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2022" y="14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A7EF2-2F83-4FC2-8FA2-33CB92544F58}" type="datetimeFigureOut">
              <a:rPr lang="es-CO" smtClean="0"/>
              <a:t>06/01/2016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BAC94-16EB-4D63-9A39-16818FA16D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46917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A7EF2-2F83-4FC2-8FA2-33CB92544F58}" type="datetimeFigureOut">
              <a:rPr lang="es-CO" smtClean="0"/>
              <a:t>06/01/2016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BAC94-16EB-4D63-9A39-16818FA16D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85242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6" y="488951"/>
            <a:ext cx="3357563" cy="104013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A7EF2-2F83-4FC2-8FA2-33CB92544F58}" type="datetimeFigureOut">
              <a:rPr lang="es-CO" smtClean="0"/>
              <a:t>06/01/2016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BAC94-16EB-4D63-9A39-16818FA16D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66330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A7EF2-2F83-4FC2-8FA2-33CB92544F58}" type="datetimeFigureOut">
              <a:rPr lang="es-CO" smtClean="0"/>
              <a:t>06/01/2016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BAC94-16EB-4D63-9A39-16818FA16D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35471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A7EF2-2F83-4FC2-8FA2-33CB92544F58}" type="datetimeFigureOut">
              <a:rPr lang="es-CO" smtClean="0"/>
              <a:t>06/01/2016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BAC94-16EB-4D63-9A39-16818FA16D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22477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6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1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A7EF2-2F83-4FC2-8FA2-33CB92544F58}" type="datetimeFigureOut">
              <a:rPr lang="es-CO" smtClean="0"/>
              <a:t>06/01/2016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BAC94-16EB-4D63-9A39-16818FA16D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76931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A7EF2-2F83-4FC2-8FA2-33CB92544F58}" type="datetimeFigureOut">
              <a:rPr lang="es-CO" smtClean="0"/>
              <a:t>06/01/2016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BAC94-16EB-4D63-9A39-16818FA16D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58625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A7EF2-2F83-4FC2-8FA2-33CB92544F58}" type="datetimeFigureOut">
              <a:rPr lang="es-CO" smtClean="0"/>
              <a:t>06/01/2016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BAC94-16EB-4D63-9A39-16818FA16D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96533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A7EF2-2F83-4FC2-8FA2-33CB92544F58}" type="datetimeFigureOut">
              <a:rPr lang="es-CO" smtClean="0"/>
              <a:t>06/01/2016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BAC94-16EB-4D63-9A39-16818FA16D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27221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1" y="1913469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A7EF2-2F83-4FC2-8FA2-33CB92544F58}" type="datetimeFigureOut">
              <a:rPr lang="es-CO" smtClean="0"/>
              <a:t>06/01/2016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BAC94-16EB-4D63-9A39-16818FA16D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69081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A7EF2-2F83-4FC2-8FA2-33CB92544F58}" type="datetimeFigureOut">
              <a:rPr lang="es-CO" smtClean="0"/>
              <a:t>06/01/2016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BAC94-16EB-4D63-9A39-16818FA16D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71663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7A7EF2-2F83-4FC2-8FA2-33CB92544F58}" type="datetimeFigureOut">
              <a:rPr lang="es-CO" smtClean="0"/>
              <a:t>06/01/2016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7BAC94-16EB-4D63-9A39-16818FA16D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07099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g"/><Relationship Id="rId3" Type="http://schemas.openxmlformats.org/officeDocument/2006/relationships/image" Target="../media/image2.png"/><Relationship Id="rId7" Type="http://schemas.microsoft.com/office/2007/relationships/hdphoto" Target="../media/hdphoto2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microsoft.com/office/2007/relationships/hdphoto" Target="../media/hdphoto1.wdp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48 Rectángulo"/>
          <p:cNvSpPr/>
          <p:nvPr/>
        </p:nvSpPr>
        <p:spPr>
          <a:xfrm>
            <a:off x="469650" y="3212554"/>
            <a:ext cx="569565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El Instituto de Desarrollo Urbano - IDU y </a:t>
            </a:r>
            <a:r>
              <a:rPr lang="es-CO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e</a:t>
            </a:r>
            <a:r>
              <a:rPr lang="es-CO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l </a:t>
            </a:r>
            <a:r>
              <a:rPr lang="es-CO" altLang="es-CO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Contratista </a:t>
            </a:r>
            <a:r>
              <a:rPr lang="es-CO" altLang="es-CO" sz="1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xxxxxxxxx</a:t>
            </a:r>
            <a:r>
              <a:rPr lang="es-CO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s-CO" altLang="es-CO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informan </a:t>
            </a:r>
            <a:r>
              <a:rPr lang="es-MX" altLang="es-CO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a la comunidad </a:t>
            </a:r>
            <a:r>
              <a:rPr lang="es-MX" altLang="es-CO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residente del sector, </a:t>
            </a:r>
            <a:r>
              <a:rPr lang="es-MX" altLang="es-CO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que </a:t>
            </a:r>
            <a:r>
              <a:rPr lang="es-MX" altLang="es-CO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 </a:t>
            </a:r>
            <a:r>
              <a:rPr lang="es-MX" altLang="es-CO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motivo de la continuación de actividades </a:t>
            </a:r>
            <a:r>
              <a:rPr lang="es-MX" altLang="es-CO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constructivas, se </a:t>
            </a:r>
            <a:r>
              <a:rPr lang="es-CO" altLang="es-CO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llevará a cabo </a:t>
            </a:r>
            <a:r>
              <a:rPr lang="es-CO" altLang="es-CO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 tala (o </a:t>
            </a:r>
            <a:r>
              <a:rPr lang="es-CO" altLang="es-CO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traslado </a:t>
            </a:r>
            <a:r>
              <a:rPr lang="es-CO" altLang="es-CO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 la actividad correspondiente) de </a:t>
            </a:r>
            <a:r>
              <a:rPr lang="es-CO" altLang="es-CO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los </a:t>
            </a:r>
            <a:r>
              <a:rPr lang="es-CO" altLang="es-CO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árboles por </a:t>
            </a:r>
            <a:r>
              <a:rPr lang="es-CO" altLang="es-CO" sz="1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xxxxxxxxxx</a:t>
            </a:r>
            <a:r>
              <a:rPr lang="es-CO" altLang="es-CO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es-CO" altLang="es-CO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spcBef>
                <a:spcPct val="0"/>
              </a:spcBef>
              <a:buFontTx/>
              <a:buNone/>
            </a:pPr>
            <a:endParaRPr lang="es-CO" altLang="es-CO" sz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spcBef>
                <a:spcPct val="0"/>
              </a:spcBef>
              <a:buFontTx/>
              <a:buNone/>
            </a:pPr>
            <a:r>
              <a:rPr lang="es-CO" altLang="es-CO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Estos tratamientos </a:t>
            </a:r>
            <a:r>
              <a:rPr lang="es-CO" altLang="es-CO" sz="1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silviculturales</a:t>
            </a:r>
            <a:r>
              <a:rPr lang="es-CO" altLang="es-CO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CO" altLang="es-CO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 realizarán en </a:t>
            </a:r>
            <a:r>
              <a:rPr lang="es-CO" altLang="es-CO" sz="1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xxxxxxxxxx</a:t>
            </a:r>
            <a:r>
              <a:rPr lang="es-CO" altLang="es-CO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los </a:t>
            </a:r>
            <a:r>
              <a:rPr lang="es-CO" altLang="es-CO" sz="1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xxxxxxx</a:t>
            </a:r>
            <a:r>
              <a:rPr lang="es-CO" altLang="es-CO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en horario de </a:t>
            </a:r>
            <a:r>
              <a:rPr lang="es-CO" altLang="es-CO" sz="1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xxxxxxxx</a:t>
            </a:r>
            <a:r>
              <a:rPr lang="es-CO" altLang="es-CO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algn="just">
              <a:spcBef>
                <a:spcPct val="0"/>
              </a:spcBef>
              <a:buFontTx/>
              <a:buNone/>
            </a:pPr>
            <a:endParaRPr lang="es-CO" altLang="es-CO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spcBef>
                <a:spcPct val="0"/>
              </a:spcBef>
              <a:buFontTx/>
              <a:buNone/>
            </a:pPr>
            <a:r>
              <a:rPr lang="es-CO" altLang="es-CO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 tala antes mencionada fue aprobada mediante Resolución No </a:t>
            </a:r>
            <a:r>
              <a:rPr lang="es-CO" altLang="es-CO" sz="1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xxxxx</a:t>
            </a:r>
            <a:r>
              <a:rPr lang="es-CO" altLang="es-CO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 la Secretaría Distrital de Ambiente. </a:t>
            </a:r>
          </a:p>
          <a:p>
            <a:pPr algn="just">
              <a:spcBef>
                <a:spcPct val="0"/>
              </a:spcBef>
              <a:buFontTx/>
              <a:buNone/>
            </a:pPr>
            <a:endParaRPr lang="es-CO" altLang="es-CO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es-CO" altLang="es-CO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Agradecemos atender las siguientes recomendaciones, para el buen desarrollo de las actividades: </a:t>
            </a:r>
            <a:endParaRPr lang="es-MX" altLang="es-CO" sz="1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endParaRPr lang="es-MX" altLang="es-CO" sz="1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9" name="58 CuadroTexto"/>
          <p:cNvSpPr txBox="1"/>
          <p:nvPr/>
        </p:nvSpPr>
        <p:spPr>
          <a:xfrm>
            <a:off x="2894698" y="2395404"/>
            <a:ext cx="387048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defRPr/>
            </a:pPr>
            <a:r>
              <a:rPr lang="es-ES" altLang="es-CO" sz="1000" dirty="0" smtClean="0">
                <a:latin typeface="Arial Narrow" pitchFamily="34" charset="0"/>
              </a:rPr>
              <a:t>Escriba aquí el objeto del contrato RESUMIDO</a:t>
            </a:r>
            <a:endParaRPr lang="es-CO" altLang="es-CO" sz="1000" dirty="0"/>
          </a:p>
        </p:txBody>
      </p:sp>
      <p:sp>
        <p:nvSpPr>
          <p:cNvPr id="27" name="26 CuadroTexto"/>
          <p:cNvSpPr txBox="1"/>
          <p:nvPr/>
        </p:nvSpPr>
        <p:spPr>
          <a:xfrm>
            <a:off x="498142" y="6012160"/>
            <a:ext cx="595519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es-CO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Respete la señalización informativa y reglamentaria ubicada en obra.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s-CO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Atienda las recomendaciones del personal de la obra.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s-CO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Circule por los senderos peatonales demarcados.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s-CO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Ningún trabajador está autorizado para realizar cobros externos por la ejecución de la obra.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s-CO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Evite ingresar y jugar en la zona de trabajo.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s-CO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Conserve en buen estado la malla o las cintas de demarcación dispuestas para su protección.</a:t>
            </a:r>
            <a:endParaRPr lang="es-CO" sz="12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es-CO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Comunique </a:t>
            </a:r>
            <a:r>
              <a:rPr lang="es-CO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cualquier </a:t>
            </a:r>
            <a:r>
              <a:rPr lang="es-CO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irregularidad, </a:t>
            </a:r>
            <a:r>
              <a:rPr lang="es-CO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 nuestro PUNTO CREA .</a:t>
            </a:r>
            <a:endParaRPr lang="es-CO" sz="1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8" name="27 CuadroTexto"/>
          <p:cNvSpPr txBox="1"/>
          <p:nvPr/>
        </p:nvSpPr>
        <p:spPr>
          <a:xfrm>
            <a:off x="-31531" y="2749148"/>
            <a:ext cx="6858000" cy="369332"/>
          </a:xfrm>
          <a:prstGeom prst="rect">
            <a:avLst/>
          </a:prstGeom>
          <a:solidFill>
            <a:srgbClr val="D9D9D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(Tala de Árboles o traslado , </a:t>
            </a:r>
            <a:r>
              <a:rPr lang="es-CO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etc</a:t>
            </a:r>
            <a:r>
              <a:rPr lang="es-CO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s-CO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xxxxx</a:t>
            </a:r>
            <a:r>
              <a:rPr lang="es-CO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  <a:endParaRPr lang="es-CO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1616" y="75657"/>
            <a:ext cx="3473100" cy="679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0" name="59 CuadroTexto"/>
          <p:cNvSpPr txBox="1"/>
          <p:nvPr/>
        </p:nvSpPr>
        <p:spPr>
          <a:xfrm>
            <a:off x="3533501" y="771545"/>
            <a:ext cx="329711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O" sz="7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Comunicado: xxx   Fecha: </a:t>
            </a:r>
            <a:r>
              <a:rPr lang="es-CO" sz="7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xxxxx</a:t>
            </a:r>
            <a:r>
              <a:rPr lang="es-CO" sz="7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de </a:t>
            </a:r>
            <a:r>
              <a:rPr lang="es-CO" sz="7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xxxx</a:t>
            </a:r>
            <a:r>
              <a:rPr lang="es-CO" sz="7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</a:t>
            </a:r>
            <a:r>
              <a:rPr lang="es-CO" sz="7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Localidad: Chapinero</a:t>
            </a:r>
            <a:endParaRPr lang="es-CO" sz="7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640" y="-23108"/>
            <a:ext cx="1689100" cy="264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" name="25 CuadroTexto"/>
          <p:cNvSpPr txBox="1"/>
          <p:nvPr/>
        </p:nvSpPr>
        <p:spPr>
          <a:xfrm>
            <a:off x="1292572" y="871572"/>
            <a:ext cx="547260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O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  <a:cs typeface="Arial" pitchFamily="34" charset="0"/>
              </a:rPr>
              <a:t>Actividades </a:t>
            </a:r>
            <a:r>
              <a:rPr lang="es-CO" sz="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  <a:cs typeface="Arial" pitchFamily="34" charset="0"/>
              </a:rPr>
              <a:t>S</a:t>
            </a:r>
            <a:r>
              <a:rPr lang="es-CO" sz="6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  <a:cs typeface="Arial" pitchFamily="34" charset="0"/>
              </a:rPr>
              <a:t>ilviculturales</a:t>
            </a:r>
            <a:r>
              <a:rPr lang="es-CO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  <a:cs typeface="Arial" pitchFamily="34" charset="0"/>
              </a:rPr>
              <a:t> </a:t>
            </a:r>
            <a:endParaRPr lang="es-CO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24" name="23 Grupo"/>
          <p:cNvGrpSpPr/>
          <p:nvPr/>
        </p:nvGrpSpPr>
        <p:grpSpPr>
          <a:xfrm>
            <a:off x="-19182" y="7965406"/>
            <a:ext cx="6881564" cy="1152128"/>
            <a:chOff x="-19182" y="7965406"/>
            <a:chExt cx="6881564" cy="1152128"/>
          </a:xfrm>
        </p:grpSpPr>
        <p:sp>
          <p:nvSpPr>
            <p:cNvPr id="25" name="24 Rectángulo"/>
            <p:cNvSpPr/>
            <p:nvPr/>
          </p:nvSpPr>
          <p:spPr>
            <a:xfrm>
              <a:off x="-19182" y="7965406"/>
              <a:ext cx="6858000" cy="49161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  <p:cxnSp>
          <p:nvCxnSpPr>
            <p:cNvPr id="29" name="28 Conector recto"/>
            <p:cNvCxnSpPr/>
            <p:nvPr/>
          </p:nvCxnSpPr>
          <p:spPr>
            <a:xfrm flipH="1">
              <a:off x="-19182" y="8469462"/>
              <a:ext cx="6862973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29 Conector recto"/>
            <p:cNvCxnSpPr/>
            <p:nvPr/>
          </p:nvCxnSpPr>
          <p:spPr>
            <a:xfrm flipH="1">
              <a:off x="-19182" y="9117534"/>
              <a:ext cx="6858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30 CuadroTexto"/>
            <p:cNvSpPr txBox="1"/>
            <p:nvPr/>
          </p:nvSpPr>
          <p:spPr>
            <a:xfrm>
              <a:off x="1844377" y="8521057"/>
              <a:ext cx="2772206" cy="58477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s-CO" sz="8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Atención al Ciudadano IDU: Calle 22 No. 6-27   </a:t>
              </a:r>
            </a:p>
            <a:p>
              <a:r>
                <a:rPr lang="es-CO" sz="8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Tel: 3412214- 3387555</a:t>
              </a:r>
            </a:p>
            <a:p>
              <a:r>
                <a:rPr lang="es-CO" sz="8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Línea gratuita: 018000910312</a:t>
              </a:r>
            </a:p>
            <a:p>
              <a:r>
                <a:rPr lang="es-CO" sz="8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Correo electrónico: atnciudadano@idu.gov.co </a:t>
              </a:r>
              <a:endParaRPr lang="es-CO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2" name="Text Box 12"/>
            <p:cNvSpPr txBox="1">
              <a:spLocks noChangeArrowheads="1"/>
            </p:cNvSpPr>
            <p:nvPr/>
          </p:nvSpPr>
          <p:spPr bwMode="auto">
            <a:xfrm>
              <a:off x="1489166" y="8007797"/>
              <a:ext cx="5373216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/>
          </p:spPr>
          <p:txBody>
            <a:bodyPr wrap="square">
              <a:spAutoFit/>
            </a:bodyPr>
            <a:lstStyle>
              <a:defPPr>
                <a:defRPr lang="es-E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eaLnBrk="1" hangingPunct="1"/>
              <a:r>
                <a:rPr lang="es-CO" altLang="es-CO" sz="800" dirty="0">
                  <a:latin typeface="Arial Narrow" pitchFamily="34" charset="0"/>
                </a:rPr>
                <a:t>MAYOR INFORMACIÓN </a:t>
              </a:r>
              <a:r>
                <a:rPr lang="es-CO" altLang="es-CO" sz="800" dirty="0" smtClean="0">
                  <a:latin typeface="Arial Narrow" pitchFamily="34" charset="0"/>
                </a:rPr>
                <a:t>sobre el </a:t>
              </a:r>
              <a:r>
                <a:rPr lang="es-CO" altLang="es-CO" sz="800" dirty="0">
                  <a:latin typeface="Arial Narrow" pitchFamily="34" charset="0"/>
                </a:rPr>
                <a:t>Contrato IDU No. </a:t>
              </a:r>
              <a:r>
                <a:rPr lang="es-CO" altLang="es-CO" sz="800" dirty="0" err="1" smtClean="0">
                  <a:latin typeface="Arial Narrow" pitchFamily="34" charset="0"/>
                </a:rPr>
                <a:t>xxxx</a:t>
              </a:r>
              <a:r>
                <a:rPr lang="es-CO" altLang="es-CO" sz="800" dirty="0" smtClean="0">
                  <a:latin typeface="Arial Narrow" pitchFamily="34" charset="0"/>
                </a:rPr>
                <a:t>  de xxx  en </a:t>
              </a:r>
              <a:r>
                <a:rPr lang="es-CO" altLang="es-CO" sz="800" dirty="0">
                  <a:latin typeface="Arial Narrow" pitchFamily="34" charset="0"/>
                </a:rPr>
                <a:t>el </a:t>
              </a:r>
              <a:r>
                <a:rPr lang="es-CO" altLang="es-CO" sz="800" dirty="0" smtClean="0">
                  <a:latin typeface="Arial Narrow" pitchFamily="34" charset="0"/>
                </a:rPr>
                <a:t> </a:t>
              </a:r>
              <a:r>
                <a:rPr lang="es-ES" altLang="es-CO" sz="800" b="1" dirty="0" smtClean="0">
                  <a:latin typeface="Arial Narrow" pitchFamily="34" charset="0"/>
                </a:rPr>
                <a:t>PUNTO </a:t>
              </a:r>
              <a:r>
                <a:rPr lang="es-ES" altLang="es-CO" sz="800" b="1" dirty="0">
                  <a:latin typeface="Arial Narrow" pitchFamily="34" charset="0"/>
                </a:rPr>
                <a:t>CREA (Centro de Reunión, Encuentro y Atención): </a:t>
              </a:r>
              <a:r>
                <a:rPr lang="es-ES" altLang="es-CO" sz="800" dirty="0">
                  <a:latin typeface="Arial Narrow" pitchFamily="34" charset="0"/>
                </a:rPr>
                <a:t> </a:t>
              </a:r>
              <a:endParaRPr lang="es-ES" altLang="es-CO" sz="800" dirty="0" smtClean="0">
                <a:latin typeface="Arial Narrow" pitchFamily="34" charset="0"/>
              </a:endParaRPr>
            </a:p>
            <a:p>
              <a:pPr eaLnBrk="1" hangingPunct="1"/>
              <a:r>
                <a:rPr lang="es-ES" altLang="es-CO" sz="800" dirty="0" smtClean="0">
                  <a:latin typeface="Arial Narrow" pitchFamily="34" charset="0"/>
                </a:rPr>
                <a:t>(escriba aquí la dirección)  Horario </a:t>
              </a:r>
              <a:r>
                <a:rPr lang="es-ES" altLang="es-CO" sz="800" dirty="0">
                  <a:latin typeface="Arial Narrow" pitchFamily="34" charset="0"/>
                </a:rPr>
                <a:t>de atención: </a:t>
              </a:r>
              <a:r>
                <a:rPr lang="es-ES" altLang="es-CO" sz="800" dirty="0" err="1" smtClean="0">
                  <a:latin typeface="Arial Narrow" pitchFamily="34" charset="0"/>
                </a:rPr>
                <a:t>xxxxxxxxx</a:t>
              </a:r>
              <a:r>
                <a:rPr lang="es-ES" altLang="es-CO" sz="800" dirty="0" smtClean="0">
                  <a:latin typeface="Arial Narrow" pitchFamily="34" charset="0"/>
                </a:rPr>
                <a:t>  Teléfono</a:t>
              </a:r>
              <a:r>
                <a:rPr lang="es-ES" altLang="es-CO" sz="800" dirty="0">
                  <a:latin typeface="Arial Narrow" pitchFamily="34" charset="0"/>
                </a:rPr>
                <a:t>: </a:t>
              </a:r>
              <a:r>
                <a:rPr lang="es-ES" altLang="es-CO" sz="800" dirty="0" smtClean="0">
                  <a:latin typeface="Arial Narrow" pitchFamily="34" charset="0"/>
                </a:rPr>
                <a:t>xxx  </a:t>
              </a:r>
              <a:r>
                <a:rPr lang="es-ES" altLang="es-CO" sz="800" dirty="0">
                  <a:latin typeface="Arial Narrow" pitchFamily="34" charset="0"/>
                </a:rPr>
                <a:t>- Correo electrónico: </a:t>
              </a:r>
              <a:r>
                <a:rPr lang="es-ES" altLang="es-CO" sz="800" dirty="0" err="1" smtClean="0">
                  <a:latin typeface="Arial Narrow" pitchFamily="34" charset="0"/>
                </a:rPr>
                <a:t>xxxxxxxxxxxxxxxx</a:t>
              </a:r>
              <a:endParaRPr lang="es-ES" altLang="es-CO" sz="800" dirty="0">
                <a:latin typeface="Arial Narrow" pitchFamily="34" charset="0"/>
              </a:endParaRPr>
            </a:p>
            <a:p>
              <a:pPr eaLnBrk="1" hangingPunct="1"/>
              <a:r>
                <a:rPr lang="es-ES" altLang="es-CO" sz="800" b="1" dirty="0">
                  <a:latin typeface="Arial Narrow" pitchFamily="34" charset="0"/>
                </a:rPr>
                <a:t>Contratista</a:t>
              </a:r>
              <a:r>
                <a:rPr lang="es-ES" altLang="es-CO" sz="800" dirty="0">
                  <a:latin typeface="Arial Narrow" pitchFamily="34" charset="0"/>
                </a:rPr>
                <a:t>:  </a:t>
              </a:r>
              <a:r>
                <a:rPr lang="es-ES" altLang="es-CO" sz="800" dirty="0" err="1" smtClean="0">
                  <a:latin typeface="Arial Narrow" pitchFamily="34" charset="0"/>
                </a:rPr>
                <a:t>xxxxxx</a:t>
              </a:r>
              <a:r>
                <a:rPr lang="es-ES" altLang="es-CO" sz="800" dirty="0" smtClean="0">
                  <a:latin typeface="Arial Narrow" pitchFamily="34" charset="0"/>
                </a:rPr>
                <a:t>   </a:t>
              </a:r>
              <a:r>
                <a:rPr lang="es-ES" altLang="es-CO" sz="800" b="1" dirty="0" smtClean="0">
                  <a:latin typeface="Arial Narrow" pitchFamily="34" charset="0"/>
                </a:rPr>
                <a:t>Residente </a:t>
              </a:r>
              <a:r>
                <a:rPr lang="es-ES" altLang="es-CO" sz="800" b="1" dirty="0">
                  <a:latin typeface="Arial Narrow" pitchFamily="34" charset="0"/>
                </a:rPr>
                <a:t>social</a:t>
              </a:r>
              <a:r>
                <a:rPr lang="es-ES" altLang="es-CO" sz="800" dirty="0">
                  <a:latin typeface="Arial Narrow" pitchFamily="34" charset="0"/>
                </a:rPr>
                <a:t>: </a:t>
              </a:r>
              <a:r>
                <a:rPr lang="es-ES" altLang="es-CO" sz="800" dirty="0" err="1" smtClean="0">
                  <a:latin typeface="Arial Narrow" pitchFamily="34" charset="0"/>
                </a:rPr>
                <a:t>xxxxxxx</a:t>
              </a:r>
              <a:r>
                <a:rPr lang="es-ES" altLang="es-CO" sz="800" dirty="0" smtClean="0">
                  <a:latin typeface="Arial Narrow" pitchFamily="34" charset="0"/>
                </a:rPr>
                <a:t>    </a:t>
              </a:r>
              <a:r>
                <a:rPr lang="es-ES" altLang="es-CO" sz="800" b="1" dirty="0" smtClean="0">
                  <a:latin typeface="Arial Narrow" pitchFamily="34" charset="0"/>
                </a:rPr>
                <a:t>Interventoría</a:t>
              </a:r>
              <a:r>
                <a:rPr lang="es-ES" altLang="es-CO" sz="800" b="1" dirty="0">
                  <a:latin typeface="Arial Narrow" pitchFamily="34" charset="0"/>
                </a:rPr>
                <a:t>: </a:t>
              </a:r>
              <a:r>
                <a:rPr lang="es-ES" altLang="es-CO" sz="800" dirty="0" err="1" smtClean="0">
                  <a:latin typeface="Arial Narrow" pitchFamily="34" charset="0"/>
                </a:rPr>
                <a:t>xxxxxxxx</a:t>
              </a:r>
              <a:r>
                <a:rPr lang="es-ES" altLang="es-CO" sz="800" dirty="0" smtClean="0">
                  <a:latin typeface="Arial Narrow" pitchFamily="34" charset="0"/>
                </a:rPr>
                <a:t>   </a:t>
              </a:r>
              <a:r>
                <a:rPr lang="es-ES" altLang="es-CO" sz="800" b="1" dirty="0" smtClean="0">
                  <a:latin typeface="Arial Narrow" pitchFamily="34" charset="0"/>
                </a:rPr>
                <a:t>Residente </a:t>
              </a:r>
              <a:r>
                <a:rPr lang="es-ES" altLang="es-CO" sz="800" b="1" dirty="0">
                  <a:latin typeface="Arial Narrow" pitchFamily="34" charset="0"/>
                </a:rPr>
                <a:t>social: </a:t>
              </a:r>
              <a:r>
                <a:rPr lang="es-ES" altLang="es-CO" sz="800" dirty="0" err="1" smtClean="0">
                  <a:latin typeface="Arial Narrow" pitchFamily="34" charset="0"/>
                </a:rPr>
                <a:t>xxxxxxxx</a:t>
              </a:r>
              <a:endParaRPr lang="es-ES" altLang="es-CO" sz="700" b="1" dirty="0">
                <a:latin typeface="Arial Narrow" pitchFamily="34" charset="0"/>
              </a:endParaRPr>
            </a:p>
          </p:txBody>
        </p:sp>
        <p:pic>
          <p:nvPicPr>
            <p:cNvPr id="33" name="32 Imagen"/>
            <p:cNvPicPr>
              <a:picLocks noChangeAspect="1"/>
            </p:cNvPicPr>
            <p:nvPr/>
          </p:nvPicPr>
          <p:blipFill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13062" y="8496232"/>
              <a:ext cx="1572768" cy="609600"/>
            </a:xfrm>
            <a:prstGeom prst="rect">
              <a:avLst/>
            </a:prstGeom>
          </p:spPr>
        </p:pic>
        <p:pic>
          <p:nvPicPr>
            <p:cNvPr id="34" name="33 Imagen"/>
            <p:cNvPicPr>
              <a:picLocks noChangeAspect="1"/>
            </p:cNvPicPr>
            <p:nvPr/>
          </p:nvPicPr>
          <p:blipFill>
            <a:blip r:embed="rId6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6954" y="8011207"/>
              <a:ext cx="843814" cy="449225"/>
            </a:xfrm>
            <a:prstGeom prst="rect">
              <a:avLst/>
            </a:prstGeom>
          </p:spPr>
        </p:pic>
        <p:pic>
          <p:nvPicPr>
            <p:cNvPr id="35" name="34 Imagen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8992" y="8502328"/>
              <a:ext cx="1261872" cy="59740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679571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</TotalTime>
  <Words>282</Words>
  <Application>Microsoft Office PowerPoint</Application>
  <PresentationFormat>Presentación en pantalla (4:3)</PresentationFormat>
  <Paragraphs>25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Anamaria</dc:creator>
  <cp:lastModifiedBy>IDU</cp:lastModifiedBy>
  <cp:revision>51</cp:revision>
  <dcterms:created xsi:type="dcterms:W3CDTF">2015-03-19T17:35:27Z</dcterms:created>
  <dcterms:modified xsi:type="dcterms:W3CDTF">2016-01-06T14:36:11Z</dcterms:modified>
</cp:coreProperties>
</file>