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96" y="12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69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24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33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47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247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69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86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53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72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0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166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09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548680" y="2912035"/>
            <a:ext cx="583264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686300" algn="l"/>
              </a:tabLst>
              <a:defRPr/>
            </a:pPr>
            <a:r>
              <a:rPr lang="es-E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 el inicio de actividades de </a:t>
            </a:r>
            <a:r>
              <a:rPr lang="es-CO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s-E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 </a:t>
            </a:r>
            <a:r>
              <a:rPr lang="es-MX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Instituto de Desarrollo Urbano –IDU- y el contratista encargado de esta obra </a:t>
            </a:r>
            <a:r>
              <a:rPr lang="es-ES_tradnl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xxxxxxxxx</a:t>
            </a:r>
            <a:r>
              <a:rPr lang="es-ES_trad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s-MX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están </a:t>
            </a:r>
            <a:r>
              <a:rPr lang="es-MX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realizando el </a:t>
            </a:r>
            <a:r>
              <a:rPr lang="es-MX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Levantamiento de las Actas de Vecindad</a:t>
            </a:r>
            <a:r>
              <a:rPr lang="es-MX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en los predios ubicados sobre el área de </a:t>
            </a:r>
            <a:r>
              <a:rPr lang="es-MX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influencia</a:t>
            </a:r>
            <a:r>
              <a:rPr lang="es-MX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algn="just">
              <a:tabLst>
                <a:tab pos="4686300" algn="l"/>
              </a:tabLst>
              <a:defRPr/>
            </a:pPr>
            <a:endParaRPr lang="es-MX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Esta actividad consiste en una evaluación externa e interna del estado de su inmueble, registrando de manera escrita, fotográfica y fílmica; las condiciones actuales de su predio </a:t>
            </a:r>
            <a:r>
              <a:rPr lang="es-ES" altLang="es-CO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antes del inicio de las obras y una vez finalizadas las mismas.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ES" altLang="es-CO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El acta servirá como soporte técnico en caso que exista alguna afectación en los predios durante la ejecución de la obra, determinando la responsabilidad del contratista de obra.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Los profesionales debidamente identificados del Área Técnica y Social del Contratista, acompañados por la firma interventora del contrato, </a:t>
            </a:r>
            <a:r>
              <a:rPr lang="es-MX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realizarán una PRIMERA </a:t>
            </a: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VISITA el </a:t>
            </a:r>
            <a:r>
              <a:rPr lang="es-MX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____________________________. En caso de no encontrar </a:t>
            </a: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a una persona que los </a:t>
            </a:r>
            <a:r>
              <a:rPr lang="es-MX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atienda y/o suministre </a:t>
            </a: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la información </a:t>
            </a:r>
            <a:r>
              <a:rPr lang="es-MX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necesaria; se </a:t>
            </a: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realizará una SEGUNDA Y </a:t>
            </a:r>
            <a:r>
              <a:rPr lang="es-MX" sz="1100">
                <a:latin typeface="Tahoma" pitchFamily="34" charset="0"/>
                <a:ea typeface="Tahoma" pitchFamily="34" charset="0"/>
                <a:cs typeface="Tahoma" pitchFamily="34" charset="0"/>
              </a:rPr>
              <a:t>ULTIMA </a:t>
            </a:r>
            <a:r>
              <a:rPr lang="es-MX" sz="1100" smtClean="0">
                <a:latin typeface="Tahoma" pitchFamily="34" charset="0"/>
                <a:ea typeface="Tahoma" pitchFamily="34" charset="0"/>
                <a:cs typeface="Tahoma" pitchFamily="34" charset="0"/>
              </a:rPr>
              <a:t>VISITA.</a:t>
            </a:r>
            <a:endParaRPr lang="es-MX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ES" altLang="es-CO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Para adelantar la actividad se requiere la presencia de los propietarios, arrendatarios y/o encargados de los predios, así como su acompañamiento y autorización de ingreso al inmueble al momento de levantar el acta.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CO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Esta actividad no tiene ningún costo, ni requiere la entrega de documentos del predio.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Una vez cumplida la programación, y de no poder tener acceso, se levantará únicamente un acta de vecindad de fachada del </a:t>
            </a:r>
            <a:r>
              <a:rPr lang="es-MX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predio; </a:t>
            </a: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con lo cual no habrá lugar a futuras reclamaciones. </a:t>
            </a:r>
            <a:endParaRPr lang="es-MX" sz="1100" b="1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s-CO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88640" y="1423433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Actas de vecindad</a:t>
            </a:r>
            <a:endParaRPr lang="es-CO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15" name="Picture 2" descr="C:\Users\cjrodri13\Desktop\Plantillas comunicacione en obra\Plantillas\Reunion Inicio\reunion inicio-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96" t="17222" r="4376" b="18914"/>
          <a:stretch/>
        </p:blipFill>
        <p:spPr bwMode="auto">
          <a:xfrm>
            <a:off x="2270234" y="0"/>
            <a:ext cx="4587766" cy="9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554885" y="1043328"/>
            <a:ext cx="30774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Impact" pitchFamily="34" charset="0"/>
                <a:cs typeface="Arial" pitchFamily="34" charset="0"/>
              </a:rPr>
              <a:t>Levantamiento de </a:t>
            </a:r>
            <a:endParaRPr lang="es-CO" sz="2800" dirty="0">
              <a:latin typeface="Impact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348880" y="2268324"/>
            <a:ext cx="43651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el objeto del contrato resumido</a:t>
            </a:r>
            <a:endParaRPr lang="es-CO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753197" y="863878"/>
            <a:ext cx="296078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Comunicado: xxx   Fecha: </a:t>
            </a:r>
            <a:r>
              <a:rPr lang="es-CO" sz="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</a:t>
            </a:r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s-CO" sz="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Localidad: xxx</a:t>
            </a:r>
            <a:endParaRPr lang="es-CO" sz="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076020" y="7299013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Ingrese aquí el personal que realizará la actividad</a:t>
            </a:r>
            <a:endParaRPr lang="es-CO" dirty="0"/>
          </a:p>
        </p:txBody>
      </p:sp>
      <p:sp>
        <p:nvSpPr>
          <p:cNvPr id="3" name="2 CuadroTexto"/>
          <p:cNvSpPr txBox="1"/>
          <p:nvPr/>
        </p:nvSpPr>
        <p:spPr>
          <a:xfrm>
            <a:off x="-23564" y="2483768"/>
            <a:ext cx="68580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el tramo o el barrio que hará actas de vecindad</a:t>
            </a:r>
            <a:endParaRPr lang="es-CO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70470" y="63178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Primera visita</a:t>
            </a:r>
            <a:endParaRPr lang="es-CO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3" name="22 Grupo"/>
          <p:cNvGrpSpPr/>
          <p:nvPr/>
        </p:nvGrpSpPr>
        <p:grpSpPr>
          <a:xfrm>
            <a:off x="-19182" y="7965406"/>
            <a:ext cx="6881564" cy="1152128"/>
            <a:chOff x="-19182" y="7965406"/>
            <a:chExt cx="6881564" cy="1152128"/>
          </a:xfrm>
        </p:grpSpPr>
        <p:sp>
          <p:nvSpPr>
            <p:cNvPr id="24" name="23 Rectángulo"/>
            <p:cNvSpPr/>
            <p:nvPr/>
          </p:nvSpPr>
          <p:spPr>
            <a:xfrm>
              <a:off x="-19182" y="7965406"/>
              <a:ext cx="6858000" cy="4916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25" name="24 Conector recto"/>
            <p:cNvCxnSpPr/>
            <p:nvPr/>
          </p:nvCxnSpPr>
          <p:spPr>
            <a:xfrm flipH="1">
              <a:off x="-19182" y="8469462"/>
              <a:ext cx="686297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 flipH="1">
              <a:off x="-19182" y="9117534"/>
              <a:ext cx="685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26 CuadroTexto"/>
            <p:cNvSpPr txBox="1"/>
            <p:nvPr/>
          </p:nvSpPr>
          <p:spPr>
            <a:xfrm>
              <a:off x="1844377" y="8521057"/>
              <a:ext cx="277220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Atención al Ciudadano IDU: Calle 22 No. 6-27   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Tel: 3412214- 3387555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Línea gratuita: 018000910312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Correo electrónico: atnciudadano@idu.gov.co </a:t>
              </a:r>
              <a:endParaRPr lang="es-CO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8" name="Text Box 12"/>
            <p:cNvSpPr txBox="1">
              <a:spLocks noChangeArrowheads="1"/>
            </p:cNvSpPr>
            <p:nvPr/>
          </p:nvSpPr>
          <p:spPr bwMode="auto">
            <a:xfrm>
              <a:off x="1489166" y="8007797"/>
              <a:ext cx="53732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O" altLang="es-CO" sz="800" dirty="0">
                  <a:latin typeface="Arial Narrow" pitchFamily="34" charset="0"/>
                </a:rPr>
                <a:t>MAYOR INFORMACIÓN </a:t>
              </a:r>
              <a:r>
                <a:rPr lang="es-CO" altLang="es-CO" sz="800" dirty="0" smtClean="0">
                  <a:latin typeface="Arial Narrow" pitchFamily="34" charset="0"/>
                </a:rPr>
                <a:t>sobre el </a:t>
              </a:r>
              <a:r>
                <a:rPr lang="es-CO" altLang="es-CO" sz="800" dirty="0">
                  <a:latin typeface="Arial Narrow" pitchFamily="34" charset="0"/>
                </a:rPr>
                <a:t>Contrato IDU No. </a:t>
              </a:r>
              <a:r>
                <a:rPr lang="es-CO" altLang="es-CO" sz="800" dirty="0" err="1" smtClean="0">
                  <a:latin typeface="Arial Narrow" pitchFamily="34" charset="0"/>
                </a:rPr>
                <a:t>xxxx</a:t>
              </a:r>
              <a:r>
                <a:rPr lang="es-CO" altLang="es-CO" sz="800" dirty="0" smtClean="0">
                  <a:latin typeface="Arial Narrow" pitchFamily="34" charset="0"/>
                </a:rPr>
                <a:t>  de xxx  en </a:t>
              </a:r>
              <a:r>
                <a:rPr lang="es-CO" altLang="es-CO" sz="800" dirty="0">
                  <a:latin typeface="Arial Narrow" pitchFamily="34" charset="0"/>
                </a:rPr>
                <a:t>el </a:t>
              </a:r>
              <a:r>
                <a:rPr lang="es-CO" altLang="es-CO" sz="800" dirty="0" smtClean="0">
                  <a:latin typeface="Arial Narrow" pitchFamily="34" charset="0"/>
                </a:rPr>
                <a:t> </a:t>
              </a:r>
              <a:r>
                <a:rPr lang="es-ES" altLang="es-CO" sz="800" b="1" dirty="0" smtClean="0">
                  <a:latin typeface="Arial Narrow" pitchFamily="34" charset="0"/>
                </a:rPr>
                <a:t>PUNTO </a:t>
              </a:r>
              <a:r>
                <a:rPr lang="es-ES" altLang="es-CO" sz="800" b="1" dirty="0">
                  <a:latin typeface="Arial Narrow" pitchFamily="34" charset="0"/>
                </a:rPr>
                <a:t>CREA (Centro de Reunión, Encuentro y Atención): </a:t>
              </a:r>
              <a:r>
                <a:rPr lang="es-ES" altLang="es-CO" sz="800" dirty="0">
                  <a:latin typeface="Arial Narrow" pitchFamily="34" charset="0"/>
                </a:rPr>
                <a:t> </a:t>
              </a:r>
              <a:endParaRPr lang="es-ES" altLang="es-CO" sz="800" dirty="0" smtClean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dirty="0" smtClean="0">
                  <a:latin typeface="Arial Narrow" pitchFamily="34" charset="0"/>
                </a:rPr>
                <a:t>(escriba aquí la dirección)  Horario </a:t>
              </a:r>
              <a:r>
                <a:rPr lang="es-ES" altLang="es-CO" sz="800" dirty="0">
                  <a:latin typeface="Arial Narrow" pitchFamily="34" charset="0"/>
                </a:rPr>
                <a:t>de atención: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</a:t>
              </a:r>
              <a:r>
                <a:rPr lang="es-ES" altLang="es-CO" sz="800" dirty="0" smtClean="0">
                  <a:latin typeface="Arial Narrow" pitchFamily="34" charset="0"/>
                </a:rPr>
                <a:t>  Teléfono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smtClean="0">
                  <a:latin typeface="Arial Narrow" pitchFamily="34" charset="0"/>
                </a:rPr>
                <a:t>xxx  </a:t>
              </a:r>
              <a:r>
                <a:rPr lang="es-ES" altLang="es-CO" sz="800" dirty="0">
                  <a:latin typeface="Arial Narrow" pitchFamily="34" charset="0"/>
                </a:rPr>
                <a:t>- Correo electrónico: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xxxxxxxxxxxxxxxx</a:t>
              </a:r>
              <a:endParaRPr lang="es-ES" altLang="es-CO" sz="800" dirty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b="1" dirty="0">
                  <a:latin typeface="Arial Narrow" pitchFamily="34" charset="0"/>
                </a:rPr>
                <a:t>Contratista</a:t>
              </a:r>
              <a:r>
                <a:rPr lang="es-ES" altLang="es-CO" sz="800" dirty="0">
                  <a:latin typeface="Arial Narrow" pitchFamily="34" charset="0"/>
                </a:rPr>
                <a:t>:  </a:t>
              </a:r>
              <a:r>
                <a:rPr lang="es-ES" altLang="es-CO" sz="800" dirty="0" err="1" smtClean="0">
                  <a:latin typeface="Arial Narrow" pitchFamily="34" charset="0"/>
                </a:rPr>
                <a:t>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</a:t>
              </a:r>
              <a:r>
                <a:rPr lang="es-ES" altLang="es-CO" sz="800" dirty="0" smtClean="0">
                  <a:latin typeface="Arial Narrow" pitchFamily="34" charset="0"/>
                </a:rPr>
                <a:t>    </a:t>
              </a:r>
              <a:r>
                <a:rPr lang="es-ES" altLang="es-CO" sz="800" b="1" dirty="0" smtClean="0">
                  <a:latin typeface="Arial Narrow" pitchFamily="34" charset="0"/>
                </a:rPr>
                <a:t>Interventoría</a:t>
              </a:r>
              <a:r>
                <a:rPr lang="es-ES" altLang="es-CO" sz="800" b="1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endParaRPr lang="es-ES" altLang="es-CO" sz="700" b="1" dirty="0">
                <a:latin typeface="Arial Narrow" pitchFamily="34" charset="0"/>
              </a:endParaRPr>
            </a:p>
          </p:txBody>
        </p:sp>
        <p:pic>
          <p:nvPicPr>
            <p:cNvPr id="29" name="28 Imagen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3062" y="8496232"/>
              <a:ext cx="1572768" cy="609600"/>
            </a:xfrm>
            <a:prstGeom prst="rect">
              <a:avLst/>
            </a:prstGeom>
          </p:spPr>
        </p:pic>
        <p:pic>
          <p:nvPicPr>
            <p:cNvPr id="36" name="35 Imagen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954" y="8011207"/>
              <a:ext cx="843814" cy="449225"/>
            </a:xfrm>
            <a:prstGeom prst="rect">
              <a:avLst/>
            </a:prstGeom>
          </p:spPr>
        </p:pic>
        <p:pic>
          <p:nvPicPr>
            <p:cNvPr id="37" name="36 Imagen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992" y="8502328"/>
              <a:ext cx="1261872" cy="5974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95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376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32</cp:revision>
  <dcterms:created xsi:type="dcterms:W3CDTF">2015-03-19T17:35:27Z</dcterms:created>
  <dcterms:modified xsi:type="dcterms:W3CDTF">2016-01-06T14:37:11Z</dcterms:modified>
</cp:coreProperties>
</file>