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2518" autoAdjust="0"/>
  </p:normalViewPr>
  <p:slideViewPr>
    <p:cSldViewPr>
      <p:cViewPr>
        <p:scale>
          <a:sx n="90" d="100"/>
          <a:sy n="90" d="100"/>
        </p:scale>
        <p:origin x="-2238" y="94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691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5242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6330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5471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247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6931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8625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6533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7221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9081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1663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A7EF2-2F83-4FC2-8FA2-33CB92544F58}" type="datetimeFigureOut">
              <a:rPr lang="es-CO" smtClean="0"/>
              <a:t>06/01/2016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BAC94-16EB-4D63-9A39-16818FA16D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709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9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496"/>
            <a:ext cx="1988840" cy="1988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" name="48 Rectángulo"/>
          <p:cNvSpPr/>
          <p:nvPr/>
        </p:nvSpPr>
        <p:spPr>
          <a:xfrm>
            <a:off x="516010" y="4069685"/>
            <a:ext cx="58653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El Instituto de Desarrollo Urbano - IDU y (escriba aquí el nombre del contratista), </a:t>
            </a:r>
            <a:r>
              <a:rPr 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informan que </a:t>
            </a:r>
            <a:r>
              <a:rPr 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iniciarán las actividades de </a:t>
            </a:r>
            <a:r>
              <a:rPr lang="es-CO" sz="1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xxxxxxxxxx</a:t>
            </a:r>
            <a:r>
              <a:rPr 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; e </a:t>
            </a:r>
            <a:r>
              <a:rPr 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invitan </a:t>
            </a:r>
            <a:r>
              <a:rPr 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toda la comunidad que se beneficiará con el proyecto, a seguir estas recomendaciones para el correcto desarrollo de las </a:t>
            </a:r>
            <a:r>
              <a:rPr 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mismas:</a:t>
            </a:r>
            <a:endParaRPr lang="es-CO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3" name="Picture 2" descr="C:\Users\cjrodri13\Desktop\Plantillas comunicacione en obra\Plantillas\Reunion Inicio\reunion inicio-0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96" t="17222" r="4376" b="18914"/>
          <a:stretch/>
        </p:blipFill>
        <p:spPr bwMode="auto">
          <a:xfrm>
            <a:off x="2276872" y="89371"/>
            <a:ext cx="4587766" cy="9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53 CuadroTexto"/>
          <p:cNvSpPr txBox="1"/>
          <p:nvPr/>
        </p:nvSpPr>
        <p:spPr>
          <a:xfrm>
            <a:off x="1700808" y="1404061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rial" pitchFamily="34" charset="0"/>
              </a:rPr>
              <a:t>Inicio de Obras </a:t>
            </a:r>
          </a:p>
        </p:txBody>
      </p:sp>
      <p:sp>
        <p:nvSpPr>
          <p:cNvPr id="59" name="58 CuadroTexto"/>
          <p:cNvSpPr txBox="1"/>
          <p:nvPr/>
        </p:nvSpPr>
        <p:spPr>
          <a:xfrm>
            <a:off x="2254560" y="2204280"/>
            <a:ext cx="43651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Escriba aquí el objeto del contrato resumido</a:t>
            </a:r>
            <a:endParaRPr lang="es-CO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0" name="59 CuadroTexto"/>
          <p:cNvSpPr txBox="1"/>
          <p:nvPr/>
        </p:nvSpPr>
        <p:spPr>
          <a:xfrm>
            <a:off x="3780581" y="953247"/>
            <a:ext cx="296078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Comunicado xxx   Fecha: </a:t>
            </a:r>
            <a:r>
              <a:rPr lang="es-CO" sz="7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xxxx</a:t>
            </a:r>
            <a:r>
              <a:rPr lang="es-CO" sz="7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es-CO" sz="7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Localidad: xxx</a:t>
            </a:r>
            <a:endParaRPr lang="es-CO" sz="7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1426468" y="3131840"/>
            <a:ext cx="38747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A partir de (fecha REAL de INICIO), durante (Tiempo aproximado de obra) y en horario  de </a:t>
            </a:r>
            <a:r>
              <a:rPr lang="es-CO" dirty="0" err="1" smtClean="0"/>
              <a:t>xxxxxxxxxxx</a:t>
            </a:r>
            <a:endParaRPr lang="es-CO" dirty="0"/>
          </a:p>
        </p:txBody>
      </p:sp>
      <p:sp>
        <p:nvSpPr>
          <p:cNvPr id="27" name="26 CuadroTexto"/>
          <p:cNvSpPr txBox="1"/>
          <p:nvPr/>
        </p:nvSpPr>
        <p:spPr>
          <a:xfrm>
            <a:off x="614699" y="4860032"/>
            <a:ext cx="595519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Atienda la señalización informativa y reglamentaria ubicada en obra.</a:t>
            </a:r>
          </a:p>
          <a:p>
            <a:pPr marL="171450" indent="-171450">
              <a:buFont typeface="Arial" pitchFamily="34" charset="0"/>
              <a:buChar char="•"/>
            </a:pPr>
            <a:endParaRPr lang="es-CO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Acate las recomendaciones del personal de la obra.</a:t>
            </a:r>
          </a:p>
          <a:p>
            <a:pPr marL="171450" indent="-171450">
              <a:buFont typeface="Arial" pitchFamily="34" charset="0"/>
              <a:buChar char="•"/>
            </a:pPr>
            <a:endParaRPr lang="es-CO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Circule por los senderos peatonales demarcados.</a:t>
            </a:r>
          </a:p>
          <a:p>
            <a:pPr marL="171450" indent="-171450">
              <a:buFont typeface="Arial" pitchFamily="34" charset="0"/>
              <a:buChar char="•"/>
            </a:pPr>
            <a:endParaRPr lang="es-CO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Recuerde que ningún </a:t>
            </a:r>
            <a:r>
              <a:rPr lang="es-CO" sz="1200" smtClean="0">
                <a:latin typeface="Tahoma" pitchFamily="34" charset="0"/>
                <a:ea typeface="Tahoma" pitchFamily="34" charset="0"/>
                <a:cs typeface="Tahoma" pitchFamily="34" charset="0"/>
              </a:rPr>
              <a:t>trabajador </a:t>
            </a:r>
            <a:r>
              <a:rPr lang="es-CO" sz="1200" smtClean="0">
                <a:latin typeface="Tahoma" pitchFamily="34" charset="0"/>
                <a:ea typeface="Tahoma" pitchFamily="34" charset="0"/>
                <a:cs typeface="Tahoma" pitchFamily="34" charset="0"/>
              </a:rPr>
              <a:t>está </a:t>
            </a:r>
            <a:r>
              <a:rPr 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autorizado para realizar cobros externos por la ejecución de la obra.</a:t>
            </a:r>
          </a:p>
          <a:p>
            <a:pPr marL="171450" indent="-171450">
              <a:buFont typeface="Arial" pitchFamily="34" charset="0"/>
              <a:buChar char="•"/>
            </a:pPr>
            <a:endParaRPr lang="es-CO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Evite ingresar a la zona de trabajo</a:t>
            </a:r>
            <a:r>
              <a:rPr lang="es-CO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 romper la malla o las cintas de demarcación dispuestas para su protección.</a:t>
            </a:r>
          </a:p>
          <a:p>
            <a:pPr marL="171450" indent="-171450">
              <a:buFont typeface="Arial" pitchFamily="34" charset="0"/>
              <a:buChar char="•"/>
            </a:pPr>
            <a:endParaRPr lang="es-CO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Cualquier irregularidad, comuníquela a nuestro PUNTO CREA .</a:t>
            </a:r>
          </a:p>
          <a:p>
            <a:pPr marL="171450" indent="-171450">
              <a:buFont typeface="Arial" pitchFamily="34" charset="0"/>
              <a:buChar char="•"/>
            </a:pPr>
            <a:endParaRPr lang="es-CO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s-CO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(añada cualquier recomendación que considere necesaria para su proyecto)</a:t>
            </a:r>
            <a:endParaRPr lang="es-CO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17367" y="2555776"/>
            <a:ext cx="6858000" cy="369332"/>
          </a:xfrm>
          <a:prstGeom prst="rect">
            <a:avLst/>
          </a:prstGeom>
          <a:solidFill>
            <a:srgbClr val="D9D9D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Escriba aquí la dirección del frente</a:t>
            </a:r>
            <a:endParaRPr lang="es-CO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0" name="19 Grupo"/>
          <p:cNvGrpSpPr/>
          <p:nvPr/>
        </p:nvGrpSpPr>
        <p:grpSpPr>
          <a:xfrm>
            <a:off x="-19182" y="7965406"/>
            <a:ext cx="6881564" cy="1152128"/>
            <a:chOff x="-19182" y="7965406"/>
            <a:chExt cx="6881564" cy="1152128"/>
          </a:xfrm>
        </p:grpSpPr>
        <p:sp>
          <p:nvSpPr>
            <p:cNvPr id="21" name="20 Rectángulo"/>
            <p:cNvSpPr/>
            <p:nvPr/>
          </p:nvSpPr>
          <p:spPr>
            <a:xfrm>
              <a:off x="-19182" y="7965406"/>
              <a:ext cx="6858000" cy="4916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cxnSp>
          <p:nvCxnSpPr>
            <p:cNvPr id="22" name="21 Conector recto"/>
            <p:cNvCxnSpPr/>
            <p:nvPr/>
          </p:nvCxnSpPr>
          <p:spPr>
            <a:xfrm flipH="1">
              <a:off x="-19182" y="8469462"/>
              <a:ext cx="686297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22 Conector recto"/>
            <p:cNvCxnSpPr/>
            <p:nvPr/>
          </p:nvCxnSpPr>
          <p:spPr>
            <a:xfrm flipH="1">
              <a:off x="-19182" y="9117534"/>
              <a:ext cx="6858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23 CuadroTexto"/>
            <p:cNvSpPr txBox="1"/>
            <p:nvPr/>
          </p:nvSpPr>
          <p:spPr>
            <a:xfrm>
              <a:off x="1844377" y="8521057"/>
              <a:ext cx="2772206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Atención al Ciudadano IDU: Calle 22 No. 6-27   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Tel: 3412214- 3387555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Línea gratuita: 018000910312</a:t>
              </a:r>
            </a:p>
            <a:p>
              <a:r>
                <a:rPr lang="es-CO" sz="800" dirty="0" smtClean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Correo electrónico: atnciudadano@idu.gov.co </a:t>
              </a:r>
              <a:endParaRPr lang="es-CO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" name="Text Box 12"/>
            <p:cNvSpPr txBox="1">
              <a:spLocks noChangeArrowheads="1"/>
            </p:cNvSpPr>
            <p:nvPr/>
          </p:nvSpPr>
          <p:spPr bwMode="auto">
            <a:xfrm>
              <a:off x="1489166" y="8007797"/>
              <a:ext cx="537321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defPPr>
                <a:defRPr lang="es-E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s-CO" altLang="es-CO" sz="800" dirty="0">
                  <a:latin typeface="Arial Narrow" pitchFamily="34" charset="0"/>
                </a:rPr>
                <a:t>MAYOR INFORMACIÓN </a:t>
              </a:r>
              <a:r>
                <a:rPr lang="es-CO" altLang="es-CO" sz="800" dirty="0" smtClean="0">
                  <a:latin typeface="Arial Narrow" pitchFamily="34" charset="0"/>
                </a:rPr>
                <a:t>sobre el </a:t>
              </a:r>
              <a:r>
                <a:rPr lang="es-CO" altLang="es-CO" sz="800" dirty="0">
                  <a:latin typeface="Arial Narrow" pitchFamily="34" charset="0"/>
                </a:rPr>
                <a:t>Contrato IDU No. </a:t>
              </a:r>
              <a:r>
                <a:rPr lang="es-CO" altLang="es-CO" sz="800" dirty="0" err="1" smtClean="0">
                  <a:latin typeface="Arial Narrow" pitchFamily="34" charset="0"/>
                </a:rPr>
                <a:t>xxxx</a:t>
              </a:r>
              <a:r>
                <a:rPr lang="es-CO" altLang="es-CO" sz="800" dirty="0" smtClean="0">
                  <a:latin typeface="Arial Narrow" pitchFamily="34" charset="0"/>
                </a:rPr>
                <a:t>  de xxx  en </a:t>
              </a:r>
              <a:r>
                <a:rPr lang="es-CO" altLang="es-CO" sz="800" dirty="0">
                  <a:latin typeface="Arial Narrow" pitchFamily="34" charset="0"/>
                </a:rPr>
                <a:t>el </a:t>
              </a:r>
              <a:r>
                <a:rPr lang="es-CO" altLang="es-CO" sz="800" dirty="0" smtClean="0">
                  <a:latin typeface="Arial Narrow" pitchFamily="34" charset="0"/>
                </a:rPr>
                <a:t> </a:t>
              </a:r>
              <a:r>
                <a:rPr lang="es-ES" altLang="es-CO" sz="800" b="1" dirty="0" smtClean="0">
                  <a:latin typeface="Arial Narrow" pitchFamily="34" charset="0"/>
                </a:rPr>
                <a:t>PUNTO </a:t>
              </a:r>
              <a:r>
                <a:rPr lang="es-ES" altLang="es-CO" sz="800" b="1" dirty="0">
                  <a:latin typeface="Arial Narrow" pitchFamily="34" charset="0"/>
                </a:rPr>
                <a:t>CREA (Centro de Reunión, Encuentro y Atención): </a:t>
              </a:r>
              <a:r>
                <a:rPr lang="es-ES" altLang="es-CO" sz="800" dirty="0">
                  <a:latin typeface="Arial Narrow" pitchFamily="34" charset="0"/>
                </a:rPr>
                <a:t> </a:t>
              </a:r>
              <a:endParaRPr lang="es-ES" altLang="es-CO" sz="800" dirty="0" smtClean="0">
                <a:latin typeface="Arial Narrow" pitchFamily="34" charset="0"/>
              </a:endParaRPr>
            </a:p>
            <a:p>
              <a:pPr eaLnBrk="1" hangingPunct="1"/>
              <a:r>
                <a:rPr lang="es-ES" altLang="es-CO" sz="800" dirty="0" smtClean="0">
                  <a:latin typeface="Arial Narrow" pitchFamily="34" charset="0"/>
                </a:rPr>
                <a:t>(escriba aquí la dirección)  Horario </a:t>
              </a:r>
              <a:r>
                <a:rPr lang="es-ES" altLang="es-CO" sz="800" dirty="0">
                  <a:latin typeface="Arial Narrow" pitchFamily="34" charset="0"/>
                </a:rPr>
                <a:t>de atención: </a:t>
              </a:r>
              <a:r>
                <a:rPr lang="es-ES" altLang="es-CO" sz="800" dirty="0" err="1" smtClean="0">
                  <a:latin typeface="Arial Narrow" pitchFamily="34" charset="0"/>
                </a:rPr>
                <a:t>xxxxxxxxx</a:t>
              </a:r>
              <a:r>
                <a:rPr lang="es-ES" altLang="es-CO" sz="800" dirty="0" smtClean="0">
                  <a:latin typeface="Arial Narrow" pitchFamily="34" charset="0"/>
                </a:rPr>
                <a:t>  Teléfono</a:t>
              </a:r>
              <a:r>
                <a:rPr lang="es-ES" altLang="es-CO" sz="800" dirty="0">
                  <a:latin typeface="Arial Narrow" pitchFamily="34" charset="0"/>
                </a:rPr>
                <a:t>: </a:t>
              </a:r>
              <a:r>
                <a:rPr lang="es-ES" altLang="es-CO" sz="800" dirty="0" smtClean="0">
                  <a:latin typeface="Arial Narrow" pitchFamily="34" charset="0"/>
                </a:rPr>
                <a:t>xxx  </a:t>
              </a:r>
              <a:r>
                <a:rPr lang="es-ES" altLang="es-CO" sz="800" dirty="0">
                  <a:latin typeface="Arial Narrow" pitchFamily="34" charset="0"/>
                </a:rPr>
                <a:t>- Correo electrónico: </a:t>
              </a:r>
              <a:r>
                <a:rPr lang="es-ES" altLang="es-CO" sz="800" dirty="0" err="1" smtClean="0">
                  <a:latin typeface="Arial Narrow" pitchFamily="34" charset="0"/>
                </a:rPr>
                <a:t>xxxxxxxxxxxxxxxx</a:t>
              </a:r>
              <a:endParaRPr lang="es-ES" altLang="es-CO" sz="800" dirty="0">
                <a:latin typeface="Arial Narrow" pitchFamily="34" charset="0"/>
              </a:endParaRPr>
            </a:p>
            <a:p>
              <a:pPr eaLnBrk="1" hangingPunct="1"/>
              <a:r>
                <a:rPr lang="es-ES" altLang="es-CO" sz="800" b="1" dirty="0">
                  <a:latin typeface="Arial Narrow" pitchFamily="34" charset="0"/>
                </a:rPr>
                <a:t>Contratista</a:t>
              </a:r>
              <a:r>
                <a:rPr lang="es-ES" altLang="es-CO" sz="800" dirty="0">
                  <a:latin typeface="Arial Narrow" pitchFamily="34" charset="0"/>
                </a:rPr>
                <a:t>:  </a:t>
              </a:r>
              <a:r>
                <a:rPr lang="es-ES" altLang="es-CO" sz="800" dirty="0" err="1" smtClean="0">
                  <a:latin typeface="Arial Narrow" pitchFamily="34" charset="0"/>
                </a:rPr>
                <a:t>xxxxxx</a:t>
              </a:r>
              <a:r>
                <a:rPr lang="es-ES" altLang="es-CO" sz="800" dirty="0" smtClean="0">
                  <a:latin typeface="Arial Narrow" pitchFamily="34" charset="0"/>
                </a:rPr>
                <a:t>   </a:t>
              </a:r>
              <a:r>
                <a:rPr lang="es-ES" altLang="es-CO" sz="800" b="1" dirty="0" smtClean="0">
                  <a:latin typeface="Arial Narrow" pitchFamily="34" charset="0"/>
                </a:rPr>
                <a:t>Residente </a:t>
              </a:r>
              <a:r>
                <a:rPr lang="es-ES" altLang="es-CO" sz="800" b="1" dirty="0">
                  <a:latin typeface="Arial Narrow" pitchFamily="34" charset="0"/>
                </a:rPr>
                <a:t>social</a:t>
              </a:r>
              <a:r>
                <a:rPr lang="es-ES" altLang="es-CO" sz="800" dirty="0">
                  <a:latin typeface="Arial Narrow" pitchFamily="34" charset="0"/>
                </a:rPr>
                <a:t>: </a:t>
              </a:r>
              <a:r>
                <a:rPr lang="es-ES" altLang="es-CO" sz="800" dirty="0" err="1" smtClean="0">
                  <a:latin typeface="Arial Narrow" pitchFamily="34" charset="0"/>
                </a:rPr>
                <a:t>xxxxxxx</a:t>
              </a:r>
              <a:r>
                <a:rPr lang="es-ES" altLang="es-CO" sz="800" dirty="0" smtClean="0">
                  <a:latin typeface="Arial Narrow" pitchFamily="34" charset="0"/>
                </a:rPr>
                <a:t>    </a:t>
              </a:r>
              <a:r>
                <a:rPr lang="es-ES" altLang="es-CO" sz="800" b="1" dirty="0" smtClean="0">
                  <a:latin typeface="Arial Narrow" pitchFamily="34" charset="0"/>
                </a:rPr>
                <a:t>Interventoría</a:t>
              </a:r>
              <a:r>
                <a:rPr lang="es-ES" altLang="es-CO" sz="800" b="1" dirty="0">
                  <a:latin typeface="Arial Narrow" pitchFamily="34" charset="0"/>
                </a:rPr>
                <a:t>: </a:t>
              </a:r>
              <a:r>
                <a:rPr lang="es-ES" altLang="es-CO" sz="800" dirty="0" err="1" smtClean="0">
                  <a:latin typeface="Arial Narrow" pitchFamily="34" charset="0"/>
                </a:rPr>
                <a:t>xxxxxxxx</a:t>
              </a:r>
              <a:r>
                <a:rPr lang="es-ES" altLang="es-CO" sz="800" dirty="0" smtClean="0">
                  <a:latin typeface="Arial Narrow" pitchFamily="34" charset="0"/>
                </a:rPr>
                <a:t>   </a:t>
              </a:r>
              <a:r>
                <a:rPr lang="es-ES" altLang="es-CO" sz="800" b="1" dirty="0" smtClean="0">
                  <a:latin typeface="Arial Narrow" pitchFamily="34" charset="0"/>
                </a:rPr>
                <a:t>Residente </a:t>
              </a:r>
              <a:r>
                <a:rPr lang="es-ES" altLang="es-CO" sz="800" b="1" dirty="0">
                  <a:latin typeface="Arial Narrow" pitchFamily="34" charset="0"/>
                </a:rPr>
                <a:t>social: </a:t>
              </a:r>
              <a:r>
                <a:rPr lang="es-ES" altLang="es-CO" sz="800" dirty="0" err="1" smtClean="0">
                  <a:latin typeface="Arial Narrow" pitchFamily="34" charset="0"/>
                </a:rPr>
                <a:t>xxxxxxxx</a:t>
              </a:r>
              <a:endParaRPr lang="es-ES" altLang="es-CO" sz="700" b="1" dirty="0">
                <a:latin typeface="Arial Narrow" pitchFamily="34" charset="0"/>
              </a:endParaRPr>
            </a:p>
          </p:txBody>
        </p:sp>
        <p:pic>
          <p:nvPicPr>
            <p:cNvPr id="38" name="37 Imagen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13062" y="8496232"/>
              <a:ext cx="1572768" cy="609600"/>
            </a:xfrm>
            <a:prstGeom prst="rect">
              <a:avLst/>
            </a:prstGeom>
          </p:spPr>
        </p:pic>
        <p:pic>
          <p:nvPicPr>
            <p:cNvPr id="39" name="38 Imagen"/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954" y="8011207"/>
              <a:ext cx="843814" cy="449225"/>
            </a:xfrm>
            <a:prstGeom prst="rect">
              <a:avLst/>
            </a:prstGeom>
          </p:spPr>
        </p:pic>
        <p:pic>
          <p:nvPicPr>
            <p:cNvPr id="40" name="39 Imagen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992" y="8502328"/>
              <a:ext cx="1261872" cy="5974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7957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257</Words>
  <Application>Microsoft Office PowerPoint</Application>
  <PresentationFormat>Presentación en pantalla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Anamaria</dc:creator>
  <cp:lastModifiedBy>IDU</cp:lastModifiedBy>
  <cp:revision>32</cp:revision>
  <dcterms:created xsi:type="dcterms:W3CDTF">2015-03-19T17:35:27Z</dcterms:created>
  <dcterms:modified xsi:type="dcterms:W3CDTF">2016-01-06T14:39:36Z</dcterms:modified>
</cp:coreProperties>
</file>