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68" y="205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20469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1785242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206633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3035471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2122477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177693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4158625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2496533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322722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1669081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87A7EF2-2F83-4FC2-8FA2-33CB92544F58}" type="datetimeFigureOut">
              <a:rPr lang="es-CO" smtClean="0"/>
              <a:t>12/01/2016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D7BAC94-16EB-4D63-9A39-16818FA16DFF}" type="slidenum">
              <a:rPr lang="es-CO" smtClean="0"/>
              <a:t>‹Nº›</a:t>
            </a:fld>
            <a:endParaRPr lang="es-CO"/>
          </a:p>
        </p:txBody>
      </p:sp>
    </p:spTree>
    <p:extLst>
      <p:ext uri="{BB962C8B-B14F-4D97-AF65-F5344CB8AC3E}">
        <p14:creationId xmlns:p14="http://schemas.microsoft.com/office/powerpoint/2010/main" val="2571663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87A7EF2-2F83-4FC2-8FA2-33CB92544F58}" type="datetimeFigureOut">
              <a:rPr lang="es-CO" smtClean="0"/>
              <a:t>12/01/2016</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D7BAC94-16EB-4D63-9A39-16818FA16DFF}" type="slidenum">
              <a:rPr lang="es-CO" smtClean="0"/>
              <a:t>‹Nº›</a:t>
            </a:fld>
            <a:endParaRPr lang="es-CO"/>
          </a:p>
        </p:txBody>
      </p:sp>
    </p:spTree>
    <p:extLst>
      <p:ext uri="{BB962C8B-B14F-4D97-AF65-F5344CB8AC3E}">
        <p14:creationId xmlns:p14="http://schemas.microsoft.com/office/powerpoint/2010/main" val="2407099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2.jpeg"/><Relationship Id="rId7" Type="http://schemas.microsoft.com/office/2007/relationships/hdphoto" Target="../media/hdphoto2.wdp"/><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jpeg"/><Relationship Id="rId5" Type="http://schemas.microsoft.com/office/2007/relationships/hdphoto" Target="../media/hdphoto1.wdp"/><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691552" y="3901276"/>
            <a:ext cx="5617768" cy="3231654"/>
          </a:xfrm>
          <a:prstGeom prst="rect">
            <a:avLst/>
          </a:prstGeom>
        </p:spPr>
        <p:txBody>
          <a:bodyPr wrap="square">
            <a:spAutoFit/>
          </a:bodyPr>
          <a:lstStyle/>
          <a:p>
            <a:pPr algn="just">
              <a:spcBef>
                <a:spcPct val="50000"/>
              </a:spcBef>
              <a:defRPr/>
            </a:pPr>
            <a:r>
              <a:rPr lang="es-ES_tradnl" altLang="es-CO" sz="1200" dirty="0">
                <a:latin typeface="Tahoma" pitchFamily="34" charset="0"/>
                <a:ea typeface="Tahoma" pitchFamily="34" charset="0"/>
                <a:cs typeface="Tahoma" pitchFamily="34" charset="0"/>
              </a:rPr>
              <a:t>Como representante de su comunidad, sabemos que le interesan los temas que la benefician. Por esta razón, el Instituto de Desarrollo Urbano - IDU a través del </a:t>
            </a:r>
            <a:r>
              <a:rPr lang="es-ES_tradnl" altLang="es-CO" sz="1200" dirty="0" smtClean="0">
                <a:latin typeface="Tahoma" pitchFamily="34" charset="0"/>
                <a:ea typeface="Tahoma" pitchFamily="34" charset="0"/>
                <a:cs typeface="Tahoma" pitchFamily="34" charset="0"/>
              </a:rPr>
              <a:t>Contratista </a:t>
            </a:r>
            <a:r>
              <a:rPr lang="es-CO" altLang="es-CO" sz="1200" dirty="0" smtClean="0">
                <a:latin typeface="Tahoma" pitchFamily="34" charset="0"/>
                <a:ea typeface="Tahoma" pitchFamily="34" charset="0"/>
                <a:cs typeface="Tahoma" pitchFamily="34" charset="0"/>
              </a:rPr>
              <a:t>xxx</a:t>
            </a:r>
            <a:r>
              <a:rPr lang="es-CO" altLang="es-CO" sz="1200" dirty="0" smtClean="0">
                <a:solidFill>
                  <a:srgbClr val="000000"/>
                </a:solidFill>
                <a:latin typeface="Tahoma" pitchFamily="34" charset="0"/>
                <a:ea typeface="Tahoma" pitchFamily="34" charset="0"/>
                <a:cs typeface="Tahoma" pitchFamily="34" charset="0"/>
              </a:rPr>
              <a:t>, </a:t>
            </a:r>
            <a:r>
              <a:rPr lang="es-ES_tradnl" altLang="es-CO" sz="1200" dirty="0">
                <a:latin typeface="Tahoma" pitchFamily="34" charset="0"/>
                <a:ea typeface="Tahoma" pitchFamily="34" charset="0"/>
                <a:cs typeface="Tahoma" pitchFamily="34" charset="0"/>
              </a:rPr>
              <a:t>le invitan a formar parte del COMITÉ CREA de este proyecto, y asistir a la primera </a:t>
            </a:r>
            <a:r>
              <a:rPr lang="es-ES_tradnl" altLang="es-CO" sz="1200" dirty="0" smtClean="0">
                <a:latin typeface="Tahoma" pitchFamily="34" charset="0"/>
                <a:ea typeface="Tahoma" pitchFamily="34" charset="0"/>
                <a:cs typeface="Tahoma" pitchFamily="34" charset="0"/>
              </a:rPr>
              <a:t>(o segunda, </a:t>
            </a:r>
            <a:r>
              <a:rPr lang="es-ES_tradnl" altLang="es-CO" sz="1200" dirty="0" err="1" smtClean="0">
                <a:latin typeface="Tahoma" pitchFamily="34" charset="0"/>
                <a:ea typeface="Tahoma" pitchFamily="34" charset="0"/>
                <a:cs typeface="Tahoma" pitchFamily="34" charset="0"/>
              </a:rPr>
              <a:t>etc</a:t>
            </a:r>
            <a:r>
              <a:rPr lang="es-ES_tradnl" altLang="es-CO" sz="1200" dirty="0" smtClean="0">
                <a:latin typeface="Tahoma" pitchFamily="34" charset="0"/>
                <a:ea typeface="Tahoma" pitchFamily="34" charset="0"/>
                <a:cs typeface="Tahoma" pitchFamily="34" charset="0"/>
              </a:rPr>
              <a:t>, según el caso) reunión</a:t>
            </a:r>
            <a:r>
              <a:rPr lang="es-ES_tradnl" altLang="es-CO" sz="1200" dirty="0">
                <a:latin typeface="Tahoma" pitchFamily="34" charset="0"/>
                <a:ea typeface="Tahoma" pitchFamily="34" charset="0"/>
                <a:cs typeface="Tahoma" pitchFamily="34" charset="0"/>
              </a:rPr>
              <a:t>.</a:t>
            </a:r>
          </a:p>
          <a:p>
            <a:pPr algn="just">
              <a:spcBef>
                <a:spcPct val="50000"/>
              </a:spcBef>
              <a:defRPr/>
            </a:pPr>
            <a:r>
              <a:rPr lang="es-CO" altLang="es-CO" sz="1200" dirty="0">
                <a:latin typeface="Tahoma" pitchFamily="34" charset="0"/>
                <a:ea typeface="Tahoma" pitchFamily="34" charset="0"/>
                <a:cs typeface="Tahoma" pitchFamily="34" charset="0"/>
              </a:rPr>
              <a:t>En el Comité CREA participan todas las personas representantes de la comunidad que quieran tener mayor información sobre el proyecto, recoger las inquietudes sobre el mismo, para buscar las alternativas de solución con el Contratista y el IDU, sirviendo además de multiplicadores de la información.</a:t>
            </a:r>
            <a:endParaRPr lang="es-CO" sz="1200" dirty="0">
              <a:latin typeface="Tahoma" pitchFamily="34" charset="0"/>
              <a:ea typeface="Tahoma" pitchFamily="34" charset="0"/>
              <a:cs typeface="Tahoma" pitchFamily="34" charset="0"/>
            </a:endParaRPr>
          </a:p>
          <a:p>
            <a:pPr algn="just">
              <a:spcBef>
                <a:spcPct val="50000"/>
              </a:spcBef>
              <a:defRPr/>
            </a:pPr>
            <a:r>
              <a:rPr lang="es-CO" altLang="es-CO" sz="1200" dirty="0">
                <a:latin typeface="Tahoma" pitchFamily="34" charset="0"/>
                <a:ea typeface="Tahoma" pitchFamily="34" charset="0"/>
                <a:cs typeface="Tahoma" pitchFamily="34" charset="0"/>
              </a:rPr>
              <a:t>La comunidad tiene derechos y responsabilidades por ser partícipe y veedora de los proyectos. Por lo tanto le invitamos a participar representando a su comunidad en este proyecto que es de vital importancia para el desarrollo de su sector.</a:t>
            </a:r>
          </a:p>
          <a:p>
            <a:pPr algn="just">
              <a:spcBef>
                <a:spcPct val="50000"/>
              </a:spcBef>
              <a:defRPr/>
            </a:pPr>
            <a:endParaRPr lang="es-CO" altLang="es-CO" sz="1200" dirty="0">
              <a:latin typeface="Tahoma" pitchFamily="34" charset="0"/>
              <a:ea typeface="Tahoma" pitchFamily="34" charset="0"/>
              <a:cs typeface="Tahoma" pitchFamily="34" charset="0"/>
            </a:endParaRPr>
          </a:p>
          <a:p>
            <a:pPr algn="just">
              <a:spcBef>
                <a:spcPct val="50000"/>
              </a:spcBef>
              <a:defRPr/>
            </a:pPr>
            <a:endParaRPr lang="es-CO" altLang="es-CO" sz="1200" dirty="0">
              <a:latin typeface="Tahoma" pitchFamily="34" charset="0"/>
              <a:ea typeface="Tahoma" pitchFamily="34" charset="0"/>
              <a:cs typeface="Tahoma" pitchFamily="34" charset="0"/>
            </a:endParaRPr>
          </a:p>
          <a:p>
            <a:endParaRPr lang="es-CO" sz="1200" dirty="0">
              <a:latin typeface="Tahoma" pitchFamily="34" charset="0"/>
              <a:ea typeface="Tahoma" pitchFamily="34" charset="0"/>
              <a:cs typeface="Tahoma" pitchFamily="34" charset="0"/>
            </a:endParaRPr>
          </a:p>
        </p:txBody>
      </p:sp>
      <p:sp>
        <p:nvSpPr>
          <p:cNvPr id="8" name="7 CuadroTexto"/>
          <p:cNvSpPr txBox="1"/>
          <p:nvPr/>
        </p:nvSpPr>
        <p:spPr>
          <a:xfrm>
            <a:off x="1435274" y="6444208"/>
            <a:ext cx="3542250" cy="738664"/>
          </a:xfrm>
          <a:prstGeom prst="rect">
            <a:avLst/>
          </a:prstGeom>
          <a:noFill/>
        </p:spPr>
        <p:txBody>
          <a:bodyPr wrap="square" rtlCol="0">
            <a:spAutoFit/>
          </a:bodyPr>
          <a:lstStyle/>
          <a:p>
            <a:pPr>
              <a:defRPr/>
            </a:pPr>
            <a:r>
              <a:rPr lang="es-ES" altLang="es-CO" sz="1050" b="1" dirty="0">
                <a:latin typeface="Tahoma" pitchFamily="34" charset="0"/>
                <a:ea typeface="Tahoma" pitchFamily="34" charset="0"/>
                <a:cs typeface="Tahoma" pitchFamily="34" charset="0"/>
              </a:rPr>
              <a:t>Lugar:           </a:t>
            </a:r>
            <a:r>
              <a:rPr lang="es-ES_tradnl" sz="1050" dirty="0">
                <a:latin typeface="Tahoma" pitchFamily="34" charset="0"/>
                <a:ea typeface="Tahoma" pitchFamily="34" charset="0"/>
                <a:cs typeface="Tahoma" pitchFamily="34" charset="0"/>
              </a:rPr>
              <a:t>Salón Comunal San Antonio 1er Sector</a:t>
            </a:r>
          </a:p>
          <a:p>
            <a:pPr>
              <a:defRPr/>
            </a:pPr>
            <a:r>
              <a:rPr lang="es-ES_tradnl" sz="1050" b="1" dirty="0">
                <a:latin typeface="Tahoma" pitchFamily="34" charset="0"/>
                <a:ea typeface="Tahoma" pitchFamily="34" charset="0"/>
                <a:cs typeface="Tahoma" pitchFamily="34" charset="0"/>
              </a:rPr>
              <a:t>Dirección:    </a:t>
            </a:r>
            <a:r>
              <a:rPr lang="es-CO" altLang="es-ES" sz="1050" dirty="0">
                <a:latin typeface="Tahoma" pitchFamily="34" charset="0"/>
                <a:ea typeface="Tahoma" pitchFamily="34" charset="0"/>
                <a:cs typeface="Tahoma" pitchFamily="34" charset="0"/>
              </a:rPr>
              <a:t>Carrera 8D No 181-50</a:t>
            </a:r>
            <a:endParaRPr lang="es-ES_tradnl" sz="1050" b="1" dirty="0">
              <a:latin typeface="Tahoma" pitchFamily="34" charset="0"/>
              <a:ea typeface="Tahoma" pitchFamily="34" charset="0"/>
              <a:cs typeface="Tahoma" pitchFamily="34" charset="0"/>
            </a:endParaRPr>
          </a:p>
          <a:p>
            <a:pPr>
              <a:defRPr/>
            </a:pPr>
            <a:r>
              <a:rPr lang="es-ES" altLang="es-CO" sz="1050" b="1" dirty="0">
                <a:latin typeface="Tahoma" pitchFamily="34" charset="0"/>
                <a:ea typeface="Tahoma" pitchFamily="34" charset="0"/>
                <a:cs typeface="Tahoma" pitchFamily="34" charset="0"/>
              </a:rPr>
              <a:t>Fecha:        </a:t>
            </a:r>
            <a:r>
              <a:rPr lang="es-ES" altLang="es-CO" sz="1050" dirty="0">
                <a:latin typeface="Tahoma" pitchFamily="34" charset="0"/>
                <a:ea typeface="Tahoma" pitchFamily="34" charset="0"/>
                <a:cs typeface="Tahoma" pitchFamily="34" charset="0"/>
              </a:rPr>
              <a:t>   </a:t>
            </a:r>
            <a:r>
              <a:rPr lang="es-ES_tradnl" sz="1050" dirty="0">
                <a:latin typeface="Tahoma" pitchFamily="34" charset="0"/>
                <a:ea typeface="Tahoma" pitchFamily="34" charset="0"/>
                <a:cs typeface="Tahoma" pitchFamily="34" charset="0"/>
              </a:rPr>
              <a:t>Viernes 27 de Marzo de 2015</a:t>
            </a:r>
          </a:p>
          <a:p>
            <a:pPr>
              <a:defRPr/>
            </a:pPr>
            <a:r>
              <a:rPr lang="es-ES" altLang="es-CO" sz="1050" b="1" dirty="0">
                <a:latin typeface="Tahoma" pitchFamily="34" charset="0"/>
                <a:ea typeface="Tahoma" pitchFamily="34" charset="0"/>
                <a:cs typeface="Tahoma" pitchFamily="34" charset="0"/>
              </a:rPr>
              <a:t>Hora:           </a:t>
            </a:r>
            <a:r>
              <a:rPr lang="es-ES" altLang="es-CO" sz="1050" dirty="0">
                <a:latin typeface="Tahoma" pitchFamily="34" charset="0"/>
                <a:ea typeface="Tahoma" pitchFamily="34" charset="0"/>
                <a:cs typeface="Tahoma" pitchFamily="34" charset="0"/>
              </a:rPr>
              <a:t>  </a:t>
            </a:r>
            <a:r>
              <a:rPr lang="es-ES_tradnl" sz="1050" dirty="0">
                <a:latin typeface="Tahoma" pitchFamily="34" charset="0"/>
                <a:ea typeface="Tahoma" pitchFamily="34" charset="0"/>
                <a:cs typeface="Tahoma" pitchFamily="34" charset="0"/>
              </a:rPr>
              <a:t>3:00 pm</a:t>
            </a:r>
            <a:endParaRPr lang="es-CO" sz="1050" b="1" dirty="0">
              <a:latin typeface="Tahoma" pitchFamily="34" charset="0"/>
              <a:ea typeface="Tahoma" pitchFamily="34" charset="0"/>
              <a:cs typeface="Tahoma" pitchFamily="34" charset="0"/>
            </a:endParaRPr>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t="2585" b="-1"/>
          <a:stretch/>
        </p:blipFill>
        <p:spPr bwMode="auto">
          <a:xfrm>
            <a:off x="1" y="18033"/>
            <a:ext cx="2348879" cy="2237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980728" y="1279375"/>
            <a:ext cx="5904656" cy="1107996"/>
          </a:xfrm>
          <a:prstGeom prst="rect">
            <a:avLst/>
          </a:prstGeom>
          <a:noFill/>
        </p:spPr>
        <p:txBody>
          <a:bodyPr wrap="square" rtlCol="0">
            <a:spAutoFit/>
          </a:bodyPr>
          <a:lstStyle/>
          <a:p>
            <a:pPr algn="r"/>
            <a:r>
              <a:rPr lang="es-CO" sz="6400" dirty="0" err="1" smtClean="0">
                <a:effectLst>
                  <a:outerShdw blurRad="38100" dist="38100" dir="2700000" algn="tl">
                    <a:srgbClr val="000000">
                      <a:alpha val="43137"/>
                    </a:srgbClr>
                  </a:outerShdw>
                </a:effectLst>
                <a:latin typeface="Impact" pitchFamily="34" charset="0"/>
              </a:rPr>
              <a:t>xxxxxxxxxxxxx</a:t>
            </a:r>
            <a:endParaRPr lang="es-CO" sz="6400" dirty="0">
              <a:effectLst>
                <a:outerShdw blurRad="38100" dist="38100" dir="2700000" algn="tl">
                  <a:srgbClr val="000000">
                    <a:alpha val="43137"/>
                  </a:srgbClr>
                </a:outerShdw>
              </a:effectLst>
              <a:latin typeface="Impact" pitchFamily="34" charset="0"/>
            </a:endParaRPr>
          </a:p>
        </p:txBody>
      </p:sp>
      <p:pic>
        <p:nvPicPr>
          <p:cNvPr id="15" name="Picture 2" descr="C:\Users\cjrodri13\Desktop\Plantillas comunicacione en obra\Plantillas\Reunion Inicio\reunion inicio-0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6996" t="17222" r="4376" b="18914"/>
          <a:stretch/>
        </p:blipFill>
        <p:spPr bwMode="auto">
          <a:xfrm>
            <a:off x="2270234" y="0"/>
            <a:ext cx="4587766" cy="971600"/>
          </a:xfrm>
          <a:prstGeom prst="rect">
            <a:avLst/>
          </a:prstGeom>
          <a:noFill/>
          <a:extLst>
            <a:ext uri="{909E8E84-426E-40DD-AFC4-6F175D3DCCD1}">
              <a14:hiddenFill xmlns:a14="http://schemas.microsoft.com/office/drawing/2010/main">
                <a:solidFill>
                  <a:srgbClr val="FFFFFF"/>
                </a:solidFill>
              </a14:hiddenFill>
            </a:ext>
          </a:extLst>
        </p:spPr>
      </p:pic>
      <p:sp>
        <p:nvSpPr>
          <p:cNvPr id="12" name="11 CuadroTexto"/>
          <p:cNvSpPr txBox="1"/>
          <p:nvPr/>
        </p:nvSpPr>
        <p:spPr>
          <a:xfrm>
            <a:off x="2492896" y="1073871"/>
            <a:ext cx="3077419" cy="523220"/>
          </a:xfrm>
          <a:prstGeom prst="rect">
            <a:avLst/>
          </a:prstGeom>
          <a:noFill/>
        </p:spPr>
        <p:txBody>
          <a:bodyPr wrap="square" rtlCol="0">
            <a:spAutoFit/>
          </a:bodyPr>
          <a:lstStyle/>
          <a:p>
            <a:r>
              <a:rPr lang="es-CO" sz="2800" dirty="0" smtClean="0">
                <a:latin typeface="Impact" pitchFamily="34" charset="0"/>
                <a:cs typeface="Arial" pitchFamily="34" charset="0"/>
              </a:rPr>
              <a:t>Reunión</a:t>
            </a:r>
            <a:endParaRPr lang="es-CO" sz="2800" dirty="0">
              <a:latin typeface="Impact" pitchFamily="34" charset="0"/>
            </a:endParaRPr>
          </a:p>
        </p:txBody>
      </p:sp>
      <p:sp>
        <p:nvSpPr>
          <p:cNvPr id="13" name="12 CuadroTexto"/>
          <p:cNvSpPr txBox="1"/>
          <p:nvPr/>
        </p:nvSpPr>
        <p:spPr>
          <a:xfrm>
            <a:off x="2348880" y="2149575"/>
            <a:ext cx="4365104" cy="215444"/>
          </a:xfrm>
          <a:prstGeom prst="rect">
            <a:avLst/>
          </a:prstGeom>
          <a:noFill/>
        </p:spPr>
        <p:txBody>
          <a:bodyPr wrap="square" rtlCol="0">
            <a:spAutoFit/>
          </a:bodyPr>
          <a:lstStyle/>
          <a:p>
            <a:pPr algn="r"/>
            <a:r>
              <a:rPr lang="es-CO" altLang="en-US" sz="800" dirty="0" smtClean="0">
                <a:latin typeface="Tahoma" pitchFamily="34" charset="0"/>
                <a:ea typeface="Tahoma" pitchFamily="34" charset="0"/>
                <a:cs typeface="Tahoma" pitchFamily="34" charset="0"/>
              </a:rPr>
              <a:t>Escriba aquí el objeto del contrato RESUMIDO</a:t>
            </a:r>
            <a:endParaRPr lang="es-CO" altLang="en-US" sz="800" dirty="0">
              <a:latin typeface="Tahoma" pitchFamily="34" charset="0"/>
              <a:ea typeface="Tahoma" pitchFamily="34" charset="0"/>
              <a:cs typeface="Tahoma" pitchFamily="34" charset="0"/>
            </a:endParaRPr>
          </a:p>
        </p:txBody>
      </p:sp>
      <p:sp>
        <p:nvSpPr>
          <p:cNvPr id="18" name="17 CuadroTexto"/>
          <p:cNvSpPr txBox="1"/>
          <p:nvPr/>
        </p:nvSpPr>
        <p:spPr>
          <a:xfrm>
            <a:off x="3753197" y="863878"/>
            <a:ext cx="2960787" cy="200055"/>
          </a:xfrm>
          <a:prstGeom prst="rect">
            <a:avLst/>
          </a:prstGeom>
          <a:noFill/>
        </p:spPr>
        <p:txBody>
          <a:bodyPr wrap="square" rtlCol="0">
            <a:spAutoFit/>
          </a:bodyPr>
          <a:lstStyle/>
          <a:p>
            <a:pPr algn="r"/>
            <a:r>
              <a:rPr lang="es-CO" sz="700" dirty="0" smtClean="0">
                <a:latin typeface="Tahoma" pitchFamily="34" charset="0"/>
                <a:ea typeface="Tahoma" pitchFamily="34" charset="0"/>
                <a:cs typeface="Tahoma" pitchFamily="34" charset="0"/>
              </a:rPr>
              <a:t>Comunicado: xxx   Fecha: </a:t>
            </a:r>
            <a:r>
              <a:rPr lang="es-CO" sz="700" dirty="0" err="1" smtClean="0">
                <a:latin typeface="Tahoma" pitchFamily="34" charset="0"/>
                <a:ea typeface="Tahoma" pitchFamily="34" charset="0"/>
                <a:cs typeface="Tahoma" pitchFamily="34" charset="0"/>
              </a:rPr>
              <a:t>xxxx</a:t>
            </a:r>
            <a:r>
              <a:rPr lang="es-CO" sz="700" dirty="0" smtClean="0">
                <a:latin typeface="Tahoma" pitchFamily="34" charset="0"/>
                <a:ea typeface="Tahoma" pitchFamily="34" charset="0"/>
                <a:cs typeface="Tahoma" pitchFamily="34" charset="0"/>
              </a:rPr>
              <a:t>     </a:t>
            </a:r>
            <a:r>
              <a:rPr lang="es-CO" sz="700" b="1" dirty="0" smtClean="0">
                <a:latin typeface="Tahoma" pitchFamily="34" charset="0"/>
                <a:ea typeface="Tahoma" pitchFamily="34" charset="0"/>
                <a:cs typeface="Tahoma" pitchFamily="34" charset="0"/>
              </a:rPr>
              <a:t>Localidad: xxx</a:t>
            </a:r>
            <a:endParaRPr lang="es-CO" sz="700" b="1" dirty="0">
              <a:latin typeface="Tahoma" pitchFamily="34" charset="0"/>
              <a:ea typeface="Tahoma" pitchFamily="34" charset="0"/>
              <a:cs typeface="Tahoma" pitchFamily="34" charset="0"/>
            </a:endParaRPr>
          </a:p>
        </p:txBody>
      </p:sp>
      <p:sp>
        <p:nvSpPr>
          <p:cNvPr id="2" name="1 CuadroTexto"/>
          <p:cNvSpPr txBox="1"/>
          <p:nvPr/>
        </p:nvSpPr>
        <p:spPr>
          <a:xfrm>
            <a:off x="764704" y="7535361"/>
            <a:ext cx="4968552" cy="276999"/>
          </a:xfrm>
          <a:prstGeom prst="rect">
            <a:avLst/>
          </a:prstGeom>
          <a:noFill/>
        </p:spPr>
        <p:txBody>
          <a:bodyPr wrap="square" rtlCol="0">
            <a:spAutoFit/>
          </a:bodyPr>
          <a:lstStyle/>
          <a:p>
            <a:r>
              <a:rPr lang="es-CO" sz="1200" dirty="0" smtClean="0">
                <a:latin typeface="Tahoma" pitchFamily="34" charset="0"/>
                <a:ea typeface="Tahoma" pitchFamily="34" charset="0"/>
                <a:cs typeface="Tahoma" pitchFamily="34" charset="0"/>
              </a:rPr>
              <a:t>En caso de no poder asistir, solicitamos enviar un delegado.</a:t>
            </a:r>
            <a:endParaRPr lang="es-CO" sz="1200" dirty="0">
              <a:latin typeface="Tahoma" pitchFamily="34" charset="0"/>
              <a:ea typeface="Tahoma" pitchFamily="34" charset="0"/>
              <a:cs typeface="Tahoma" pitchFamily="34" charset="0"/>
            </a:endParaRPr>
          </a:p>
        </p:txBody>
      </p:sp>
      <p:sp>
        <p:nvSpPr>
          <p:cNvPr id="3" name="2 CuadroTexto"/>
          <p:cNvSpPr txBox="1"/>
          <p:nvPr/>
        </p:nvSpPr>
        <p:spPr>
          <a:xfrm>
            <a:off x="691552" y="2771800"/>
            <a:ext cx="3569258" cy="1015663"/>
          </a:xfrm>
          <a:prstGeom prst="rect">
            <a:avLst/>
          </a:prstGeom>
          <a:noFill/>
        </p:spPr>
        <p:txBody>
          <a:bodyPr wrap="square" rtlCol="0">
            <a:spAutoFit/>
          </a:bodyPr>
          <a:lstStyle/>
          <a:p>
            <a:pPr algn="just">
              <a:defRPr/>
            </a:pPr>
            <a:r>
              <a:rPr lang="es-CO" altLang="es-CO" sz="1200" b="1" dirty="0" smtClean="0">
                <a:solidFill>
                  <a:srgbClr val="000000"/>
                </a:solidFill>
                <a:latin typeface="Arial Narrow" panose="020B0606020202030204" pitchFamily="34" charset="0"/>
              </a:rPr>
              <a:t>Señor(a):</a:t>
            </a:r>
          </a:p>
          <a:p>
            <a:pPr algn="just">
              <a:defRPr/>
            </a:pPr>
            <a:r>
              <a:rPr lang="es-CO" altLang="es-CO" sz="1200" b="1" dirty="0" err="1" smtClean="0">
                <a:solidFill>
                  <a:srgbClr val="000000"/>
                </a:solidFill>
                <a:latin typeface="Arial Narrow" panose="020B0606020202030204" pitchFamily="34" charset="0"/>
              </a:rPr>
              <a:t>xxxxxxxxx</a:t>
            </a:r>
            <a:endParaRPr lang="es-CO" altLang="es-CO" sz="1200" dirty="0" smtClean="0">
              <a:solidFill>
                <a:srgbClr val="000000"/>
              </a:solidFill>
              <a:latin typeface="Arial Narrow" panose="020B0606020202030204" pitchFamily="34" charset="0"/>
            </a:endParaRPr>
          </a:p>
          <a:p>
            <a:pPr algn="just">
              <a:defRPr/>
            </a:pPr>
            <a:r>
              <a:rPr lang="es-CO" altLang="es-CO" sz="1200" dirty="0" smtClean="0">
                <a:solidFill>
                  <a:srgbClr val="000000"/>
                </a:solidFill>
                <a:latin typeface="Arial Narrow" panose="020B0606020202030204" pitchFamily="34" charset="0"/>
              </a:rPr>
              <a:t>Dirección:  </a:t>
            </a:r>
            <a:endParaRPr lang="es-CO" altLang="es-CO" sz="1200" dirty="0">
              <a:solidFill>
                <a:srgbClr val="000000"/>
              </a:solidFill>
              <a:latin typeface="Arial Narrow" panose="020B0606020202030204" pitchFamily="34" charset="0"/>
            </a:endParaRPr>
          </a:p>
          <a:p>
            <a:pPr algn="just">
              <a:defRPr/>
            </a:pPr>
            <a:r>
              <a:rPr lang="es-CO" altLang="es-CO" sz="1200" dirty="0">
                <a:latin typeface="Arial Narrow" panose="020B0606020202030204" pitchFamily="34" charset="0"/>
                <a:cs typeface="Arial" panose="020B0604020202020204" pitchFamily="34" charset="0"/>
              </a:rPr>
              <a:t>Bogotá</a:t>
            </a:r>
            <a:endParaRPr lang="es-CO" altLang="es-CO" sz="1200" strike="sngStrike" dirty="0">
              <a:latin typeface="Arial Narrow" panose="020B0606020202030204" pitchFamily="34" charset="0"/>
            </a:endParaRPr>
          </a:p>
          <a:p>
            <a:endParaRPr lang="es-CO" sz="1200" dirty="0"/>
          </a:p>
        </p:txBody>
      </p:sp>
      <p:grpSp>
        <p:nvGrpSpPr>
          <p:cNvPr id="17" name="16 Grupo"/>
          <p:cNvGrpSpPr/>
          <p:nvPr/>
        </p:nvGrpSpPr>
        <p:grpSpPr>
          <a:xfrm>
            <a:off x="3820" y="7991872"/>
            <a:ext cx="6881564" cy="1152128"/>
            <a:chOff x="-19182" y="7965406"/>
            <a:chExt cx="6881564" cy="1152128"/>
          </a:xfrm>
        </p:grpSpPr>
        <p:sp>
          <p:nvSpPr>
            <p:cNvPr id="23" name="22 Rectángulo"/>
            <p:cNvSpPr/>
            <p:nvPr/>
          </p:nvSpPr>
          <p:spPr>
            <a:xfrm>
              <a:off x="-19182" y="7965406"/>
              <a:ext cx="6858000" cy="4916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4" name="23 Conector recto"/>
            <p:cNvCxnSpPr/>
            <p:nvPr/>
          </p:nvCxnSpPr>
          <p:spPr>
            <a:xfrm flipH="1">
              <a:off x="-19182" y="8469462"/>
              <a:ext cx="68629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flipH="1">
              <a:off x="-19182" y="9117534"/>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25 CuadroTexto"/>
            <p:cNvSpPr txBox="1"/>
            <p:nvPr/>
          </p:nvSpPr>
          <p:spPr>
            <a:xfrm>
              <a:off x="1844377" y="8521057"/>
              <a:ext cx="2772206" cy="584775"/>
            </a:xfrm>
            <a:prstGeom prst="rect">
              <a:avLst/>
            </a:prstGeom>
            <a:noFill/>
            <a:ln>
              <a:noFill/>
            </a:ln>
          </p:spPr>
          <p:txBody>
            <a:bodyPr wrap="square" rtlCol="0">
              <a:spAutoFit/>
            </a:bodyPr>
            <a:lstStyle/>
            <a:p>
              <a:r>
                <a:rPr lang="es-CO" sz="800" dirty="0" smtClean="0">
                  <a:latin typeface="Tahoma" panose="020B0604030504040204" pitchFamily="34" charset="0"/>
                  <a:ea typeface="Tahoma" panose="020B0604030504040204" pitchFamily="34" charset="0"/>
                  <a:cs typeface="Tahoma" panose="020B0604030504040204" pitchFamily="34" charset="0"/>
                </a:rPr>
                <a:t>Atención al Ciudadano IDU: Calle 22 No. 6-27   </a:t>
              </a:r>
            </a:p>
            <a:p>
              <a:r>
                <a:rPr lang="es-CO" sz="800" dirty="0" smtClean="0">
                  <a:latin typeface="Tahoma" panose="020B0604030504040204" pitchFamily="34" charset="0"/>
                  <a:ea typeface="Tahoma" panose="020B0604030504040204" pitchFamily="34" charset="0"/>
                  <a:cs typeface="Tahoma" panose="020B0604030504040204" pitchFamily="34" charset="0"/>
                </a:rPr>
                <a:t>Tel: 3412214- 3387555</a:t>
              </a:r>
            </a:p>
            <a:p>
              <a:r>
                <a:rPr lang="es-CO" sz="800" dirty="0" smtClean="0">
                  <a:latin typeface="Tahoma" panose="020B0604030504040204" pitchFamily="34" charset="0"/>
                  <a:ea typeface="Tahoma" panose="020B0604030504040204" pitchFamily="34" charset="0"/>
                  <a:cs typeface="Tahoma" panose="020B0604030504040204" pitchFamily="34" charset="0"/>
                </a:rPr>
                <a:t>Línea gratuita: 018000910312</a:t>
              </a:r>
            </a:p>
            <a:p>
              <a:r>
                <a:rPr lang="es-CO" sz="800" dirty="0" smtClean="0">
                  <a:latin typeface="Tahoma" panose="020B0604030504040204" pitchFamily="34" charset="0"/>
                  <a:ea typeface="Tahoma" panose="020B0604030504040204" pitchFamily="34" charset="0"/>
                  <a:cs typeface="Tahoma" panose="020B0604030504040204" pitchFamily="34" charset="0"/>
                </a:rPr>
                <a:t>Correo electrónico: atnciudadano@idu.gov.co </a:t>
              </a:r>
              <a:endParaRPr lang="es-CO" sz="800" dirty="0">
                <a:latin typeface="Tahoma" panose="020B0604030504040204" pitchFamily="34" charset="0"/>
                <a:ea typeface="Tahoma" panose="020B0604030504040204" pitchFamily="34" charset="0"/>
                <a:cs typeface="Tahoma" panose="020B0604030504040204" pitchFamily="34" charset="0"/>
              </a:endParaRPr>
            </a:p>
          </p:txBody>
        </p:sp>
        <p:sp>
          <p:nvSpPr>
            <p:cNvPr id="27" name="Text Box 12"/>
            <p:cNvSpPr txBox="1">
              <a:spLocks noChangeArrowheads="1"/>
            </p:cNvSpPr>
            <p:nvPr/>
          </p:nvSpPr>
          <p:spPr bwMode="auto">
            <a:xfrm>
              <a:off x="1489166" y="8007797"/>
              <a:ext cx="5373216" cy="461665"/>
            </a:xfrm>
            <a:prstGeom prst="rect">
              <a:avLst/>
            </a:prstGeom>
            <a:noFill/>
            <a:ln w="9525">
              <a:noFill/>
              <a:miter lim="800000"/>
              <a:headEnd/>
              <a:tailEnd/>
            </a:ln>
            <a:extLst/>
          </p:spPr>
          <p:txBody>
            <a:bodyPr wrap="square">
              <a:spAutoFit/>
            </a:bodyPr>
            <a:lstStyle>
              <a:defPPr>
                <a:defRPr lang="es-E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r>
                <a:rPr lang="es-CO" altLang="es-CO" sz="800" dirty="0">
                  <a:latin typeface="Arial Narrow" pitchFamily="34" charset="0"/>
                </a:rPr>
                <a:t>MAYOR INFORMACIÓN </a:t>
              </a:r>
              <a:r>
                <a:rPr lang="es-CO" altLang="es-CO" sz="800" dirty="0" smtClean="0">
                  <a:latin typeface="Arial Narrow" pitchFamily="34" charset="0"/>
                </a:rPr>
                <a:t>sobre el </a:t>
              </a:r>
              <a:r>
                <a:rPr lang="es-CO" altLang="es-CO" sz="800" dirty="0">
                  <a:latin typeface="Arial Narrow" pitchFamily="34" charset="0"/>
                </a:rPr>
                <a:t>Contrato IDU No. </a:t>
              </a:r>
              <a:r>
                <a:rPr lang="es-CO" altLang="es-CO" sz="800" dirty="0" err="1" smtClean="0">
                  <a:latin typeface="Arial Narrow" pitchFamily="34" charset="0"/>
                </a:rPr>
                <a:t>xxxx</a:t>
              </a:r>
              <a:r>
                <a:rPr lang="es-CO" altLang="es-CO" sz="800" dirty="0" smtClean="0">
                  <a:latin typeface="Arial Narrow" pitchFamily="34" charset="0"/>
                </a:rPr>
                <a:t>  de xxx  en </a:t>
              </a:r>
              <a:r>
                <a:rPr lang="es-CO" altLang="es-CO" sz="800" dirty="0">
                  <a:latin typeface="Arial Narrow" pitchFamily="34" charset="0"/>
                </a:rPr>
                <a:t>el </a:t>
              </a:r>
              <a:r>
                <a:rPr lang="es-CO" altLang="es-CO" sz="800" dirty="0" smtClean="0">
                  <a:latin typeface="Arial Narrow" pitchFamily="34" charset="0"/>
                </a:rPr>
                <a:t> </a:t>
              </a:r>
              <a:r>
                <a:rPr lang="es-ES" altLang="es-CO" sz="800" b="1" dirty="0" smtClean="0">
                  <a:latin typeface="Arial Narrow" pitchFamily="34" charset="0"/>
                </a:rPr>
                <a:t>PUNTO </a:t>
              </a:r>
              <a:r>
                <a:rPr lang="es-ES" altLang="es-CO" sz="800" b="1" dirty="0">
                  <a:latin typeface="Arial Narrow" pitchFamily="34" charset="0"/>
                </a:rPr>
                <a:t>CREA (Centro de Reunión, Encuentro y Atención): </a:t>
              </a:r>
              <a:r>
                <a:rPr lang="es-ES" altLang="es-CO" sz="800" dirty="0">
                  <a:latin typeface="Arial Narrow" pitchFamily="34" charset="0"/>
                </a:rPr>
                <a:t> </a:t>
              </a:r>
              <a:endParaRPr lang="es-ES" altLang="es-CO" sz="800" dirty="0" smtClean="0">
                <a:latin typeface="Arial Narrow" pitchFamily="34" charset="0"/>
              </a:endParaRPr>
            </a:p>
            <a:p>
              <a:pPr eaLnBrk="1" hangingPunct="1"/>
              <a:r>
                <a:rPr lang="es-ES" altLang="es-CO" sz="800" dirty="0" smtClean="0">
                  <a:latin typeface="Arial Narrow" pitchFamily="34" charset="0"/>
                </a:rPr>
                <a:t>(escriba aquí la dirección)  Horario </a:t>
              </a:r>
              <a:r>
                <a:rPr lang="es-ES" altLang="es-CO" sz="800" dirty="0">
                  <a:latin typeface="Arial Narrow" pitchFamily="34" charset="0"/>
                </a:rPr>
                <a:t>de atención: </a:t>
              </a:r>
              <a:r>
                <a:rPr lang="es-ES" altLang="es-CO" sz="800" dirty="0" err="1" smtClean="0">
                  <a:latin typeface="Arial Narrow" pitchFamily="34" charset="0"/>
                </a:rPr>
                <a:t>xxxxxxxxx</a:t>
              </a:r>
              <a:r>
                <a:rPr lang="es-ES" altLang="es-CO" sz="800" dirty="0" smtClean="0">
                  <a:latin typeface="Arial Narrow" pitchFamily="34" charset="0"/>
                </a:rPr>
                <a:t>  Teléfono</a:t>
              </a:r>
              <a:r>
                <a:rPr lang="es-ES" altLang="es-CO" sz="800" dirty="0">
                  <a:latin typeface="Arial Narrow" pitchFamily="34" charset="0"/>
                </a:rPr>
                <a:t>: </a:t>
              </a:r>
              <a:r>
                <a:rPr lang="es-ES" altLang="es-CO" sz="800" dirty="0" smtClean="0">
                  <a:latin typeface="Arial Narrow" pitchFamily="34" charset="0"/>
                </a:rPr>
                <a:t>xxx  </a:t>
              </a:r>
              <a:r>
                <a:rPr lang="es-ES" altLang="es-CO" sz="800" dirty="0">
                  <a:latin typeface="Arial Narrow" pitchFamily="34" charset="0"/>
                </a:rPr>
                <a:t>- Correo electrónico: </a:t>
              </a:r>
              <a:r>
                <a:rPr lang="es-ES" altLang="es-CO" sz="800" dirty="0" err="1" smtClean="0">
                  <a:latin typeface="Arial Narrow" pitchFamily="34" charset="0"/>
                </a:rPr>
                <a:t>xxxxxxxxxxxxxxxx</a:t>
              </a:r>
              <a:endParaRPr lang="es-ES" altLang="es-CO" sz="800" dirty="0">
                <a:latin typeface="Arial Narrow" pitchFamily="34" charset="0"/>
              </a:endParaRPr>
            </a:p>
            <a:p>
              <a:pPr eaLnBrk="1" hangingPunct="1"/>
              <a:r>
                <a:rPr lang="es-ES" altLang="es-CO" sz="800" b="1" dirty="0">
                  <a:latin typeface="Arial Narrow" pitchFamily="34" charset="0"/>
                </a:rPr>
                <a:t>Contratista</a:t>
              </a:r>
              <a:r>
                <a:rPr lang="es-ES" altLang="es-CO" sz="800" dirty="0">
                  <a:latin typeface="Arial Narrow" pitchFamily="34" charset="0"/>
                </a:rPr>
                <a:t>:  </a:t>
              </a:r>
              <a:r>
                <a:rPr lang="es-ES" altLang="es-CO" sz="800" dirty="0" err="1" smtClean="0">
                  <a:latin typeface="Arial Narrow" pitchFamily="34" charset="0"/>
                </a:rPr>
                <a:t>xxxxxx</a:t>
              </a:r>
              <a:r>
                <a:rPr lang="es-ES" altLang="es-CO" sz="800" dirty="0" smtClean="0">
                  <a:latin typeface="Arial Narrow" pitchFamily="34" charset="0"/>
                </a:rPr>
                <a:t>   </a:t>
              </a:r>
              <a:r>
                <a:rPr lang="es-ES" altLang="es-CO" sz="800" b="1" dirty="0" smtClean="0">
                  <a:latin typeface="Arial Narrow" pitchFamily="34" charset="0"/>
                </a:rPr>
                <a:t>Residente </a:t>
              </a:r>
              <a:r>
                <a:rPr lang="es-ES" altLang="es-CO" sz="800" b="1" dirty="0">
                  <a:latin typeface="Arial Narrow" pitchFamily="34" charset="0"/>
                </a:rPr>
                <a:t>social</a:t>
              </a:r>
              <a:r>
                <a:rPr lang="es-ES" altLang="es-CO" sz="800" dirty="0">
                  <a:latin typeface="Arial Narrow" pitchFamily="34" charset="0"/>
                </a:rPr>
                <a:t>: </a:t>
              </a:r>
              <a:r>
                <a:rPr lang="es-ES" altLang="es-CO" sz="800" dirty="0" err="1" smtClean="0">
                  <a:latin typeface="Arial Narrow" pitchFamily="34" charset="0"/>
                </a:rPr>
                <a:t>xxxxxxx</a:t>
              </a:r>
              <a:r>
                <a:rPr lang="es-ES" altLang="es-CO" sz="800" dirty="0" smtClean="0">
                  <a:latin typeface="Arial Narrow" pitchFamily="34" charset="0"/>
                </a:rPr>
                <a:t>    </a:t>
              </a:r>
              <a:r>
                <a:rPr lang="es-ES" altLang="es-CO" sz="800" b="1" dirty="0" smtClean="0">
                  <a:latin typeface="Arial Narrow" pitchFamily="34" charset="0"/>
                </a:rPr>
                <a:t>Interventoría</a:t>
              </a:r>
              <a:r>
                <a:rPr lang="es-ES" altLang="es-CO" sz="800" b="1" dirty="0">
                  <a:latin typeface="Arial Narrow" pitchFamily="34" charset="0"/>
                </a:rPr>
                <a:t>: </a:t>
              </a:r>
              <a:r>
                <a:rPr lang="es-ES" altLang="es-CO" sz="800" dirty="0" err="1" smtClean="0">
                  <a:latin typeface="Arial Narrow" pitchFamily="34" charset="0"/>
                </a:rPr>
                <a:t>xxxxxxxx</a:t>
              </a:r>
              <a:r>
                <a:rPr lang="es-ES" altLang="es-CO" sz="800" dirty="0" smtClean="0">
                  <a:latin typeface="Arial Narrow" pitchFamily="34" charset="0"/>
                </a:rPr>
                <a:t>   </a:t>
              </a:r>
              <a:r>
                <a:rPr lang="es-ES" altLang="es-CO" sz="800" b="1" dirty="0" smtClean="0">
                  <a:latin typeface="Arial Narrow" pitchFamily="34" charset="0"/>
                </a:rPr>
                <a:t>Residente </a:t>
              </a:r>
              <a:r>
                <a:rPr lang="es-ES" altLang="es-CO" sz="800" b="1" dirty="0">
                  <a:latin typeface="Arial Narrow" pitchFamily="34" charset="0"/>
                </a:rPr>
                <a:t>social: </a:t>
              </a:r>
              <a:r>
                <a:rPr lang="es-ES" altLang="es-CO" sz="800" dirty="0" err="1" smtClean="0">
                  <a:latin typeface="Arial Narrow" pitchFamily="34" charset="0"/>
                </a:rPr>
                <a:t>xxxxxxxx</a:t>
              </a:r>
              <a:endParaRPr lang="es-ES" altLang="es-CO" sz="700" b="1" dirty="0">
                <a:latin typeface="Arial Narrow" pitchFamily="34" charset="0"/>
              </a:endParaRPr>
            </a:p>
          </p:txBody>
        </p:sp>
        <p:pic>
          <p:nvPicPr>
            <p:cNvPr id="28" name="27 Imagen"/>
            <p:cNvPicPr>
              <a:picLocks noChangeAspect="1"/>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tretch>
              <a:fillRect/>
            </a:stretch>
          </p:blipFill>
          <p:spPr>
            <a:xfrm>
              <a:off x="5213062" y="8496232"/>
              <a:ext cx="1572768" cy="609600"/>
            </a:xfrm>
            <a:prstGeom prst="rect">
              <a:avLst/>
            </a:prstGeom>
          </p:spPr>
        </p:pic>
        <p:pic>
          <p:nvPicPr>
            <p:cNvPr id="29" name="28 Imagen"/>
            <p:cNvPicPr>
              <a:picLocks noChangeAspect="1"/>
            </p:cNvPicPr>
            <p:nvPr/>
          </p:nvPicPr>
          <p:blipFill>
            <a:blip r:embed="rId6">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tretch>
              <a:fillRect/>
            </a:stretch>
          </p:blipFill>
          <p:spPr>
            <a:xfrm>
              <a:off x="496954" y="8011207"/>
              <a:ext cx="843814" cy="449225"/>
            </a:xfrm>
            <a:prstGeom prst="rect">
              <a:avLst/>
            </a:prstGeom>
          </p:spPr>
        </p:pic>
        <p:pic>
          <p:nvPicPr>
            <p:cNvPr id="30" name="29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992" y="8502328"/>
              <a:ext cx="1261872" cy="597408"/>
            </a:xfrm>
            <a:prstGeom prst="rect">
              <a:avLst/>
            </a:prstGeom>
          </p:spPr>
        </p:pic>
      </p:grpSp>
    </p:spTree>
    <p:extLst>
      <p:ext uri="{BB962C8B-B14F-4D97-AF65-F5344CB8AC3E}">
        <p14:creationId xmlns:p14="http://schemas.microsoft.com/office/powerpoint/2010/main" val="679571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293</Words>
  <Application>Microsoft Office PowerPoint</Application>
  <PresentationFormat>Presentación en pantalla (4:3)</PresentationFormat>
  <Paragraphs>24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Anamaria</dc:creator>
  <cp:lastModifiedBy>IDU</cp:lastModifiedBy>
  <cp:revision>28</cp:revision>
  <dcterms:created xsi:type="dcterms:W3CDTF">2015-03-19T17:35:27Z</dcterms:created>
  <dcterms:modified xsi:type="dcterms:W3CDTF">2016-01-12T19:31:16Z</dcterms:modified>
</cp:coreProperties>
</file>