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3679488" cy="24120475"/>
  <p:notesSz cx="6858000" cy="9144000"/>
  <p:custDataLst>
    <p:tags r:id="rId8"/>
  </p:custDataLst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582667-6102-27E7-ED8E-01A166EB4B6B}" name="Guest User" initials="GU" userId="Guest User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D18B1D-1B85-4A24-2BCB-DC7739C847DD}" v="2" dt="2026-05-19T13:44:04.390"/>
    <p1510:client id="{CE314520-ECF8-7543-5A9A-DD7870A49E97}" v="15" dt="2026-05-19T13:29:36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6" autoAdjust="0"/>
    <p:restoredTop sz="94660"/>
  </p:normalViewPr>
  <p:slideViewPr>
    <p:cSldViewPr snapToGrid="0">
      <p:cViewPr varScale="1">
        <p:scale>
          <a:sx n="30" d="100"/>
          <a:sy n="30" d="100"/>
        </p:scale>
        <p:origin x="3948" y="13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0EABD-C605-1A45-A787-07298DF10B23}" type="datetimeFigureOut">
              <a:rPr lang="es-CO" smtClean="0"/>
              <a:t>30/06/2026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54288" y="1143000"/>
            <a:ext cx="1749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7CA19-67A9-AD42-AE1A-EF493814DE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4794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1pPr>
    <a:lvl2pPr marL="907176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2pPr>
    <a:lvl3pPr marL="1814352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3pPr>
    <a:lvl4pPr marL="2721529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4pPr>
    <a:lvl5pPr marL="3628705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5pPr>
    <a:lvl6pPr marL="4535881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6pPr>
    <a:lvl7pPr marL="5443057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7pPr>
    <a:lvl8pPr marL="6350234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8pPr>
    <a:lvl9pPr marL="7257410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7CA19-67A9-AD42-AE1A-EF493814DE82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0985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4">
            <a:extLst>
              <a:ext uri="{FF2B5EF4-FFF2-40B4-BE49-F238E27FC236}">
                <a16:creationId xmlns:a16="http://schemas.microsoft.com/office/drawing/2014/main" id="{FA97E6FE-3DD6-7D46-9445-524E1ECFB3C9}"/>
              </a:ext>
            </a:extLst>
          </p:cNvPr>
          <p:cNvSpPr txBox="1"/>
          <p:nvPr userDrawn="1"/>
        </p:nvSpPr>
        <p:spPr>
          <a:xfrm>
            <a:off x="0" y="9288"/>
            <a:ext cx="13679488" cy="592554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6016" marR="0" lvl="0" indent="-4981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10;p4">
            <a:extLst>
              <a:ext uri="{FF2B5EF4-FFF2-40B4-BE49-F238E27FC236}">
                <a16:creationId xmlns:a16="http://schemas.microsoft.com/office/drawing/2014/main" id="{E8CF79CF-4D33-DD4A-843B-6F8AE812D4EE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272" y="481569"/>
            <a:ext cx="1472538" cy="1202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;p4">
            <a:extLst>
              <a:ext uri="{FF2B5EF4-FFF2-40B4-BE49-F238E27FC236}">
                <a16:creationId xmlns:a16="http://schemas.microsoft.com/office/drawing/2014/main" id="{AC58C6C9-3799-9644-B490-E78513420FBD}"/>
              </a:ext>
            </a:extLst>
          </p:cNvPr>
          <p:cNvPicPr preferRelativeResize="0"/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8036" y="481569"/>
            <a:ext cx="1828040" cy="9852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">
            <a:extLst>
              <a:ext uri="{FF2B5EF4-FFF2-40B4-BE49-F238E27FC236}">
                <a16:creationId xmlns:a16="http://schemas.microsoft.com/office/drawing/2014/main" id="{A9198EC6-5917-614D-AB6A-FC7BD81B164A}"/>
              </a:ext>
            </a:extLst>
          </p:cNvPr>
          <p:cNvSpPr/>
          <p:nvPr userDrawn="1"/>
        </p:nvSpPr>
        <p:spPr>
          <a:xfrm flipV="1">
            <a:off x="2900347" y="-9289"/>
            <a:ext cx="7878795" cy="1476100"/>
          </a:xfrm>
          <a:prstGeom prst="round2Same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9;p2">
            <a:extLst>
              <a:ext uri="{FF2B5EF4-FFF2-40B4-BE49-F238E27FC236}">
                <a16:creationId xmlns:a16="http://schemas.microsoft.com/office/drawing/2014/main" id="{CC39B932-ABA6-4C43-ACF9-E14DC600DBEA}"/>
              </a:ext>
            </a:extLst>
          </p:cNvPr>
          <p:cNvSpPr txBox="1"/>
          <p:nvPr userDrawn="1"/>
        </p:nvSpPr>
        <p:spPr>
          <a:xfrm>
            <a:off x="3113826" y="229409"/>
            <a:ext cx="748834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3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Bogotá ha priorizado este proyecto,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3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que mejorará la movilidad en la ciudad</a:t>
            </a:r>
            <a:endParaRPr sz="3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4;p15">
            <a:extLst>
              <a:ext uri="{FF2B5EF4-FFF2-40B4-BE49-F238E27FC236}">
                <a16:creationId xmlns:a16="http://schemas.microsoft.com/office/drawing/2014/main" id="{3C202F7B-4550-0A49-86FE-78C3D31C31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9569" y="2156133"/>
            <a:ext cx="12960350" cy="3511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F25"/>
              </a:buClr>
              <a:buSzPts val="6600"/>
              <a:buFont typeface="Arial Black"/>
              <a:buNone/>
              <a:defRPr sz="5400" b="1" i="0" u="none" strike="noStrike" cap="non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Google Shape;9;p4">
            <a:extLst>
              <a:ext uri="{FF2B5EF4-FFF2-40B4-BE49-F238E27FC236}">
                <a16:creationId xmlns:a16="http://schemas.microsoft.com/office/drawing/2014/main" id="{D7DFD94F-F621-924B-90CC-203EA93BE71B}"/>
              </a:ext>
            </a:extLst>
          </p:cNvPr>
          <p:cNvSpPr txBox="1"/>
          <p:nvPr userDrawn="1"/>
        </p:nvSpPr>
        <p:spPr>
          <a:xfrm>
            <a:off x="2" y="23141066"/>
            <a:ext cx="13679480" cy="9956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6016" marR="0" lvl="0" indent="-4981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94D03C4-B62D-3F40-8925-989573F639E4}"/>
              </a:ext>
            </a:extLst>
          </p:cNvPr>
          <p:cNvSpPr/>
          <p:nvPr userDrawn="1"/>
        </p:nvSpPr>
        <p:spPr>
          <a:xfrm>
            <a:off x="-2" y="5934829"/>
            <a:ext cx="13679480" cy="713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" name="Google Shape;13;p4">
            <a:extLst>
              <a:ext uri="{FF2B5EF4-FFF2-40B4-BE49-F238E27FC236}">
                <a16:creationId xmlns:a16="http://schemas.microsoft.com/office/drawing/2014/main" id="{D9F03245-CA8D-D042-B03D-B2E4033F1DE3}"/>
              </a:ext>
            </a:extLst>
          </p:cNvPr>
          <p:cNvPicPr preferRelativeResize="0"/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2174" y="23265721"/>
            <a:ext cx="2613902" cy="68490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E612C539-F9F5-E844-8C40-549C8AEA14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DC0F7-8F72-3B4D-9A2A-DD267EBDD424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3" name="Google Shape;8;p15">
            <a:extLst>
              <a:ext uri="{FF2B5EF4-FFF2-40B4-BE49-F238E27FC236}">
                <a16:creationId xmlns:a16="http://schemas.microsoft.com/office/drawing/2014/main" id="{9CA83003-1EE1-784D-8AE1-983DE9F94A3B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6648700"/>
            <a:ext cx="13679478" cy="1649236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s-MX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4529FC67-2F10-0543-BDBC-BAE4571824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569" y="6020436"/>
            <a:ext cx="7026883" cy="56457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/>
            </a:lvl1pPr>
          </a:lstStyle>
          <a:p>
            <a:pPr lvl="0"/>
            <a:endParaRPr lang="es-CO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B96D141F-C34D-7245-8342-41BE46C5B2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46024" y="6020436"/>
            <a:ext cx="5573896" cy="564570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2800"/>
            </a:lvl1pPr>
          </a:lstStyle>
          <a:p>
            <a:pPr lvl="0"/>
            <a:endParaRPr lang="es-CO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62C0788-4DFB-DE16-6331-967A147C7BD4}"/>
              </a:ext>
            </a:extLst>
          </p:cNvPr>
          <p:cNvSpPr/>
          <p:nvPr userDrawn="1"/>
        </p:nvSpPr>
        <p:spPr>
          <a:xfrm>
            <a:off x="359569" y="329609"/>
            <a:ext cx="1043929" cy="649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084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4">
            <a:extLst>
              <a:ext uri="{FF2B5EF4-FFF2-40B4-BE49-F238E27FC236}">
                <a16:creationId xmlns:a16="http://schemas.microsoft.com/office/drawing/2014/main" id="{FA97E6FE-3DD6-7D46-9445-524E1ECFB3C9}"/>
              </a:ext>
            </a:extLst>
          </p:cNvPr>
          <p:cNvSpPr txBox="1"/>
          <p:nvPr userDrawn="1"/>
        </p:nvSpPr>
        <p:spPr>
          <a:xfrm>
            <a:off x="0" y="9289"/>
            <a:ext cx="13679488" cy="33014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6016" marR="0" lvl="0" indent="-4981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4;p15">
            <a:extLst>
              <a:ext uri="{FF2B5EF4-FFF2-40B4-BE49-F238E27FC236}">
                <a16:creationId xmlns:a16="http://schemas.microsoft.com/office/drawing/2014/main" id="{3C202F7B-4550-0A49-86FE-78C3D31C31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9569" y="609600"/>
            <a:ext cx="12960350" cy="2385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F25"/>
              </a:buClr>
              <a:buSzPts val="6600"/>
              <a:buFont typeface="Arial Black"/>
              <a:buNone/>
              <a:defRPr sz="5400" b="1" i="0" u="none" strike="noStrike" cap="non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Google Shape;9;p4">
            <a:extLst>
              <a:ext uri="{FF2B5EF4-FFF2-40B4-BE49-F238E27FC236}">
                <a16:creationId xmlns:a16="http://schemas.microsoft.com/office/drawing/2014/main" id="{D7DFD94F-F621-924B-90CC-203EA93BE71B}"/>
              </a:ext>
            </a:extLst>
          </p:cNvPr>
          <p:cNvSpPr txBox="1"/>
          <p:nvPr userDrawn="1"/>
        </p:nvSpPr>
        <p:spPr>
          <a:xfrm>
            <a:off x="2" y="23141066"/>
            <a:ext cx="13679480" cy="9956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6016" marR="0" lvl="0" indent="-4981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94D03C4-B62D-3F40-8925-989573F639E4}"/>
              </a:ext>
            </a:extLst>
          </p:cNvPr>
          <p:cNvSpPr/>
          <p:nvPr userDrawn="1"/>
        </p:nvSpPr>
        <p:spPr>
          <a:xfrm>
            <a:off x="-2" y="9845200"/>
            <a:ext cx="13679480" cy="5152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" name="Google Shape;13;p4">
            <a:extLst>
              <a:ext uri="{FF2B5EF4-FFF2-40B4-BE49-F238E27FC236}">
                <a16:creationId xmlns:a16="http://schemas.microsoft.com/office/drawing/2014/main" id="{D9F03245-CA8D-D042-B03D-B2E4033F1DE3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2174" y="23265721"/>
            <a:ext cx="2613902" cy="68490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E612C539-F9F5-E844-8C40-549C8AEA14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DC0F7-8F72-3B4D-9A2A-DD267EBDD424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13" name="Google Shape;8;p15">
            <a:extLst>
              <a:ext uri="{FF2B5EF4-FFF2-40B4-BE49-F238E27FC236}">
                <a16:creationId xmlns:a16="http://schemas.microsoft.com/office/drawing/2014/main" id="{9CA83003-1EE1-784D-8AE1-983DE9F94A3B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3263022"/>
            <a:ext cx="13679478" cy="654313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s-MX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4529FC67-2F10-0543-BDBC-BAE4571824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569" y="9922643"/>
            <a:ext cx="12856507" cy="35619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453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;p4">
            <a:extLst>
              <a:ext uri="{FF2B5EF4-FFF2-40B4-BE49-F238E27FC236}">
                <a16:creationId xmlns:a16="http://schemas.microsoft.com/office/drawing/2014/main" id="{D7DFD94F-F621-924B-90CC-203EA93BE71B}"/>
              </a:ext>
            </a:extLst>
          </p:cNvPr>
          <p:cNvSpPr txBox="1"/>
          <p:nvPr userDrawn="1"/>
        </p:nvSpPr>
        <p:spPr>
          <a:xfrm>
            <a:off x="2" y="22450097"/>
            <a:ext cx="13679480" cy="16866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6016" marR="0" lvl="0" indent="-4981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13;p4">
            <a:extLst>
              <a:ext uri="{FF2B5EF4-FFF2-40B4-BE49-F238E27FC236}">
                <a16:creationId xmlns:a16="http://schemas.microsoft.com/office/drawing/2014/main" id="{D9F03245-CA8D-D042-B03D-B2E4033F1DE3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4437" y="22670814"/>
            <a:ext cx="3921639" cy="102756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8;p15">
            <a:extLst>
              <a:ext uri="{FF2B5EF4-FFF2-40B4-BE49-F238E27FC236}">
                <a16:creationId xmlns:a16="http://schemas.microsoft.com/office/drawing/2014/main" id="{9CA83003-1EE1-784D-8AE1-983DE9F94A3B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0"/>
            <a:ext cx="13679478" cy="2245009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7462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8DF43E-C71C-AE41-AA4B-22AD23A6F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5605" y="23408640"/>
            <a:ext cx="1737995" cy="7118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EF1DC0F7-8F72-3B4D-9A2A-DD267EBDD424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664E7B3-2D1C-B37C-50BF-095207380988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38012" y="23965535"/>
            <a:ext cx="1819275" cy="914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CO" sz="6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Clasificación: Uso Interno. Documento Claro Colombia</a:t>
            </a:r>
          </a:p>
        </p:txBody>
      </p:sp>
    </p:spTree>
    <p:extLst>
      <p:ext uri="{BB962C8B-B14F-4D97-AF65-F5344CB8AC3E}">
        <p14:creationId xmlns:p14="http://schemas.microsoft.com/office/powerpoint/2010/main" val="249751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4" r:id="rId3"/>
  </p:sldLayoutIdLst>
  <p:hf hdr="0" ftr="0" dt="0"/>
  <p:txStyles>
    <p:titleStyle>
      <a:lvl1pPr algn="l" defTabSz="1367942" rtl="0" eaLnBrk="1" latinLnBrk="0" hangingPunct="1">
        <a:lnSpc>
          <a:spcPct val="90000"/>
        </a:lnSpc>
        <a:spcBef>
          <a:spcPct val="0"/>
        </a:spcBef>
        <a:buNone/>
        <a:defRPr sz="65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86" indent="-341986" algn="l" defTabSz="1367942" rtl="0" eaLnBrk="1" latinLnBrk="0" hangingPunct="1">
        <a:lnSpc>
          <a:spcPct val="90000"/>
        </a:lnSpc>
        <a:spcBef>
          <a:spcPts val="1496"/>
        </a:spcBef>
        <a:buFont typeface="Arial" panose="020B0604020202020204" pitchFamily="34" charset="0"/>
        <a:buChar char="•"/>
        <a:defRPr sz="4189" kern="1200">
          <a:solidFill>
            <a:schemeClr val="tx1"/>
          </a:solidFill>
          <a:latin typeface="+mn-lt"/>
          <a:ea typeface="+mn-ea"/>
          <a:cs typeface="+mn-cs"/>
        </a:defRPr>
      </a:lvl1pPr>
      <a:lvl2pPr marL="1025957" indent="-341986" algn="l" defTabSz="1367942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590" kern="1200">
          <a:solidFill>
            <a:schemeClr val="tx1"/>
          </a:solidFill>
          <a:latin typeface="+mn-lt"/>
          <a:ea typeface="+mn-ea"/>
          <a:cs typeface="+mn-cs"/>
        </a:defRPr>
      </a:lvl2pPr>
      <a:lvl3pPr marL="1709928" indent="-341986" algn="l" defTabSz="1367942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992" kern="1200">
          <a:solidFill>
            <a:schemeClr val="tx1"/>
          </a:solidFill>
          <a:latin typeface="+mn-lt"/>
          <a:ea typeface="+mn-ea"/>
          <a:cs typeface="+mn-cs"/>
        </a:defRPr>
      </a:lvl3pPr>
      <a:lvl4pPr marL="2393899" indent="-341986" algn="l" defTabSz="1367942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693" kern="1200">
          <a:solidFill>
            <a:schemeClr val="tx1"/>
          </a:solidFill>
          <a:latin typeface="+mn-lt"/>
          <a:ea typeface="+mn-ea"/>
          <a:cs typeface="+mn-cs"/>
        </a:defRPr>
      </a:lvl4pPr>
      <a:lvl5pPr marL="3077870" indent="-341986" algn="l" defTabSz="1367942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693" kern="1200">
          <a:solidFill>
            <a:schemeClr val="tx1"/>
          </a:solidFill>
          <a:latin typeface="+mn-lt"/>
          <a:ea typeface="+mn-ea"/>
          <a:cs typeface="+mn-cs"/>
        </a:defRPr>
      </a:lvl5pPr>
      <a:lvl6pPr marL="3761842" indent="-341986" algn="l" defTabSz="1367942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693" kern="1200">
          <a:solidFill>
            <a:schemeClr val="tx1"/>
          </a:solidFill>
          <a:latin typeface="+mn-lt"/>
          <a:ea typeface="+mn-ea"/>
          <a:cs typeface="+mn-cs"/>
        </a:defRPr>
      </a:lvl6pPr>
      <a:lvl7pPr marL="4445813" indent="-341986" algn="l" defTabSz="1367942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693" kern="1200">
          <a:solidFill>
            <a:schemeClr val="tx1"/>
          </a:solidFill>
          <a:latin typeface="+mn-lt"/>
          <a:ea typeface="+mn-ea"/>
          <a:cs typeface="+mn-cs"/>
        </a:defRPr>
      </a:lvl7pPr>
      <a:lvl8pPr marL="5129784" indent="-341986" algn="l" defTabSz="1367942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693" kern="1200">
          <a:solidFill>
            <a:schemeClr val="tx1"/>
          </a:solidFill>
          <a:latin typeface="+mn-lt"/>
          <a:ea typeface="+mn-ea"/>
          <a:cs typeface="+mn-cs"/>
        </a:defRPr>
      </a:lvl8pPr>
      <a:lvl9pPr marL="5813755" indent="-341986" algn="l" defTabSz="1367942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6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7942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1pPr>
      <a:lvl2pPr marL="683971" algn="l" defTabSz="1367942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2pPr>
      <a:lvl3pPr marL="1367942" algn="l" defTabSz="1367942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3pPr>
      <a:lvl4pPr marL="2051914" algn="l" defTabSz="1367942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4pPr>
      <a:lvl5pPr marL="2735885" algn="l" defTabSz="1367942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5pPr>
      <a:lvl6pPr marL="3419856" algn="l" defTabSz="1367942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6pPr>
      <a:lvl7pPr marL="4103827" algn="l" defTabSz="1367942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7pPr>
      <a:lvl8pPr marL="4787798" algn="l" defTabSz="1367942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8pPr>
      <a:lvl9pPr marL="5471770" algn="l" defTabSz="1367942" rtl="0" eaLnBrk="1" latinLnBrk="0" hangingPunct="1">
        <a:defRPr sz="26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>
            <a:extLst>
              <a:ext uri="{FF2B5EF4-FFF2-40B4-BE49-F238E27FC236}">
                <a16:creationId xmlns:a16="http://schemas.microsoft.com/office/drawing/2014/main" id="{202E8820-D414-8E46-B357-05C22C382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116" y="2156133"/>
            <a:ext cx="11614484" cy="3511123"/>
          </a:xfrm>
        </p:spPr>
        <p:txBody>
          <a:bodyPr/>
          <a:lstStyle/>
          <a:p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equipo de la Alcaldía Mayor de Bogotá, que construye las vías y espacio público en las Zonas Industriales de Montevideo y Puente Aranda en su grupo 2, avanza con sus actividades de obra</a:t>
            </a: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60FB16B3-E10E-3819-0D9F-520CED8B6CD4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750948"/>
            <a:ext cx="13679478" cy="1439011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7285A6BA-9A73-AA45-BE29-BFB00AC7F2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sz="1800" dirty="0"/>
              <a:t>Boletín Informativo No. 007</a:t>
            </a:r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B9DAAA5A-CBE8-D348-9CB6-16B4A0E5F2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O" sz="1800" dirty="0"/>
              <a:t>Junio de 2026</a:t>
            </a:r>
          </a:p>
        </p:txBody>
      </p:sp>
      <p:sp>
        <p:nvSpPr>
          <p:cNvPr id="20" name="Google Shape;63;p1">
            <a:extLst>
              <a:ext uri="{FF2B5EF4-FFF2-40B4-BE49-F238E27FC236}">
                <a16:creationId xmlns:a16="http://schemas.microsoft.com/office/drawing/2014/main" id="{C2B12FF6-3E42-F84B-9B1C-F0F47DBE6C21}"/>
              </a:ext>
            </a:extLst>
          </p:cNvPr>
          <p:cNvSpPr txBox="1">
            <a:spLocks/>
          </p:cNvSpPr>
          <p:nvPr/>
        </p:nvSpPr>
        <p:spPr>
          <a:xfrm>
            <a:off x="8507896" y="14786469"/>
            <a:ext cx="5171591" cy="1372488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txBody>
          <a:bodyPr spcFirstLastPara="1" wrap="square" lIns="216000" tIns="45700" rIns="2160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</a:pPr>
            <a:r>
              <a:rPr lang="es-MX" sz="2800" b="1" dirty="0">
                <a:solidFill>
                  <a:schemeClr val="tx1"/>
                </a:solidFill>
              </a:rPr>
              <a:t>Así avanza nuestro proyecto</a:t>
            </a:r>
            <a:endParaRPr lang="es-MX" sz="1800" i="1" dirty="0">
              <a:solidFill>
                <a:schemeClr val="tx1"/>
              </a:solidFill>
            </a:endParaRPr>
          </a:p>
          <a:p>
            <a:pPr>
              <a:buClr>
                <a:schemeClr val="dk1"/>
              </a:buClr>
            </a:pPr>
            <a:r>
              <a:rPr lang="es-MX" sz="1800" i="1" dirty="0">
                <a:solidFill>
                  <a:schemeClr val="tx1"/>
                </a:solidFill>
              </a:rPr>
              <a:t>Pág. 2  &gt;</a:t>
            </a:r>
            <a:endParaRPr lang="es-ES" sz="1800" i="1" dirty="0">
              <a:solidFill>
                <a:schemeClr val="tx1"/>
              </a:solidFill>
            </a:endParaRPr>
          </a:p>
        </p:txBody>
      </p:sp>
      <p:sp>
        <p:nvSpPr>
          <p:cNvPr id="21" name="Google Shape;57;p1">
            <a:extLst>
              <a:ext uri="{FF2B5EF4-FFF2-40B4-BE49-F238E27FC236}">
                <a16:creationId xmlns:a16="http://schemas.microsoft.com/office/drawing/2014/main" id="{74C4E6AB-FDE3-7E4E-BA6C-E11F1959BCBE}"/>
              </a:ext>
            </a:extLst>
          </p:cNvPr>
          <p:cNvSpPr txBox="1">
            <a:spLocks/>
          </p:cNvSpPr>
          <p:nvPr/>
        </p:nvSpPr>
        <p:spPr>
          <a:xfrm>
            <a:off x="8536915" y="18100039"/>
            <a:ext cx="5171591" cy="1856260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txBody>
          <a:bodyPr spcFirstLastPara="1" wrap="square" lIns="216000" tIns="45700" rIns="2160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MX" sz="2800" b="1" dirty="0">
                <a:solidFill>
                  <a:schemeClr val="tx1"/>
                </a:solidFill>
              </a:rPr>
              <a:t>Palabras de obra: </a:t>
            </a:r>
            <a:r>
              <a:rPr lang="es-MX" sz="2000" b="1" dirty="0">
                <a:solidFill>
                  <a:schemeClr val="tx1"/>
                </a:solidFill>
              </a:rPr>
              <a:t>algunos términos que se utilizan en la construcción  </a:t>
            </a:r>
            <a:endParaRPr lang="es-MX" sz="2800" dirty="0">
              <a:solidFill>
                <a:schemeClr val="tx1"/>
              </a:solidFill>
            </a:endParaRPr>
          </a:p>
          <a:p>
            <a:pPr>
              <a:buClr>
                <a:schemeClr val="dk1"/>
              </a:buClr>
              <a:buSzPts val="1100"/>
            </a:pPr>
            <a:r>
              <a:rPr lang="es-MX" sz="1800" i="1" dirty="0">
                <a:solidFill>
                  <a:schemeClr val="tx1"/>
                </a:solidFill>
              </a:rPr>
              <a:t>Pág. 4  &gt;</a:t>
            </a:r>
          </a:p>
        </p:txBody>
      </p:sp>
      <p:sp>
        <p:nvSpPr>
          <p:cNvPr id="22" name="Google Shape;63;p1">
            <a:extLst>
              <a:ext uri="{FF2B5EF4-FFF2-40B4-BE49-F238E27FC236}">
                <a16:creationId xmlns:a16="http://schemas.microsoft.com/office/drawing/2014/main" id="{921FDAF7-7C59-3F49-BF77-B8BC11C82474}"/>
              </a:ext>
            </a:extLst>
          </p:cNvPr>
          <p:cNvSpPr txBox="1">
            <a:spLocks/>
          </p:cNvSpPr>
          <p:nvPr/>
        </p:nvSpPr>
        <p:spPr>
          <a:xfrm>
            <a:off x="8507887" y="16363038"/>
            <a:ext cx="5171591" cy="1372488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txBody>
          <a:bodyPr spcFirstLastPara="1" wrap="square" lIns="216000" tIns="45700" rIns="2160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</a:pPr>
            <a:r>
              <a:rPr lang="es-MX" sz="2800" b="1" dirty="0">
                <a:solidFill>
                  <a:schemeClr val="tx1"/>
                </a:solidFill>
              </a:rPr>
              <a:t>Cultura ciudadana: </a:t>
            </a:r>
            <a:r>
              <a:rPr lang="es-MX" sz="2400" b="1" dirty="0">
                <a:solidFill>
                  <a:schemeClr val="tx1"/>
                </a:solidFill>
              </a:rPr>
              <a:t>nuestras calles, nuestro compromiso</a:t>
            </a:r>
            <a:endParaRPr lang="es-MX" i="1" dirty="0">
              <a:solidFill>
                <a:schemeClr val="tx1"/>
              </a:solidFill>
            </a:endParaRPr>
          </a:p>
          <a:p>
            <a:pPr>
              <a:buClr>
                <a:schemeClr val="dk1"/>
              </a:buClr>
            </a:pPr>
            <a:r>
              <a:rPr lang="es-MX" sz="1600" i="1" dirty="0">
                <a:solidFill>
                  <a:schemeClr val="tx1"/>
                </a:solidFill>
              </a:rPr>
              <a:t>Pág. 3  &gt;</a:t>
            </a:r>
            <a:endParaRPr lang="es-ES" sz="1600" i="1" dirty="0">
              <a:solidFill>
                <a:schemeClr val="tx1"/>
              </a:solidFill>
            </a:endParaRPr>
          </a:p>
        </p:txBody>
      </p:sp>
      <p:sp>
        <p:nvSpPr>
          <p:cNvPr id="26" name="Marcador de número de diapositiva 25">
            <a:extLst>
              <a:ext uri="{FF2B5EF4-FFF2-40B4-BE49-F238E27FC236}">
                <a16:creationId xmlns:a16="http://schemas.microsoft.com/office/drawing/2014/main" id="{F761B035-D40D-5E4E-983E-60F161DC9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DC0F7-8F72-3B4D-9A2A-DD267EBDD424}" type="slidenum">
              <a:rPr lang="es-CO" smtClean="0"/>
              <a:pPr/>
              <a:t>1</a:t>
            </a:fld>
            <a:endParaRPr lang="es-CO"/>
          </a:p>
        </p:txBody>
      </p:sp>
      <p:sp>
        <p:nvSpPr>
          <p:cNvPr id="2" name="CuadroTexto 1"/>
          <p:cNvSpPr txBox="1"/>
          <p:nvPr/>
        </p:nvSpPr>
        <p:spPr>
          <a:xfrm>
            <a:off x="871854" y="7067812"/>
            <a:ext cx="11929746" cy="1200329"/>
          </a:xfrm>
          <a:prstGeom prst="rect">
            <a:avLst/>
          </a:prstGeom>
          <a:solidFill>
            <a:srgbClr val="FFFFFF">
              <a:alpha val="76863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/>
              <a:t>El alcalde, Carlos Fernando Galán, ha priorizado esta obra para mejorar tu calidad de vida, </a:t>
            </a:r>
            <a:r>
              <a:rPr lang="es-ES" sz="2400" dirty="0"/>
              <a:t>y a través del Instituto de Desarrollo Urbano – IDU y el contratista </a:t>
            </a:r>
            <a:r>
              <a:rPr lang="es-CO" sz="2400" dirty="0"/>
              <a:t>Consorcio </a:t>
            </a:r>
            <a:r>
              <a:rPr lang="es-CO" sz="2400" dirty="0" err="1"/>
              <a:t>Vicon</a:t>
            </a:r>
            <a:r>
              <a:rPr lang="es-CO" sz="2400" dirty="0"/>
              <a:t> 024</a:t>
            </a:r>
            <a:r>
              <a:rPr lang="es-ES" sz="2400" dirty="0"/>
              <a:t>, te invitamos a conocer sus principales actividades.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507896" y="13868400"/>
            <a:ext cx="5171582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" sz="3600" b="1" dirty="0"/>
              <a:t>En esta edición: </a:t>
            </a:r>
          </a:p>
        </p:txBody>
      </p:sp>
      <p:pic>
        <p:nvPicPr>
          <p:cNvPr id="13" name="Google Shape;49;p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005" y="21251320"/>
            <a:ext cx="2465549" cy="151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Drawing 0">
            <a:extLst>
              <a:ext uri="{FF2B5EF4-FFF2-40B4-BE49-F238E27FC236}">
                <a16:creationId xmlns:a16="http://schemas.microsoft.com/office/drawing/2014/main" id="{57C6ED9C-D237-6D06-EF18-EA7FA2F3A7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4880" y="20112152"/>
            <a:ext cx="2763088" cy="276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39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B0012-536B-7751-D50A-F3A0D8857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5B42B41-2ABC-F448-F3E7-2FE99E3EDE47}"/>
              </a:ext>
            </a:extLst>
          </p:cNvPr>
          <p:cNvSpPr/>
          <p:nvPr/>
        </p:nvSpPr>
        <p:spPr>
          <a:xfrm>
            <a:off x="101272" y="16171961"/>
            <a:ext cx="13373100" cy="35978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0CCC0FE6-61C4-945B-3748-EE9B4F12C89A}"/>
              </a:ext>
            </a:extLst>
          </p:cNvPr>
          <p:cNvSpPr/>
          <p:nvPr/>
        </p:nvSpPr>
        <p:spPr>
          <a:xfrm>
            <a:off x="171450" y="10992760"/>
            <a:ext cx="13373100" cy="496188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3FE40D68-D08E-2372-A371-814A2D17C0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001148"/>
            <a:ext cx="13716000" cy="70798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C691B50-7D1A-E09B-3864-4964CAF08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45" y="1020235"/>
            <a:ext cx="12960350" cy="2660168"/>
          </a:xfrm>
        </p:spPr>
        <p:txBody>
          <a:bodyPr/>
          <a:lstStyle/>
          <a:p>
            <a:r>
              <a:rPr lang="es-MX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Así avanza nuestro proyecto:</a:t>
            </a:r>
            <a:endParaRPr lang="es-CO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673E235D-C961-BEAD-4A3E-5DDC03DB9D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s-MX" dirty="0"/>
              <a:t>4</a:t>
            </a:r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816112C-49B1-9D53-E8C7-6F3A617D919B}"/>
              </a:ext>
            </a:extLst>
          </p:cNvPr>
          <p:cNvSpPr txBox="1"/>
          <p:nvPr/>
        </p:nvSpPr>
        <p:spPr>
          <a:xfrm>
            <a:off x="3967948" y="11736338"/>
            <a:ext cx="9374988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350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Realizamos la inspección en la tubería de la red sanitaria instalada con la finalidad de verificar el cumplimiento de los estándares de calidad, para posteriormente entregarla a la empresa de Acueducto en perfectas condiciones. </a:t>
            </a:r>
          </a:p>
          <a:p>
            <a:pPr marL="6350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Hacemos excavación manual para instalación de tubería de acueducto de 6 pulgadas sobre el andén. </a:t>
            </a:r>
          </a:p>
          <a:p>
            <a:pPr marL="6350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Adelantamos la instalación de material granular para la estructura, según diseño aprobado. </a:t>
            </a:r>
          </a:p>
          <a:p>
            <a:pPr marL="6350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800" dirty="0"/>
              <a:t> </a:t>
            </a:r>
            <a:endParaRPr lang="es-CO" sz="28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4D2BE59-ABAB-F6AC-2C76-F254C07140A4}"/>
              </a:ext>
            </a:extLst>
          </p:cNvPr>
          <p:cNvSpPr txBox="1"/>
          <p:nvPr/>
        </p:nvSpPr>
        <p:spPr>
          <a:xfrm>
            <a:off x="3939007" y="17104370"/>
            <a:ext cx="93749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Apoyamos a los empresarios para el ingreso y salida de los vehículos a las empresas.</a:t>
            </a:r>
          </a:p>
          <a:p>
            <a:pPr marL="6350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Mantenemos en buenas condiciones los cerramientos de obra para delimitar las zonas de trabajo con los espacios seguros para los peatones. 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F3544849-16BD-DFE8-C6FE-C85432B6A9AF}"/>
              </a:ext>
            </a:extLst>
          </p:cNvPr>
          <p:cNvSpPr/>
          <p:nvPr/>
        </p:nvSpPr>
        <p:spPr>
          <a:xfrm>
            <a:off x="171450" y="20033940"/>
            <a:ext cx="13373100" cy="27238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F974520-FF22-88AC-B4DA-1D288CCFA9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231" y="12226476"/>
            <a:ext cx="1797285" cy="2607123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DD3BC6F-72F1-A8C4-5D19-08EA20ABCCE0}"/>
              </a:ext>
            </a:extLst>
          </p:cNvPr>
          <p:cNvSpPr txBox="1"/>
          <p:nvPr/>
        </p:nvSpPr>
        <p:spPr>
          <a:xfrm>
            <a:off x="4259003" y="10975037"/>
            <a:ext cx="6350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dk1"/>
                </a:solidFill>
              </a:rPr>
              <a:t>Área técnica</a:t>
            </a:r>
            <a:endParaRPr lang="es-MX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523040B-C164-88B6-0AD8-D006AFF32767}"/>
              </a:ext>
            </a:extLst>
          </p:cNvPr>
          <p:cNvSpPr txBox="1"/>
          <p:nvPr/>
        </p:nvSpPr>
        <p:spPr>
          <a:xfrm>
            <a:off x="4496868" y="16377702"/>
            <a:ext cx="8217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dk1"/>
                </a:solidFill>
              </a:rPr>
              <a:t>Área de tránsito y ambiental</a:t>
            </a:r>
            <a:endParaRPr lang="es-MX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EA364BE-1888-E903-E205-0E218402D860}"/>
              </a:ext>
            </a:extLst>
          </p:cNvPr>
          <p:cNvSpPr txBox="1"/>
          <p:nvPr/>
        </p:nvSpPr>
        <p:spPr>
          <a:xfrm>
            <a:off x="4396888" y="20197204"/>
            <a:ext cx="6168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dk1"/>
                </a:solidFill>
              </a:rPr>
              <a:t>Área de maquinaria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473EDFB-6CF0-79B4-0242-346FD3F6C638}"/>
              </a:ext>
            </a:extLst>
          </p:cNvPr>
          <p:cNvSpPr txBox="1"/>
          <p:nvPr/>
        </p:nvSpPr>
        <p:spPr>
          <a:xfrm>
            <a:off x="3862464" y="20803830"/>
            <a:ext cx="93749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Trabajamos por el avance de la obra, teniendo nuestra maquinaria en óptimas condiciones, de acuerdo a las buenas prácticas de mantenimiento preventivo y correctivo.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84BAB375-7BFE-A76B-22ED-16093A306A2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868" y="20379749"/>
            <a:ext cx="2731498" cy="2048624"/>
          </a:xfrm>
          <a:prstGeom prst="rect">
            <a:avLst/>
          </a:prstGeom>
        </p:spPr>
      </p:pic>
      <p:sp>
        <p:nvSpPr>
          <p:cNvPr id="30" name="Marcador de texto 3">
            <a:extLst>
              <a:ext uri="{FF2B5EF4-FFF2-40B4-BE49-F238E27FC236}">
                <a16:creationId xmlns:a16="http://schemas.microsoft.com/office/drawing/2014/main" id="{94616F5C-1BAE-C467-DCD4-B2A4E99851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5281" y="10036876"/>
            <a:ext cx="12856507" cy="356193"/>
          </a:xfrm>
        </p:spPr>
        <p:txBody>
          <a:bodyPr/>
          <a:lstStyle/>
          <a:p>
            <a:r>
              <a:rPr lang="es-CO" dirty="0"/>
              <a:t>Foto: construcción de pozo – carrera 68b  entre calles 20 y 22  – Consorcio </a:t>
            </a:r>
            <a:r>
              <a:rPr lang="es-CO" dirty="0" err="1"/>
              <a:t>Vicon</a:t>
            </a:r>
            <a:r>
              <a:rPr lang="es-CO" dirty="0"/>
              <a:t> 024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2431972-D7F5-388B-4542-FF0F8FEEE2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72" y="16284084"/>
            <a:ext cx="2846866" cy="16022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9AC540C-38CD-AD37-F46F-61A1F16176E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72" y="17998419"/>
            <a:ext cx="2846866" cy="16022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24C8E77-70AA-78B1-F650-70054425A48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8643" y="12226476"/>
            <a:ext cx="2046289" cy="260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48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EBC48-81FA-260D-96D1-2C1A1655C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ángulo 44">
            <a:extLst>
              <a:ext uri="{FF2B5EF4-FFF2-40B4-BE49-F238E27FC236}">
                <a16:creationId xmlns:a16="http://schemas.microsoft.com/office/drawing/2014/main" id="{565FD91B-D3CC-CA1B-7ED9-A2BFBE40A42D}"/>
              </a:ext>
            </a:extLst>
          </p:cNvPr>
          <p:cNvSpPr/>
          <p:nvPr/>
        </p:nvSpPr>
        <p:spPr>
          <a:xfrm>
            <a:off x="6839744" y="10355730"/>
            <a:ext cx="6839744" cy="12778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22AC1BF-F67E-6B4B-EE7A-F09BF411A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69" y="-403334"/>
            <a:ext cx="12960350" cy="2385848"/>
          </a:xfrm>
        </p:spPr>
        <p:txBody>
          <a:bodyPr/>
          <a:lstStyle/>
          <a:p>
            <a:br>
              <a:rPr lang="es-MX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s-MX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 Black" panose="020B0604020202020204" pitchFamily="34" charset="0"/>
              </a:rPr>
              <a:t>Cultura ciudadana: </a:t>
            </a:r>
            <a:br>
              <a:rPr lang="es-MX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 Black" panose="020B0604020202020204" pitchFamily="34" charset="0"/>
              </a:rPr>
            </a:br>
            <a:r>
              <a:rPr lang="es-MX" sz="5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 Black" panose="020B0604020202020204" pitchFamily="34" charset="0"/>
              </a:rPr>
              <a:t>nuestras calles, nuestro compromiso </a:t>
            </a:r>
            <a:endParaRPr lang="es-CO" sz="5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 Black" panose="020B0604020202020204" pitchFamily="34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E22535-78A5-1D7F-6224-D163A33494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35" y="9952039"/>
            <a:ext cx="12856507" cy="356193"/>
          </a:xfrm>
        </p:spPr>
        <p:txBody>
          <a:bodyPr/>
          <a:lstStyle/>
          <a:p>
            <a:r>
              <a:rPr lang="es-CO" dirty="0"/>
              <a:t>Foto: taller pedagógico con el sector educativo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BB19DBD-2A75-1E1A-5F23-CECCFDC383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74900"/>
            <a:ext cx="13679488" cy="7470849"/>
          </a:xfrm>
          <a:prstGeom prst="rect">
            <a:avLst/>
          </a:prstGeom>
        </p:spPr>
      </p:pic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5B2C2902-266C-5569-927D-764FBB1F83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DC0F7-8F72-3B4D-9A2A-DD267EBDD424}" type="slidenum">
              <a:rPr lang="es-CO" smtClean="0"/>
              <a:pPr/>
              <a:t>3</a:t>
            </a:fld>
            <a:endParaRPr lang="es-CO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64F3F0A-79FD-1DB5-9009-84BDA27D4F9E}"/>
              </a:ext>
            </a:extLst>
          </p:cNvPr>
          <p:cNvSpPr txBox="1"/>
          <p:nvPr/>
        </p:nvSpPr>
        <p:spPr>
          <a:xfrm>
            <a:off x="7180295" y="10354358"/>
            <a:ext cx="6139623" cy="130542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Autofit/>
          </a:bodyPr>
          <a:lstStyle/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r>
              <a:rPr lang="es-MX" sz="2400" dirty="0"/>
              <a:t>Detrás de cada vía renovada, hay un gran equipo humano, queremos hacer un homenaje a los padres de este proyecto que diariamente demuestran su dedicación y responsabilidad en el frente de  trabajo. 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dirty="0"/>
              <a:t>Además de ser expertos en su labor son padres ejemplares. </a:t>
            </a:r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>
              <a:solidFill>
                <a:schemeClr val="dk1"/>
              </a:solidFill>
            </a:endParaRPr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>
              <a:solidFill>
                <a:schemeClr val="dk1"/>
              </a:solidFill>
            </a:endParaRPr>
          </a:p>
          <a:p>
            <a:pPr algn="just"/>
            <a:endParaRPr lang="es-MX" sz="2400" dirty="0">
              <a:solidFill>
                <a:schemeClr val="dk1"/>
              </a:solidFill>
            </a:endParaRPr>
          </a:p>
          <a:p>
            <a:pPr algn="just"/>
            <a:endParaRPr lang="es-MX" sz="2400" dirty="0">
              <a:solidFill>
                <a:schemeClr val="dk1"/>
              </a:solidFill>
            </a:endParaRPr>
          </a:p>
          <a:p>
            <a:pPr algn="just"/>
            <a:endParaRPr lang="es-MX" sz="2400" dirty="0">
              <a:solidFill>
                <a:schemeClr val="dk1"/>
              </a:solidFill>
            </a:endParaRPr>
          </a:p>
          <a:p>
            <a:pPr algn="just"/>
            <a:endParaRPr lang="es-MX" sz="2400" dirty="0">
              <a:solidFill>
                <a:schemeClr val="dk1"/>
              </a:solidFill>
            </a:endParaRPr>
          </a:p>
          <a:p>
            <a:pPr algn="just"/>
            <a:endParaRPr lang="es-MX" sz="2400" dirty="0">
              <a:solidFill>
                <a:schemeClr val="dk1"/>
              </a:solidFill>
            </a:endParaRPr>
          </a:p>
          <a:p>
            <a:pPr algn="just"/>
            <a:endParaRPr lang="es-MX" sz="2400" dirty="0">
              <a:solidFill>
                <a:schemeClr val="dk1"/>
              </a:solidFill>
            </a:endParaRPr>
          </a:p>
          <a:p>
            <a:pPr algn="just"/>
            <a:endParaRPr lang="es-MX" sz="2400" dirty="0">
              <a:solidFill>
                <a:schemeClr val="dk1"/>
              </a:solidFill>
            </a:endParaRPr>
          </a:p>
          <a:p>
            <a:pPr algn="just"/>
            <a:endParaRPr lang="es-MX" sz="2400" dirty="0">
              <a:solidFill>
                <a:schemeClr val="dk1"/>
              </a:solidFill>
            </a:endParaRPr>
          </a:p>
          <a:p>
            <a:pPr algn="just"/>
            <a:endParaRPr lang="es-MX" sz="2400" dirty="0">
              <a:solidFill>
                <a:schemeClr val="dk1"/>
              </a:solidFill>
            </a:endParaRPr>
          </a:p>
          <a:p>
            <a:pPr algn="just"/>
            <a:endParaRPr lang="es-MX" sz="2400" dirty="0">
              <a:solidFill>
                <a:schemeClr val="dk1"/>
              </a:solidFill>
            </a:endParaRPr>
          </a:p>
          <a:p>
            <a:pPr algn="just"/>
            <a:endParaRPr lang="es-MX" sz="2400" dirty="0">
              <a:solidFill>
                <a:schemeClr val="dk1"/>
              </a:solidFill>
            </a:endParaRPr>
          </a:p>
          <a:p>
            <a:pPr algn="just"/>
            <a:endParaRPr lang="es-MX" sz="2400" dirty="0">
              <a:solidFill>
                <a:schemeClr val="dk1"/>
              </a:solidFill>
            </a:endParaRPr>
          </a:p>
          <a:p>
            <a:pPr algn="just"/>
            <a:endParaRPr lang="es-MX" sz="2400" dirty="0">
              <a:solidFill>
                <a:schemeClr val="dk1"/>
              </a:solidFill>
            </a:endParaRPr>
          </a:p>
          <a:p>
            <a:pPr algn="just"/>
            <a:endParaRPr lang="es-MX" sz="2400" dirty="0">
              <a:solidFill>
                <a:schemeClr val="dk1"/>
              </a:solidFill>
            </a:endParaRPr>
          </a:p>
          <a:p>
            <a:pPr algn="just"/>
            <a:endParaRPr lang="es-MX" sz="2400" dirty="0">
              <a:solidFill>
                <a:schemeClr val="dk1"/>
              </a:solidFill>
            </a:endParaRPr>
          </a:p>
          <a:p>
            <a:pPr algn="just"/>
            <a:endParaRPr lang="es-MX" sz="2400" dirty="0">
              <a:solidFill>
                <a:schemeClr val="dk1"/>
              </a:solidFill>
            </a:endParaRPr>
          </a:p>
          <a:p>
            <a:pPr algn="just"/>
            <a:endParaRPr lang="es-MX" sz="2400" dirty="0">
              <a:solidFill>
                <a:schemeClr val="dk1"/>
              </a:solidFill>
            </a:endParaRPr>
          </a:p>
          <a:p>
            <a:pPr algn="just"/>
            <a:endParaRPr lang="es-MX" sz="2400" dirty="0">
              <a:solidFill>
                <a:schemeClr val="dk1"/>
              </a:solidFill>
            </a:endParaRPr>
          </a:p>
          <a:p>
            <a:pPr algn="just"/>
            <a:endParaRPr lang="es-MX" sz="2400" dirty="0">
              <a:solidFill>
                <a:schemeClr val="dk1"/>
              </a:solidFill>
            </a:endParaRPr>
          </a:p>
          <a:p>
            <a:pPr algn="just"/>
            <a:endParaRPr lang="es-MX" sz="2400" dirty="0">
              <a:solidFill>
                <a:schemeClr val="dk1"/>
              </a:solidFill>
            </a:endParaRPr>
          </a:p>
          <a:p>
            <a:pPr algn="just"/>
            <a:endParaRPr lang="es-MX" sz="2400" dirty="0">
              <a:solidFill>
                <a:schemeClr val="dk1"/>
              </a:solidFill>
            </a:endParaRPr>
          </a:p>
          <a:p>
            <a:pPr algn="just"/>
            <a:r>
              <a:rPr lang="es-MX" sz="2400" dirty="0">
                <a:solidFill>
                  <a:schemeClr val="dk1"/>
                </a:solidFill>
              </a:rPr>
              <a:t> </a:t>
            </a:r>
            <a:endParaRPr lang="es-CO" sz="2400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C594CD1-E733-EC4E-4A34-9A88DAC0B3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202203" y="12740032"/>
            <a:ext cx="8319662" cy="468396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751DE0A-3F1B-0FEC-97BE-986A7E81FB2A}"/>
              </a:ext>
            </a:extLst>
          </p:cNvPr>
          <p:cNvSpPr/>
          <p:nvPr/>
        </p:nvSpPr>
        <p:spPr>
          <a:xfrm>
            <a:off x="8020049" y="19176752"/>
            <a:ext cx="4683969" cy="3283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1D8A957B-B1A9-4303-93F8-7FF85C90A5C5}"/>
              </a:ext>
            </a:extLst>
          </p:cNvPr>
          <p:cNvSpPr txBox="1">
            <a:spLocks/>
          </p:cNvSpPr>
          <p:nvPr/>
        </p:nvSpPr>
        <p:spPr>
          <a:xfrm>
            <a:off x="8020049" y="19165424"/>
            <a:ext cx="4888810" cy="356193"/>
          </a:xfrm>
          <a:prstGeom prst="rect">
            <a:avLst/>
          </a:prstGeom>
        </p:spPr>
        <p:txBody>
          <a:bodyPr anchor="ctr"/>
          <a:lstStyle>
            <a:lvl1pPr marL="0" indent="0" algn="l" defTabSz="1367942" rtl="0" eaLnBrk="1" latinLnBrk="0" hangingPunct="1">
              <a:lnSpc>
                <a:spcPct val="100000"/>
              </a:lnSpc>
              <a:spcBef>
                <a:spcPts val="1496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5957" indent="-341986" algn="l" defTabSz="1367942" rtl="0" eaLnBrk="1" latinLnBrk="0" hangingPunct="1">
              <a:lnSpc>
                <a:spcPct val="90000"/>
              </a:lnSpc>
              <a:spcBef>
                <a:spcPts val="748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09928" indent="-341986" algn="l" defTabSz="1367942" rtl="0" eaLnBrk="1" latinLnBrk="0" hangingPunct="1">
              <a:lnSpc>
                <a:spcPct val="90000"/>
              </a:lnSpc>
              <a:spcBef>
                <a:spcPts val="748"/>
              </a:spcBef>
              <a:buFont typeface="Arial" panose="020B0604020202020204" pitchFamily="34" charset="0"/>
              <a:buChar char="•"/>
              <a:defRPr sz="2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93899" indent="-341986" algn="l" defTabSz="1367942" rtl="0" eaLnBrk="1" latinLnBrk="0" hangingPunct="1">
              <a:lnSpc>
                <a:spcPct val="90000"/>
              </a:lnSpc>
              <a:spcBef>
                <a:spcPts val="748"/>
              </a:spcBef>
              <a:buFont typeface="Arial" panose="020B0604020202020204" pitchFamily="34" charset="0"/>
              <a:buChar char="•"/>
              <a:defRPr sz="26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7870" indent="-341986" algn="l" defTabSz="1367942" rtl="0" eaLnBrk="1" latinLnBrk="0" hangingPunct="1">
              <a:lnSpc>
                <a:spcPct val="90000"/>
              </a:lnSpc>
              <a:spcBef>
                <a:spcPts val="748"/>
              </a:spcBef>
              <a:buFont typeface="Arial" panose="020B0604020202020204" pitchFamily="34" charset="0"/>
              <a:buChar char="•"/>
              <a:defRPr sz="26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1842" indent="-341986" algn="l" defTabSz="1367942" rtl="0" eaLnBrk="1" latinLnBrk="0" hangingPunct="1">
              <a:lnSpc>
                <a:spcPct val="90000"/>
              </a:lnSpc>
              <a:spcBef>
                <a:spcPts val="748"/>
              </a:spcBef>
              <a:buFont typeface="Arial" panose="020B0604020202020204" pitchFamily="34" charset="0"/>
              <a:buChar char="•"/>
              <a:defRPr sz="26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45813" indent="-341986" algn="l" defTabSz="1367942" rtl="0" eaLnBrk="1" latinLnBrk="0" hangingPunct="1">
              <a:lnSpc>
                <a:spcPct val="90000"/>
              </a:lnSpc>
              <a:spcBef>
                <a:spcPts val="748"/>
              </a:spcBef>
              <a:buFont typeface="Arial" panose="020B0604020202020204" pitchFamily="34" charset="0"/>
              <a:buChar char="•"/>
              <a:defRPr sz="26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29784" indent="-341986" algn="l" defTabSz="1367942" rtl="0" eaLnBrk="1" latinLnBrk="0" hangingPunct="1">
              <a:lnSpc>
                <a:spcPct val="90000"/>
              </a:lnSpc>
              <a:spcBef>
                <a:spcPts val="748"/>
              </a:spcBef>
              <a:buFont typeface="Arial" panose="020B0604020202020204" pitchFamily="34" charset="0"/>
              <a:buChar char="•"/>
              <a:defRPr sz="26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3755" indent="-341986" algn="l" defTabSz="1367942" rtl="0" eaLnBrk="1" latinLnBrk="0" hangingPunct="1">
              <a:lnSpc>
                <a:spcPct val="90000"/>
              </a:lnSpc>
              <a:spcBef>
                <a:spcPts val="748"/>
              </a:spcBef>
              <a:buFont typeface="Arial" panose="020B0604020202020204" pitchFamily="34" charset="0"/>
              <a:buChar char="•"/>
              <a:defRPr sz="26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800" dirty="0"/>
              <a:t>Foto: Cristian Ibarra Inspector SSTMA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D3956E2-9152-13C3-1069-14814B894E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610" y="20354140"/>
            <a:ext cx="3456773" cy="194616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6B11D73-F2A0-EB1D-3D43-E520A6887B6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610" y="17876503"/>
            <a:ext cx="3456772" cy="1946163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5D9F63F-F3AF-21D7-B3C9-96602B8FBBFA}"/>
              </a:ext>
            </a:extLst>
          </p:cNvPr>
          <p:cNvSpPr txBox="1"/>
          <p:nvPr/>
        </p:nvSpPr>
        <p:spPr>
          <a:xfrm>
            <a:off x="182610" y="11178610"/>
            <a:ext cx="6369422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es-MX" sz="2400" dirty="0"/>
              <a:t>La seguridad no solo depende del concreto y las máquinas, se construye con conocimiento y buenos hábitos. Por eso se llevaron a cabo talleres pedagógicos con los  estudiantes de 7° y 8° grado  del Colegio Antonio José de Sucre, en donde los jóvenes fueron protagonistas.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C655671-6E4A-ABEB-351A-C20A4D6B446B}"/>
              </a:ext>
            </a:extLst>
          </p:cNvPr>
          <p:cNvSpPr txBox="1"/>
          <p:nvPr/>
        </p:nvSpPr>
        <p:spPr>
          <a:xfrm>
            <a:off x="222187" y="14212265"/>
            <a:ext cx="33576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/>
              <a:t>A través de juegos de rol y trabajo en equipo aprendieron a identificar los actores viales, comprender las normas de tránsito y valorar la importancia de respetar los frentes de obra.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5196E05-1815-CABB-24A2-760742A4830D}"/>
              </a:ext>
            </a:extLst>
          </p:cNvPr>
          <p:cNvSpPr txBox="1"/>
          <p:nvPr/>
        </p:nvSpPr>
        <p:spPr>
          <a:xfrm>
            <a:off x="3752348" y="18010009"/>
            <a:ext cx="2969816" cy="489364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es-MX" sz="2400" dirty="0"/>
              <a:t>Convertir el entorno de la obra en un aula abierta nos permitió fortalecer la cultura ciudadana mediante el cuidado  y asegurar que, una vez terminada la obra, la comunidad pueda disfrutar y proteger el nuevo espacio público.  </a:t>
            </a:r>
          </a:p>
          <a:p>
            <a:pPr algn="just"/>
            <a:endParaRPr lang="es-MX" sz="24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FBC0DD2-7297-7CF7-4A26-ECFA1A2CB9CE}"/>
              </a:ext>
            </a:extLst>
          </p:cNvPr>
          <p:cNvSpPr txBox="1"/>
          <p:nvPr/>
        </p:nvSpPr>
        <p:spPr>
          <a:xfrm>
            <a:off x="182610" y="10445563"/>
            <a:ext cx="4929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b="1" dirty="0">
                <a:solidFill>
                  <a:srgbClr val="C00000"/>
                </a:solidFill>
              </a:rPr>
              <a:t>Enseñar para cuidar 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DE39F01D-5D79-B2C8-0B13-98CC4C535832}"/>
              </a:ext>
            </a:extLst>
          </p:cNvPr>
          <p:cNvSpPr/>
          <p:nvPr/>
        </p:nvSpPr>
        <p:spPr>
          <a:xfrm>
            <a:off x="182610" y="19753839"/>
            <a:ext cx="3456773" cy="3167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5E9782D-1C37-4C39-6F91-92138B7EB9B3}"/>
              </a:ext>
            </a:extLst>
          </p:cNvPr>
          <p:cNvSpPr/>
          <p:nvPr/>
        </p:nvSpPr>
        <p:spPr>
          <a:xfrm>
            <a:off x="177689" y="22300301"/>
            <a:ext cx="3456773" cy="3167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C8EC3A8D-F09E-E2E7-6E0F-893E4B1F8A4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338513" y="14334792"/>
            <a:ext cx="3769168" cy="2429983"/>
          </a:xfrm>
          <a:prstGeom prst="rect">
            <a:avLst/>
          </a:prstGeom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6B8C08B6-9614-A88D-6A7C-4EC7C14D2C97}"/>
              </a:ext>
            </a:extLst>
          </p:cNvPr>
          <p:cNvSpPr/>
          <p:nvPr/>
        </p:nvSpPr>
        <p:spPr>
          <a:xfrm>
            <a:off x="4008105" y="17411797"/>
            <a:ext cx="2429984" cy="433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869199F-75E9-C6E5-C41F-09CE553F425E}"/>
              </a:ext>
            </a:extLst>
          </p:cNvPr>
          <p:cNvSpPr txBox="1"/>
          <p:nvPr/>
        </p:nvSpPr>
        <p:spPr>
          <a:xfrm>
            <a:off x="7133504" y="10398464"/>
            <a:ext cx="6271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C00000"/>
                </a:solidFill>
              </a:rPr>
              <a:t>¡Feliz día a nuestros padres trabajadores!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543C94FE-19C2-F1F2-6932-2BFAC868DCD7}"/>
              </a:ext>
            </a:extLst>
          </p:cNvPr>
          <p:cNvSpPr txBox="1">
            <a:spLocks/>
          </p:cNvSpPr>
          <p:nvPr/>
        </p:nvSpPr>
        <p:spPr>
          <a:xfrm>
            <a:off x="3975463" y="17442691"/>
            <a:ext cx="4888810" cy="356193"/>
          </a:xfrm>
          <a:prstGeom prst="rect">
            <a:avLst/>
          </a:prstGeom>
        </p:spPr>
        <p:txBody>
          <a:bodyPr anchor="ctr"/>
          <a:lstStyle>
            <a:lvl1pPr marL="0" indent="0" algn="l" defTabSz="1367942" rtl="0" eaLnBrk="1" latinLnBrk="0" hangingPunct="1">
              <a:lnSpc>
                <a:spcPct val="100000"/>
              </a:lnSpc>
              <a:spcBef>
                <a:spcPts val="1496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5957" indent="-341986" algn="l" defTabSz="1367942" rtl="0" eaLnBrk="1" latinLnBrk="0" hangingPunct="1">
              <a:lnSpc>
                <a:spcPct val="90000"/>
              </a:lnSpc>
              <a:spcBef>
                <a:spcPts val="748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09928" indent="-341986" algn="l" defTabSz="1367942" rtl="0" eaLnBrk="1" latinLnBrk="0" hangingPunct="1">
              <a:lnSpc>
                <a:spcPct val="90000"/>
              </a:lnSpc>
              <a:spcBef>
                <a:spcPts val="748"/>
              </a:spcBef>
              <a:buFont typeface="Arial" panose="020B0604020202020204" pitchFamily="34" charset="0"/>
              <a:buChar char="•"/>
              <a:defRPr sz="2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93899" indent="-341986" algn="l" defTabSz="1367942" rtl="0" eaLnBrk="1" latinLnBrk="0" hangingPunct="1">
              <a:lnSpc>
                <a:spcPct val="90000"/>
              </a:lnSpc>
              <a:spcBef>
                <a:spcPts val="748"/>
              </a:spcBef>
              <a:buFont typeface="Arial" panose="020B0604020202020204" pitchFamily="34" charset="0"/>
              <a:buChar char="•"/>
              <a:defRPr sz="26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7870" indent="-341986" algn="l" defTabSz="1367942" rtl="0" eaLnBrk="1" latinLnBrk="0" hangingPunct="1">
              <a:lnSpc>
                <a:spcPct val="90000"/>
              </a:lnSpc>
              <a:spcBef>
                <a:spcPts val="748"/>
              </a:spcBef>
              <a:buFont typeface="Arial" panose="020B0604020202020204" pitchFamily="34" charset="0"/>
              <a:buChar char="•"/>
              <a:defRPr sz="26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1842" indent="-341986" algn="l" defTabSz="1367942" rtl="0" eaLnBrk="1" latinLnBrk="0" hangingPunct="1">
              <a:lnSpc>
                <a:spcPct val="90000"/>
              </a:lnSpc>
              <a:spcBef>
                <a:spcPts val="748"/>
              </a:spcBef>
              <a:buFont typeface="Arial" panose="020B0604020202020204" pitchFamily="34" charset="0"/>
              <a:buChar char="•"/>
              <a:defRPr sz="26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45813" indent="-341986" algn="l" defTabSz="1367942" rtl="0" eaLnBrk="1" latinLnBrk="0" hangingPunct="1">
              <a:lnSpc>
                <a:spcPct val="90000"/>
              </a:lnSpc>
              <a:spcBef>
                <a:spcPts val="748"/>
              </a:spcBef>
              <a:buFont typeface="Arial" panose="020B0604020202020204" pitchFamily="34" charset="0"/>
              <a:buChar char="•"/>
              <a:defRPr sz="26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29784" indent="-341986" algn="l" defTabSz="1367942" rtl="0" eaLnBrk="1" latinLnBrk="0" hangingPunct="1">
              <a:lnSpc>
                <a:spcPct val="90000"/>
              </a:lnSpc>
              <a:spcBef>
                <a:spcPts val="748"/>
              </a:spcBef>
              <a:buFont typeface="Arial" panose="020B0604020202020204" pitchFamily="34" charset="0"/>
              <a:buChar char="•"/>
              <a:defRPr sz="26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3755" indent="-341986" algn="l" defTabSz="1367942" rtl="0" eaLnBrk="1" latinLnBrk="0" hangingPunct="1">
              <a:lnSpc>
                <a:spcPct val="90000"/>
              </a:lnSpc>
              <a:spcBef>
                <a:spcPts val="748"/>
              </a:spcBef>
              <a:buFont typeface="Arial" panose="020B0604020202020204" pitchFamily="34" charset="0"/>
              <a:buChar char="•"/>
              <a:defRPr sz="26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800" dirty="0"/>
              <a:t>Foto: estudiante</a:t>
            </a:r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DBA6B18B-7B10-2AE2-753E-29E1B160AC12}"/>
              </a:ext>
            </a:extLst>
          </p:cNvPr>
          <p:cNvSpPr txBox="1">
            <a:spLocks/>
          </p:cNvSpPr>
          <p:nvPr/>
        </p:nvSpPr>
        <p:spPr>
          <a:xfrm>
            <a:off x="121013" y="19743316"/>
            <a:ext cx="4888810" cy="356193"/>
          </a:xfrm>
          <a:prstGeom prst="rect">
            <a:avLst/>
          </a:prstGeom>
        </p:spPr>
        <p:txBody>
          <a:bodyPr anchor="ctr"/>
          <a:lstStyle>
            <a:lvl1pPr marL="0" indent="0" algn="l" defTabSz="1367942" rtl="0" eaLnBrk="1" latinLnBrk="0" hangingPunct="1">
              <a:lnSpc>
                <a:spcPct val="100000"/>
              </a:lnSpc>
              <a:spcBef>
                <a:spcPts val="1496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5957" indent="-341986" algn="l" defTabSz="1367942" rtl="0" eaLnBrk="1" latinLnBrk="0" hangingPunct="1">
              <a:lnSpc>
                <a:spcPct val="90000"/>
              </a:lnSpc>
              <a:spcBef>
                <a:spcPts val="748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09928" indent="-341986" algn="l" defTabSz="1367942" rtl="0" eaLnBrk="1" latinLnBrk="0" hangingPunct="1">
              <a:lnSpc>
                <a:spcPct val="90000"/>
              </a:lnSpc>
              <a:spcBef>
                <a:spcPts val="748"/>
              </a:spcBef>
              <a:buFont typeface="Arial" panose="020B0604020202020204" pitchFamily="34" charset="0"/>
              <a:buChar char="•"/>
              <a:defRPr sz="2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93899" indent="-341986" algn="l" defTabSz="1367942" rtl="0" eaLnBrk="1" latinLnBrk="0" hangingPunct="1">
              <a:lnSpc>
                <a:spcPct val="90000"/>
              </a:lnSpc>
              <a:spcBef>
                <a:spcPts val="748"/>
              </a:spcBef>
              <a:buFont typeface="Arial" panose="020B0604020202020204" pitchFamily="34" charset="0"/>
              <a:buChar char="•"/>
              <a:defRPr sz="26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7870" indent="-341986" algn="l" defTabSz="1367942" rtl="0" eaLnBrk="1" latinLnBrk="0" hangingPunct="1">
              <a:lnSpc>
                <a:spcPct val="90000"/>
              </a:lnSpc>
              <a:spcBef>
                <a:spcPts val="748"/>
              </a:spcBef>
              <a:buFont typeface="Arial" panose="020B0604020202020204" pitchFamily="34" charset="0"/>
              <a:buChar char="•"/>
              <a:defRPr sz="26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1842" indent="-341986" algn="l" defTabSz="1367942" rtl="0" eaLnBrk="1" latinLnBrk="0" hangingPunct="1">
              <a:lnSpc>
                <a:spcPct val="90000"/>
              </a:lnSpc>
              <a:spcBef>
                <a:spcPts val="748"/>
              </a:spcBef>
              <a:buFont typeface="Arial" panose="020B0604020202020204" pitchFamily="34" charset="0"/>
              <a:buChar char="•"/>
              <a:defRPr sz="26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45813" indent="-341986" algn="l" defTabSz="1367942" rtl="0" eaLnBrk="1" latinLnBrk="0" hangingPunct="1">
              <a:lnSpc>
                <a:spcPct val="90000"/>
              </a:lnSpc>
              <a:spcBef>
                <a:spcPts val="748"/>
              </a:spcBef>
              <a:buFont typeface="Arial" panose="020B0604020202020204" pitchFamily="34" charset="0"/>
              <a:buChar char="•"/>
              <a:defRPr sz="26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29784" indent="-341986" algn="l" defTabSz="1367942" rtl="0" eaLnBrk="1" latinLnBrk="0" hangingPunct="1">
              <a:lnSpc>
                <a:spcPct val="90000"/>
              </a:lnSpc>
              <a:spcBef>
                <a:spcPts val="748"/>
              </a:spcBef>
              <a:buFont typeface="Arial" panose="020B0604020202020204" pitchFamily="34" charset="0"/>
              <a:buChar char="•"/>
              <a:defRPr sz="26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3755" indent="-341986" algn="l" defTabSz="1367942" rtl="0" eaLnBrk="1" latinLnBrk="0" hangingPunct="1">
              <a:lnSpc>
                <a:spcPct val="90000"/>
              </a:lnSpc>
              <a:spcBef>
                <a:spcPts val="748"/>
              </a:spcBef>
              <a:buFont typeface="Arial" panose="020B0604020202020204" pitchFamily="34" charset="0"/>
              <a:buChar char="•"/>
              <a:defRPr sz="26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800" dirty="0"/>
              <a:t>Foto: estudiantes 7° grado</a:t>
            </a:r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F6F0F768-BB70-BF6D-258E-2946B2460A40}"/>
              </a:ext>
            </a:extLst>
          </p:cNvPr>
          <p:cNvSpPr txBox="1">
            <a:spLocks/>
          </p:cNvSpPr>
          <p:nvPr/>
        </p:nvSpPr>
        <p:spPr>
          <a:xfrm>
            <a:off x="121013" y="22295090"/>
            <a:ext cx="4888810" cy="356193"/>
          </a:xfrm>
          <a:prstGeom prst="rect">
            <a:avLst/>
          </a:prstGeom>
        </p:spPr>
        <p:txBody>
          <a:bodyPr anchor="ctr"/>
          <a:lstStyle>
            <a:lvl1pPr marL="0" indent="0" algn="l" defTabSz="1367942" rtl="0" eaLnBrk="1" latinLnBrk="0" hangingPunct="1">
              <a:lnSpc>
                <a:spcPct val="100000"/>
              </a:lnSpc>
              <a:spcBef>
                <a:spcPts val="1496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5957" indent="-341986" algn="l" defTabSz="1367942" rtl="0" eaLnBrk="1" latinLnBrk="0" hangingPunct="1">
              <a:lnSpc>
                <a:spcPct val="90000"/>
              </a:lnSpc>
              <a:spcBef>
                <a:spcPts val="748"/>
              </a:spcBef>
              <a:buFont typeface="Arial" panose="020B0604020202020204" pitchFamily="34" charset="0"/>
              <a:buChar char="•"/>
              <a:defRPr sz="3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09928" indent="-341986" algn="l" defTabSz="1367942" rtl="0" eaLnBrk="1" latinLnBrk="0" hangingPunct="1">
              <a:lnSpc>
                <a:spcPct val="90000"/>
              </a:lnSpc>
              <a:spcBef>
                <a:spcPts val="748"/>
              </a:spcBef>
              <a:buFont typeface="Arial" panose="020B0604020202020204" pitchFamily="34" charset="0"/>
              <a:buChar char="•"/>
              <a:defRPr sz="2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93899" indent="-341986" algn="l" defTabSz="1367942" rtl="0" eaLnBrk="1" latinLnBrk="0" hangingPunct="1">
              <a:lnSpc>
                <a:spcPct val="90000"/>
              </a:lnSpc>
              <a:spcBef>
                <a:spcPts val="748"/>
              </a:spcBef>
              <a:buFont typeface="Arial" panose="020B0604020202020204" pitchFamily="34" charset="0"/>
              <a:buChar char="•"/>
              <a:defRPr sz="26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7870" indent="-341986" algn="l" defTabSz="1367942" rtl="0" eaLnBrk="1" latinLnBrk="0" hangingPunct="1">
              <a:lnSpc>
                <a:spcPct val="90000"/>
              </a:lnSpc>
              <a:spcBef>
                <a:spcPts val="748"/>
              </a:spcBef>
              <a:buFont typeface="Arial" panose="020B0604020202020204" pitchFamily="34" charset="0"/>
              <a:buChar char="•"/>
              <a:defRPr sz="26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1842" indent="-341986" algn="l" defTabSz="1367942" rtl="0" eaLnBrk="1" latinLnBrk="0" hangingPunct="1">
              <a:lnSpc>
                <a:spcPct val="90000"/>
              </a:lnSpc>
              <a:spcBef>
                <a:spcPts val="748"/>
              </a:spcBef>
              <a:buFont typeface="Arial" panose="020B0604020202020204" pitchFamily="34" charset="0"/>
              <a:buChar char="•"/>
              <a:defRPr sz="26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45813" indent="-341986" algn="l" defTabSz="1367942" rtl="0" eaLnBrk="1" latinLnBrk="0" hangingPunct="1">
              <a:lnSpc>
                <a:spcPct val="90000"/>
              </a:lnSpc>
              <a:spcBef>
                <a:spcPts val="748"/>
              </a:spcBef>
              <a:buFont typeface="Arial" panose="020B0604020202020204" pitchFamily="34" charset="0"/>
              <a:buChar char="•"/>
              <a:defRPr sz="26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29784" indent="-341986" algn="l" defTabSz="1367942" rtl="0" eaLnBrk="1" latinLnBrk="0" hangingPunct="1">
              <a:lnSpc>
                <a:spcPct val="90000"/>
              </a:lnSpc>
              <a:spcBef>
                <a:spcPts val="748"/>
              </a:spcBef>
              <a:buFont typeface="Arial" panose="020B0604020202020204" pitchFamily="34" charset="0"/>
              <a:buChar char="•"/>
              <a:defRPr sz="26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3755" indent="-341986" algn="l" defTabSz="1367942" rtl="0" eaLnBrk="1" latinLnBrk="0" hangingPunct="1">
              <a:lnSpc>
                <a:spcPct val="90000"/>
              </a:lnSpc>
              <a:spcBef>
                <a:spcPts val="748"/>
              </a:spcBef>
              <a:buFont typeface="Arial" panose="020B0604020202020204" pitchFamily="34" charset="0"/>
              <a:buChar char="•"/>
              <a:defRPr sz="26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800" dirty="0"/>
              <a:t>Foto: estudiantes 8° grado</a:t>
            </a:r>
          </a:p>
        </p:txBody>
      </p:sp>
    </p:spTree>
    <p:extLst>
      <p:ext uri="{BB962C8B-B14F-4D97-AF65-F5344CB8AC3E}">
        <p14:creationId xmlns:p14="http://schemas.microsoft.com/office/powerpoint/2010/main" val="178177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"/>
          <p:cNvSpPr/>
          <p:nvPr/>
        </p:nvSpPr>
        <p:spPr>
          <a:xfrm>
            <a:off x="205116" y="16450441"/>
            <a:ext cx="13373100" cy="2974155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"/>
          <p:cNvSpPr/>
          <p:nvPr/>
        </p:nvSpPr>
        <p:spPr>
          <a:xfrm>
            <a:off x="95250" y="11598349"/>
            <a:ext cx="13482966" cy="4608302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1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001148"/>
            <a:ext cx="13716000" cy="707984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"/>
          <p:cNvSpPr txBox="1">
            <a:spLocks noGrp="1"/>
          </p:cNvSpPr>
          <p:nvPr>
            <p:ph type="title"/>
          </p:nvPr>
        </p:nvSpPr>
        <p:spPr>
          <a:xfrm>
            <a:off x="359569" y="335280"/>
            <a:ext cx="12960300" cy="26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F25"/>
              </a:buClr>
              <a:buSzPts val="6600"/>
              <a:buFont typeface="Arial Black"/>
              <a:buNone/>
            </a:pP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Palabras de obra: </a:t>
            </a:r>
            <a:b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  <a:r>
              <a:rPr lang="es-MX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algunos términos que se </a:t>
            </a:r>
            <a:br>
              <a:rPr lang="es-MX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  <a:r>
              <a:rPr lang="es-MX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utilizan en construcción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 Black"/>
            </a:endParaRPr>
          </a:p>
        </p:txBody>
      </p:sp>
      <p:sp>
        <p:nvSpPr>
          <p:cNvPr id="68" name="Google Shape;68;p1"/>
          <p:cNvSpPr txBox="1">
            <a:spLocks noGrp="1"/>
          </p:cNvSpPr>
          <p:nvPr>
            <p:ph type="sldNum" idx="10"/>
          </p:nvPr>
        </p:nvSpPr>
        <p:spPr>
          <a:xfrm>
            <a:off x="395605" y="23408640"/>
            <a:ext cx="1737900" cy="7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4</a:t>
            </a:r>
            <a:endParaRPr/>
          </a:p>
        </p:txBody>
      </p:sp>
      <p:sp>
        <p:nvSpPr>
          <p:cNvPr id="69" name="Google Shape;69;p1"/>
          <p:cNvSpPr txBox="1"/>
          <p:nvPr/>
        </p:nvSpPr>
        <p:spPr>
          <a:xfrm>
            <a:off x="433442" y="10446349"/>
            <a:ext cx="127089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lang="es-MX" sz="48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¿Qué significa?</a:t>
            </a:r>
            <a:endParaRPr sz="2000" dirty="0"/>
          </a:p>
          <a:p>
            <a: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2000" dirty="0"/>
          </a:p>
          <a:p>
            <a: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 txBox="1">
            <a:spLocks noGrp="1"/>
          </p:cNvSpPr>
          <p:nvPr>
            <p:ph type="body" idx="11"/>
          </p:nvPr>
        </p:nvSpPr>
        <p:spPr>
          <a:xfrm>
            <a:off x="101272" y="9929766"/>
            <a:ext cx="128565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1800"/>
              <a:buNone/>
            </a:pPr>
            <a:r>
              <a:rPr lang="es-MX" sz="1800" dirty="0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Foto: operador - </a:t>
            </a:r>
            <a:r>
              <a:rPr lang="es-MX" sz="1800" dirty="0">
                <a:solidFill>
                  <a:srgbClr val="171616"/>
                </a:solidFill>
              </a:rPr>
              <a:t>Consorcio </a:t>
            </a:r>
            <a:r>
              <a:rPr lang="es-MX" sz="1800" dirty="0" err="1">
                <a:solidFill>
                  <a:srgbClr val="171616"/>
                </a:solidFill>
              </a:rPr>
              <a:t>Vicon</a:t>
            </a:r>
            <a:r>
              <a:rPr lang="es-MX" sz="1800" dirty="0">
                <a:solidFill>
                  <a:srgbClr val="171616"/>
                </a:solidFill>
              </a:rPr>
              <a:t> 024</a:t>
            </a:r>
            <a:endParaRPr sz="1800" dirty="0">
              <a:solidFill>
                <a:srgbClr val="17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"/>
          <p:cNvSpPr txBox="1"/>
          <p:nvPr/>
        </p:nvSpPr>
        <p:spPr>
          <a:xfrm>
            <a:off x="101272" y="13110715"/>
            <a:ext cx="3508978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Infraestructura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vías </a:t>
            </a:r>
            <a:endParaRPr sz="36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"/>
          <p:cNvSpPr txBox="1"/>
          <p:nvPr/>
        </p:nvSpPr>
        <p:spPr>
          <a:xfrm>
            <a:off x="3081253" y="11807338"/>
            <a:ext cx="10426785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35000" lvl="0" indent="-457200" algn="just"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Cárcamo: </a:t>
            </a:r>
            <a:r>
              <a:rPr lang="es-CO" sz="2400" dirty="0"/>
              <a:t>estructura de protección para las tuberías con cobertura insuficiente respecto al nivel de acabado de la vía, distribuyendo las cargas vehiculares y evitando su transmisión directa sobre  la red, con el fin de prevenir daños y garantizar su adecuado funcionamiento y vida útil.</a:t>
            </a:r>
            <a:endParaRPr sz="1600" dirty="0"/>
          </a:p>
          <a:p>
            <a:pPr marL="635000" lvl="0" indent="-457200" algn="just"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Nivelación: </a:t>
            </a:r>
            <a:r>
              <a:rPr lang="es-CO" sz="2400" dirty="0"/>
              <a:t>conjunto de operaciones topográficas y procedimientos de movimiento de tierra diseñados para medir, ajustar y aplanar una superficie.</a:t>
            </a:r>
            <a:endParaRPr sz="1600" dirty="0"/>
          </a:p>
          <a:p>
            <a:pPr marL="635000" lvl="0" indent="-457200" algn="just"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Encofrado: </a:t>
            </a:r>
            <a:r>
              <a:rPr lang="es-CO" sz="2400" dirty="0"/>
              <a:t>conocido como formaleta, es un sistema de moldes, temporales o permanentes, que se utiliza para contener y dar forma al concreto, garantizando la forma, geometría y dimensiones</a:t>
            </a:r>
            <a:r>
              <a:rPr lang="es-MX" sz="24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. </a:t>
            </a:r>
            <a:endParaRPr sz="1600" dirty="0"/>
          </a:p>
          <a:p>
            <a: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"/>
          <p:cNvSpPr txBox="1"/>
          <p:nvPr/>
        </p:nvSpPr>
        <p:spPr>
          <a:xfrm>
            <a:off x="3237700" y="16574429"/>
            <a:ext cx="9904642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35000" lvl="0" indent="-457200" algn="just"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Hoja de vida vehículo / máquina:</a:t>
            </a:r>
            <a:r>
              <a:rPr lang="es-MX" sz="28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s-MX" sz="2800" dirty="0">
                <a:solidFill>
                  <a:schemeClr val="dk1"/>
                </a:solidFill>
                <a:cs typeface="Arial"/>
                <a:sym typeface="Arial"/>
              </a:rPr>
              <a:t>documento donde se consolida la información de las especificaciones técnicas del vehículo/máquina y las intervenciones realizadas.</a:t>
            </a:r>
            <a:endParaRPr sz="2800" dirty="0">
              <a:solidFill>
                <a:schemeClr val="dk1"/>
              </a:solidFill>
              <a:cs typeface="Arial"/>
            </a:endParaRPr>
          </a:p>
          <a:p>
            <a:pPr marL="635000" lvl="0" indent="-457200" algn="just"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RTM y G</a:t>
            </a:r>
            <a:r>
              <a:rPr lang="es-MX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s-MX" sz="28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s-MX" sz="2800" dirty="0">
                <a:solidFill>
                  <a:schemeClr val="dk1"/>
                </a:solidFill>
                <a:cs typeface="Arial"/>
                <a:sym typeface="Arial"/>
              </a:rPr>
              <a:t>Revisión tecno mecánica y de gases que se hace de manera preventiva anualmente a los vehículos que transitan por las vías nacionales. </a:t>
            </a:r>
            <a:endParaRPr sz="2800" dirty="0">
              <a:solidFill>
                <a:schemeClr val="dk1"/>
              </a:solidFill>
              <a:cs typeface="Arial"/>
              <a:sym typeface="Arial"/>
            </a:endParaRPr>
          </a:p>
        </p:txBody>
      </p:sp>
      <p:sp>
        <p:nvSpPr>
          <p:cNvPr id="74" name="Google Shape;74;p1"/>
          <p:cNvSpPr txBox="1"/>
          <p:nvPr/>
        </p:nvSpPr>
        <p:spPr>
          <a:xfrm>
            <a:off x="-13441" y="17699327"/>
            <a:ext cx="4078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Maquinaria</a:t>
            </a:r>
            <a:endParaRPr sz="36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"/>
          <p:cNvSpPr/>
          <p:nvPr/>
        </p:nvSpPr>
        <p:spPr>
          <a:xfrm>
            <a:off x="171450" y="19671017"/>
            <a:ext cx="13373100" cy="3183068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"/>
          <p:cNvSpPr txBox="1"/>
          <p:nvPr/>
        </p:nvSpPr>
        <p:spPr>
          <a:xfrm>
            <a:off x="3182721" y="19701250"/>
            <a:ext cx="10137148" cy="569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35000" lvl="0" indent="-457200" algn="just"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Peligro: </a:t>
            </a:r>
            <a:r>
              <a:rPr lang="es-CO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s-CO" sz="2800" dirty="0">
                <a:solidFill>
                  <a:schemeClr val="dk1"/>
                </a:solidFill>
                <a:cs typeface="Arial"/>
              </a:rPr>
              <a:t>uente, situación o acto con potencial de causar daño.</a:t>
            </a:r>
            <a:endParaRPr sz="2800" dirty="0">
              <a:solidFill>
                <a:schemeClr val="dk1"/>
              </a:solidFill>
              <a:cs typeface="Arial"/>
            </a:endParaRPr>
          </a:p>
          <a:p>
            <a:pPr marL="635000" lvl="0" indent="-457200" algn="just"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Riesgo: </a:t>
            </a:r>
            <a:r>
              <a:rPr lang="es-CO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s-CO" sz="2800" dirty="0"/>
              <a:t>robabilidad de que ese peligro se materialice y cause lesiones o daños.</a:t>
            </a:r>
            <a:endParaRPr lang="es-MX"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lvl="0" indent="-457200" algn="just"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AT: </a:t>
            </a:r>
            <a:r>
              <a:rPr lang="es-MX" sz="2800" dirty="0">
                <a:sym typeface="Arial"/>
              </a:rPr>
              <a:t>Accidente de Trabajo </a:t>
            </a:r>
            <a:r>
              <a:rPr lang="es-CO" sz="2800" dirty="0"/>
              <a:t>suceso repentino que sobreviene por causa del trabajo y que produce una lesión orgánica.</a:t>
            </a:r>
            <a:endParaRPr sz="2800" dirty="0">
              <a:sym typeface="Arial"/>
            </a:endParaRPr>
          </a:p>
          <a:p>
            <a: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"/>
          <p:cNvSpPr txBox="1"/>
          <p:nvPr/>
        </p:nvSpPr>
        <p:spPr>
          <a:xfrm>
            <a:off x="753809" y="20609588"/>
            <a:ext cx="25443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Seguridad y Salud en el Trabajo </a:t>
            </a:r>
            <a:endParaRPr sz="36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CE1A005-98B7-CE42-869A-22621906CF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679478" cy="22450096"/>
          </a:xfrm>
          <a:prstGeom prst="rect">
            <a:avLst/>
          </a:prstGeom>
        </p:spPr>
      </p:pic>
      <p:sp>
        <p:nvSpPr>
          <p:cNvPr id="8" name="Redondear rectángulo de esquina del mismo lado 7">
            <a:extLst>
              <a:ext uri="{FF2B5EF4-FFF2-40B4-BE49-F238E27FC236}">
                <a16:creationId xmlns:a16="http://schemas.microsoft.com/office/drawing/2014/main" id="{3C8E7BD3-94CD-4A40-9985-FA905B4C0B36}"/>
              </a:ext>
            </a:extLst>
          </p:cNvPr>
          <p:cNvSpPr/>
          <p:nvPr/>
        </p:nvSpPr>
        <p:spPr>
          <a:xfrm>
            <a:off x="1101096" y="15865643"/>
            <a:ext cx="11477297" cy="6584454"/>
          </a:xfrm>
          <a:prstGeom prst="round2SameRect">
            <a:avLst>
              <a:gd name="adj1" fmla="val 9736"/>
              <a:gd name="adj2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61EF221-104C-844B-AF18-92808E53F94B}"/>
              </a:ext>
            </a:extLst>
          </p:cNvPr>
          <p:cNvSpPr txBox="1"/>
          <p:nvPr/>
        </p:nvSpPr>
        <p:spPr>
          <a:xfrm>
            <a:off x="1668711" y="16509644"/>
            <a:ext cx="10206004" cy="4508938"/>
          </a:xfrm>
          <a:prstGeom prst="rect">
            <a:avLst/>
          </a:prstGeom>
          <a:noFill/>
        </p:spPr>
        <p:txBody>
          <a:bodyPr wrap="square" lIns="90000">
            <a:noAutofit/>
          </a:bodyPr>
          <a:lstStyle/>
          <a:p>
            <a:r>
              <a:rPr lang="es-CO" sz="3200" b="1" dirty="0"/>
              <a:t>Punto IDU de atención a la ciudadanía</a:t>
            </a:r>
          </a:p>
          <a:p>
            <a:r>
              <a:rPr lang="es-CO" sz="3200" b="1" dirty="0"/>
              <a:t>Contrato IDU 1752 de 2021 </a:t>
            </a:r>
          </a:p>
          <a:p>
            <a:endParaRPr lang="es-CO" sz="3200" b="1" dirty="0"/>
          </a:p>
          <a:p>
            <a:r>
              <a:rPr lang="es-CO" sz="3200" b="1" dirty="0"/>
              <a:t>Dirección: </a:t>
            </a:r>
            <a:r>
              <a:rPr lang="es-CO" sz="3200" dirty="0"/>
              <a:t>Carrera 62 N. 14-90 local 3</a:t>
            </a:r>
          </a:p>
          <a:p>
            <a:r>
              <a:rPr lang="es-CO" sz="3200" b="1" dirty="0"/>
              <a:t>Horario:</a:t>
            </a:r>
            <a:r>
              <a:rPr lang="es-CO" sz="3200" dirty="0"/>
              <a:t> Lunes a viernes de 7:00 a.m. a 12:00 m. y 1:30 p.m. a 4:00 p.m.</a:t>
            </a:r>
          </a:p>
          <a:p>
            <a:r>
              <a:rPr lang="es-CO" sz="3200" b="1" dirty="0"/>
              <a:t>Teléfono/ celular :</a:t>
            </a:r>
            <a:r>
              <a:rPr lang="es-CO" sz="3200" dirty="0"/>
              <a:t> (601) </a:t>
            </a:r>
            <a:r>
              <a:rPr lang="es-ES" sz="3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6957493 - 3134778951</a:t>
            </a:r>
            <a:endParaRPr lang="es-CO" sz="3200" dirty="0"/>
          </a:p>
          <a:p>
            <a:r>
              <a:rPr lang="es-CO" sz="3200" b="1" dirty="0"/>
              <a:t>Correo electrónico: </a:t>
            </a:r>
            <a:r>
              <a:rPr lang="es-CO" sz="3200" dirty="0"/>
              <a:t>puntoidu1752@gmail.com</a:t>
            </a:r>
          </a:p>
          <a:p>
            <a:r>
              <a:rPr lang="es-CO" sz="3200" b="1" dirty="0"/>
              <a:t>Contratista:</a:t>
            </a:r>
            <a:r>
              <a:rPr lang="es-CO" sz="3200" dirty="0"/>
              <a:t> Consorcio </a:t>
            </a:r>
            <a:r>
              <a:rPr lang="es-CO" sz="3200" dirty="0" err="1"/>
              <a:t>Vicon</a:t>
            </a:r>
            <a:r>
              <a:rPr lang="es-CO" sz="3200" dirty="0"/>
              <a:t> 024</a:t>
            </a:r>
          </a:p>
          <a:p>
            <a:r>
              <a:rPr lang="es-CO" sz="3200" b="1" dirty="0"/>
              <a:t>Interventoría:</a:t>
            </a:r>
            <a:r>
              <a:rPr lang="es-CO" sz="3200" dirty="0"/>
              <a:t> Consorcio Montevideo 045</a:t>
            </a:r>
          </a:p>
          <a:p>
            <a:endParaRPr lang="es-CO" sz="3200" dirty="0"/>
          </a:p>
        </p:txBody>
      </p:sp>
      <p:pic>
        <p:nvPicPr>
          <p:cNvPr id="6" name="Google Shape;49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2164" y="13675188"/>
            <a:ext cx="2939098" cy="18086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1384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Y_IGNORE_UCW" val="true"/>
  <p:tag name="PPT/SLIDES/SLIDE4.XML" val="594055246"/>
  <p:tag name="PPT/SLIDES/SLIDE1.XML" val="1154514004"/>
  <p:tag name="PPT/SLIDES/SLIDE2.XML" val="3093716443"/>
  <p:tag name="PPT/SLIDES/SLIDE3.XML" val="473820194"/>
  <p:tag name="PPT/SLIDES/SLIDE5.XML" val="1778210872"/>
  <p:tag name="PPT/SLIDEMASTERS/SLIDEMASTER1.XML" val="3689115789"/>
  <p:tag name="PPT/SLIDELAYOUTS/SLIDELAYOUT2.XML" val="589256192"/>
  <p:tag name="PPT/SLIDELAYOUTS/SLIDELAYOUT3.XML" val="1698443462"/>
  <p:tag name="PPT/NOTESSLIDES/NOTESSLIDE1.XML" val="1641494339"/>
  <p:tag name="PPT/SLIDELAYOUTS/SLIDELAYOUT1.XML" val="1664454616"/>
  <p:tag name="PPT/THEME/THEME1.XML" val="2601691554"/>
  <p:tag name="PPT/MEDIA/IMAGE1.PNG" val="1585686673"/>
  <p:tag name="PPT/MEDIA/IMAGE2.PNG" val="794790268"/>
  <p:tag name="PPT/MEDIA/IMAGE3.PNG" val="2684853988"/>
  <p:tag name="PPT/THEME/THEME2.XML" val="2676872055"/>
  <p:tag name="PPT/MEDIA/IMAGE4.JPG" val="2429508906"/>
  <p:tag name="PPT/MEDIA/IMAGE5.PNG" val="2498785186"/>
  <p:tag name="PPT/MEDIA/IMAGE6.PNG" val="3320685176"/>
  <p:tag name="PPT/MEDIA/IMAGE14.JPG" val="2272347926"/>
  <p:tag name="PPT/MEDIA/IMAGE15.JPG" val="2193420322"/>
  <p:tag name="PPT/MEDIA/IMAGE16.JPG" val="4014697853"/>
  <p:tag name="PPT/MEDIA/IMAGE17.JPG" val="1727677384"/>
  <p:tag name="PPT/MEDIA/HDPHOTO1.WDP" val="4058880115"/>
  <p:tag name="PPT/MEDIA/IMAGE7.PNG" val="1437904857"/>
  <p:tag name="PPT/MEDIA/IMAGE9.JPG" val="2090804878"/>
  <p:tag name="PPT/MEDIA/IMAGE10.JPG" val="2942784101"/>
  <p:tag name="PPT/MEDIA/IMAGE11.JPG" val="3847945516"/>
  <p:tag name="PPT/MEDIA/IMAGE12.JPEG" val="939794105"/>
  <p:tag name="PPT/MEDIA/IMAGE8.JPG" val="3969183790"/>
  <p:tag name="PPT/NOTESMASTERS/NOTESMASTER1.XML" val="3997643289"/>
  <p:tag name="PPT/MEDIA/IMAGE13.JPEG" val="3049766843"/>
</p:tagLst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838</Words>
  <Application>Microsoft Office PowerPoint</Application>
  <PresentationFormat>Personalizado</PresentationFormat>
  <Paragraphs>146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Aptos</vt:lpstr>
      <vt:lpstr>Arial</vt:lpstr>
      <vt:lpstr>Arial Black</vt:lpstr>
      <vt:lpstr>Calibri</vt:lpstr>
      <vt:lpstr>Tema de Office</vt:lpstr>
      <vt:lpstr>El equipo de la Alcaldía Mayor de Bogotá, que construye las vías y espacio público en las Zonas Industriales de Montevideo y Puente Aranda en su grupo 2, avanza con sus actividades de obra</vt:lpstr>
      <vt:lpstr>Así avanza nuestro proyecto:</vt:lpstr>
      <vt:lpstr> Cultura ciudadana:  nuestras calles, nuestro compromiso </vt:lpstr>
      <vt:lpstr>Palabras de obra:  algunos términos que se  utilizan en construcción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Lenovo</dc:creator>
  <cp:lastModifiedBy>Ana Maria Catalina Gonzalez Guarin</cp:lastModifiedBy>
  <cp:revision>43</cp:revision>
  <dcterms:modified xsi:type="dcterms:W3CDTF">2026-06-30T20:18:12Z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bdf07b2-0175-4a85-af11-305389ad5d4d_Enabled">
    <vt:lpwstr>true</vt:lpwstr>
  </property>
  <property fmtid="{D5CDD505-2E9C-101B-9397-08002B2CF9AE}" pid="3" name="MSIP_Label_5bdf07b2-0175-4a85-af11-305389ad5d4d_SetDate">
    <vt:lpwstr>2026-05-15T20:52:20Z</vt:lpwstr>
  </property>
  <property fmtid="{D5CDD505-2E9C-101B-9397-08002B2CF9AE}" pid="4" name="MSIP_Label_5bdf07b2-0175-4a85-af11-305389ad5d4d_Method">
    <vt:lpwstr>Standard</vt:lpwstr>
  </property>
  <property fmtid="{D5CDD505-2E9C-101B-9397-08002B2CF9AE}" pid="5" name="MSIP_Label_5bdf07b2-0175-4a85-af11-305389ad5d4d_Name">
    <vt:lpwstr>Interno</vt:lpwstr>
  </property>
  <property fmtid="{D5CDD505-2E9C-101B-9397-08002B2CF9AE}" pid="6" name="MSIP_Label_5bdf07b2-0175-4a85-af11-305389ad5d4d_SiteId">
    <vt:lpwstr>46bb22b8-4c2c-40ff-8360-7b6334821279</vt:lpwstr>
  </property>
  <property fmtid="{D5CDD505-2E9C-101B-9397-08002B2CF9AE}" pid="7" name="MSIP_Label_5bdf07b2-0175-4a85-af11-305389ad5d4d_ActionId">
    <vt:lpwstr>03b1fa61-dd5e-4e81-8a06-5238a7813ece</vt:lpwstr>
  </property>
  <property fmtid="{D5CDD505-2E9C-101B-9397-08002B2CF9AE}" pid="8" name="MSIP_Label_5bdf07b2-0175-4a85-af11-305389ad5d4d_ContentBits">
    <vt:lpwstr>2</vt:lpwstr>
  </property>
  <property fmtid="{D5CDD505-2E9C-101B-9397-08002B2CF9AE}" pid="9" name="MSIP_Label_5bdf07b2-0175-4a85-af11-305389ad5d4d_Tag">
    <vt:lpwstr>10, 3, 0, 1</vt:lpwstr>
  </property>
  <property fmtid="{D5CDD505-2E9C-101B-9397-08002B2CF9AE}" pid="10" name="ClassificationContentMarkingFooterLocations">
    <vt:lpwstr>Tema de Office:3</vt:lpwstr>
  </property>
  <property fmtid="{D5CDD505-2E9C-101B-9397-08002B2CF9AE}" pid="11" name="ClassificationContentMarkingFooterText">
    <vt:lpwstr>Clasificación: Uso Interno. Documento Claro Colombia</vt:lpwstr>
  </property>
</Properties>
</file>