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5.xml" ContentType="application/vnd.openxmlformats-officedocument.drawingml.chartshapes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2.xml" ContentType="application/vnd.openxmlformats-officedocument.presentationml.notesSlid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3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7.xml" ContentType="application/vnd.openxmlformats-officedocument.drawingml.chartshapes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29.xml" ContentType="application/vnd.openxmlformats-officedocument.presentationml.notesSlide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0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37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drawings/drawing9.xml" ContentType="application/vnd.openxmlformats-officedocument.drawingml.chartshapes+xml"/>
  <Override PartName="/ppt/charts/chart38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9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10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40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1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2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6.xml" ContentType="application/vnd.openxmlformats-officedocument.presentationml.notesSlide+xml"/>
  <Override PartName="/ppt/charts/chart43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37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46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11.xml" ContentType="application/vnd.openxmlformats-officedocument.drawingml.chartshapes+xml"/>
  <Override PartName="/ppt/charts/chart47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8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12.xml" ContentType="application/vnd.openxmlformats-officedocument.drawingml.chartshapes+xml"/>
  <Override PartName="/ppt/notesSlides/notesSlide42.xml" ContentType="application/vnd.openxmlformats-officedocument.presentationml.notesSlide+xml"/>
  <Override PartName="/ppt/charts/chart49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0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1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43.xml" ContentType="application/vnd.openxmlformats-officedocument.presentationml.notesSlide+xml"/>
  <Override PartName="/ppt/charts/chart52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44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55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13.xml" ContentType="application/vnd.openxmlformats-officedocument.drawingml.chartshapes+xml"/>
  <Override PartName="/ppt/charts/chart56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7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drawings/drawing14.xml" ContentType="application/vnd.openxmlformats-officedocument.drawingml.chartshapes+xml"/>
  <Override PartName="/ppt/notesSlides/notesSlide48.xml" ContentType="application/vnd.openxmlformats-officedocument.presentationml.notesSlide+xml"/>
  <Override PartName="/ppt/charts/chart58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9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60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49.xml" ContentType="application/vnd.openxmlformats-officedocument.presentationml.notesSlide+xml"/>
  <Override PartName="/ppt/charts/chart61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50.xml" ContentType="application/vnd.openxmlformats-officedocument.presentationml.notesSlide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64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drawings/drawing15.xml" ContentType="application/vnd.openxmlformats-officedocument.drawingml.chartshapes+xml"/>
  <Override PartName="/ppt/charts/chart65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6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drawings/drawing16.xml" ContentType="application/vnd.openxmlformats-officedocument.drawingml.chartshapes+xml"/>
  <Override PartName="/ppt/notesSlides/notesSlide54.xml" ContentType="application/vnd.openxmlformats-officedocument.presentationml.notesSlide+xml"/>
  <Override PartName="/ppt/charts/chart67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8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9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55.xml" ContentType="application/vnd.openxmlformats-officedocument.presentationml.notesSlide+xml"/>
  <Override PartName="/ppt/charts/chart70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56.xml" ContentType="application/vnd.openxmlformats-officedocument.presentationml.notesSlide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73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7.xml" ContentType="application/vnd.openxmlformats-officedocument.drawingml.chartshapes+xml"/>
  <Override PartName="/ppt/charts/chart74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75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8.xml" ContentType="application/vnd.openxmlformats-officedocument.drawingml.chartshapes+xml"/>
  <Override PartName="/ppt/notesSlides/notesSlide60.xml" ContentType="application/vnd.openxmlformats-officedocument.presentationml.notesSlide+xml"/>
  <Override PartName="/ppt/charts/chart76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7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8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61.xml" ContentType="application/vnd.openxmlformats-officedocument.presentationml.notesSlide+xml"/>
  <Override PartName="/ppt/charts/chart79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notesSlides/notesSlide62.xml" ContentType="application/vnd.openxmlformats-officedocument.presentationml.notesSlide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82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rawings/drawing19.xml" ContentType="application/vnd.openxmlformats-officedocument.drawingml.chartshapes+xml"/>
  <Override PartName="/ppt/charts/chart83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84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drawings/drawing20.xml" ContentType="application/vnd.openxmlformats-officedocument.drawingml.chartshapes+xml"/>
  <Override PartName="/ppt/notesSlides/notesSlide67.xml" ContentType="application/vnd.openxmlformats-officedocument.presentationml.notesSlide+xml"/>
  <Override PartName="/ppt/charts/chart85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86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87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notesSlides/notesSlide68.xml" ContentType="application/vnd.openxmlformats-officedocument.presentationml.notesSlide+xml"/>
  <Override PartName="/ppt/charts/chart88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notesSlides/notesSlide69.xml" ContentType="application/vnd.openxmlformats-officedocument.presentationml.notesSlide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92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rts/chart93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drawings/drawing21.xml" ContentType="application/vnd.openxmlformats-officedocument.drawingml.chartshapes+xml"/>
  <Override PartName="/ppt/charts/chart94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95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drawings/drawing22.xml" ContentType="application/vnd.openxmlformats-officedocument.drawingml.chartshapes+xml"/>
  <Override PartName="/ppt/notesSlides/notesSlide75.xml" ContentType="application/vnd.openxmlformats-officedocument.presentationml.notesSlide+xml"/>
  <Override PartName="/ppt/charts/chart96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97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98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notesSlides/notesSlide76.xml" ContentType="application/vnd.openxmlformats-officedocument.presentationml.notesSlide+xml"/>
  <Override PartName="/ppt/charts/chart99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77.xml" ContentType="application/vnd.openxmlformats-officedocument.presentationml.notesSlide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103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104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drawings/drawing23.xml" ContentType="application/vnd.openxmlformats-officedocument.drawingml.chartshapes+xml"/>
  <Override PartName="/ppt/charts/chart105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106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drawings/drawing24.xml" ContentType="application/vnd.openxmlformats-officedocument.drawingml.chartshapes+xml"/>
  <Override PartName="/ppt/notesSlides/notesSlide82.xml" ContentType="application/vnd.openxmlformats-officedocument.presentationml.notesSlide+xml"/>
  <Override PartName="/ppt/charts/chart107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108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109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83.xml" ContentType="application/vnd.openxmlformats-officedocument.presentationml.notesSlide+xml"/>
  <Override PartName="/ppt/charts/chart110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notesSlides/notesSlide84.xml" ContentType="application/vnd.openxmlformats-officedocument.presentationml.notesSlide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charts/chart113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drawings/drawing25.xml" ContentType="application/vnd.openxmlformats-officedocument.drawingml.chartshapes+xml"/>
  <Override PartName="/ppt/charts/chart114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charts/chart115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drawings/drawing26.xml" ContentType="application/vnd.openxmlformats-officedocument.drawingml.chartshapes+xml"/>
  <Override PartName="/ppt/notesSlides/notesSlide89.xml" ContentType="application/vnd.openxmlformats-officedocument.presentationml.notesSlide+xml"/>
  <Override PartName="/ppt/charts/chart116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charts/chart117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charts/chart118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notesSlides/notesSlide90.xml" ContentType="application/vnd.openxmlformats-officedocument.presentationml.notesSlide+xml"/>
  <Override PartName="/ppt/charts/chart119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120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drawings/drawing27.xml" ContentType="application/vnd.openxmlformats-officedocument.drawingml.chartshapes+xml"/>
  <Override PartName="/ppt/charts/chart121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charts/chart122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drawings/drawing28.xml" ContentType="application/vnd.openxmlformats-officedocument.drawingml.chartshapes+xml"/>
  <Override PartName="/ppt/notesSlides/notesSlide95.xml" ContentType="application/vnd.openxmlformats-officedocument.presentationml.notesSlide+xml"/>
  <Override PartName="/ppt/charts/chart123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24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25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notesSlides/notesSlide96.xml" ContentType="application/vnd.openxmlformats-officedocument.presentationml.notesSlide+xml"/>
  <Override PartName="/ppt/charts/chart126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charts/chart127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drawings/drawing29.xml" ContentType="application/vnd.openxmlformats-officedocument.drawingml.chartshapes+xml"/>
  <Override PartName="/ppt/charts/chart128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29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drawings/drawing30.xml" ContentType="application/vnd.openxmlformats-officedocument.drawingml.chartshapes+xml"/>
  <Override PartName="/ppt/notesSlides/notesSlide101.xml" ContentType="application/vnd.openxmlformats-officedocument.presentationml.notesSlide+xml"/>
  <Override PartName="/ppt/charts/chart130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charts/chart131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charts/chart132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notesSlides/notesSlide102.xml" ContentType="application/vnd.openxmlformats-officedocument.presentationml.notesSlide+xml"/>
  <Override PartName="/ppt/charts/chart133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charts/chart134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drawings/drawing31.xml" ContentType="application/vnd.openxmlformats-officedocument.drawingml.chartshapes+xml"/>
  <Override PartName="/ppt/charts/chart135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charts/chart136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drawings/drawing32.xml" ContentType="application/vnd.openxmlformats-officedocument.drawingml.chartshapes+xml"/>
  <Override PartName="/ppt/notesSlides/notesSlide107.xml" ContentType="application/vnd.openxmlformats-officedocument.presentationml.notesSlide+xml"/>
  <Override PartName="/ppt/charts/chart137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charts/chart138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charts/chart139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notesSlides/notesSlide108.xml" ContentType="application/vnd.openxmlformats-officedocument.presentationml.notesSlide+xml"/>
  <Override PartName="/ppt/charts/chart140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notesSlides/notesSlide109.xml" ContentType="application/vnd.openxmlformats-officedocument.presentationml.notesSlide+xml"/>
  <Override PartName="/ppt/charts/chart141.xml" ContentType="application/vnd.openxmlformats-officedocument.drawingml.chart+xml"/>
  <Override PartName="/ppt/charts/chart142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charts/chart143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drawings/drawing33.xml" ContentType="application/vnd.openxmlformats-officedocument.drawingml.chartshapes+xml"/>
  <Override PartName="/ppt/charts/chart144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charts/chart145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drawings/drawing34.xml" ContentType="application/vnd.openxmlformats-officedocument.drawingml.chartshapes+xml"/>
  <Override PartName="/ppt/notesSlides/notesSlide113.xml" ContentType="application/vnd.openxmlformats-officedocument.presentationml.notesSlide+xml"/>
  <Override PartName="/ppt/charts/chart146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charts/chart147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charts/chart148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notesSlides/notesSlide114.xml" ContentType="application/vnd.openxmlformats-officedocument.presentationml.notesSlide+xml"/>
  <Override PartName="/ppt/charts/chart149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notesSlides/notesSlide115.xml" ContentType="application/vnd.openxmlformats-officedocument.presentationml.notesSlide+xml"/>
  <Override PartName="/ppt/charts/chart150.xml" ContentType="application/vnd.openxmlformats-officedocument.drawingml.chart+xml"/>
  <Override PartName="/ppt/charts/chart151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charts/chart152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drawings/drawing35.xml" ContentType="application/vnd.openxmlformats-officedocument.drawingml.chartshapes+xml"/>
  <Override PartName="/ppt/charts/chart153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charts/chart154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drawings/drawing36.xml" ContentType="application/vnd.openxmlformats-officedocument.drawingml.chartshapes+xml"/>
  <Override PartName="/ppt/notesSlides/notesSlide119.xml" ContentType="application/vnd.openxmlformats-officedocument.presentationml.notesSlide+xml"/>
  <Override PartName="/ppt/charts/chart155.xml" ContentType="application/vnd.openxmlformats-officedocument.drawingml.chart+xml"/>
  <Override PartName="/ppt/charts/style139.xml" ContentType="application/vnd.ms-office.chartstyle+xml"/>
  <Override PartName="/ppt/charts/colors139.xml" ContentType="application/vnd.ms-office.chartcolorstyle+xml"/>
  <Override PartName="/ppt/charts/chart156.xml" ContentType="application/vnd.openxmlformats-officedocument.drawingml.chart+xml"/>
  <Override PartName="/ppt/charts/style140.xml" ContentType="application/vnd.ms-office.chartstyle+xml"/>
  <Override PartName="/ppt/charts/colors140.xml" ContentType="application/vnd.ms-office.chartcolorstyle+xml"/>
  <Override PartName="/ppt/charts/chart157.xml" ContentType="application/vnd.openxmlformats-officedocument.drawingml.chart+xml"/>
  <Override PartName="/ppt/charts/style141.xml" ContentType="application/vnd.ms-office.chartstyle+xml"/>
  <Override PartName="/ppt/charts/colors141.xml" ContentType="application/vnd.ms-office.chartcolorstyle+xml"/>
  <Override PartName="/ppt/notesSlides/notesSlide120.xml" ContentType="application/vnd.openxmlformats-officedocument.presentationml.notesSlide+xml"/>
  <Override PartName="/ppt/charts/chart158.xml" ContentType="application/vnd.openxmlformats-officedocument.drawingml.chart+xml"/>
  <Override PartName="/ppt/charts/style142.xml" ContentType="application/vnd.ms-office.chartstyle+xml"/>
  <Override PartName="/ppt/charts/colors142.xml" ContentType="application/vnd.ms-office.chartcolorstyle+xml"/>
  <Override PartName="/ppt/notesSlides/notesSlide121.xml" ContentType="application/vnd.openxmlformats-officedocument.presentationml.notesSlide+xml"/>
  <Override PartName="/ppt/charts/chart159.xml" ContentType="application/vnd.openxmlformats-officedocument.drawingml.chart+xml"/>
  <Override PartName="/ppt/charts/chart160.xml" ContentType="application/vnd.openxmlformats-officedocument.drawingml.chart+xml"/>
  <Override PartName="/ppt/charts/style143.xml" ContentType="application/vnd.ms-office.chartstyle+xml"/>
  <Override PartName="/ppt/charts/colors143.xml" ContentType="application/vnd.ms-office.chartcolorstyl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charts/chart161.xml" ContentType="application/vnd.openxmlformats-officedocument.drawingml.chart+xml"/>
  <Override PartName="/ppt/charts/style144.xml" ContentType="application/vnd.ms-office.chartstyle+xml"/>
  <Override PartName="/ppt/charts/colors144.xml" ContentType="application/vnd.ms-office.chartcolorstyle+xml"/>
  <Override PartName="/ppt/drawings/drawing37.xml" ContentType="application/vnd.openxmlformats-officedocument.drawingml.chartshapes+xml"/>
  <Override PartName="/ppt/charts/chart162.xml" ContentType="application/vnd.openxmlformats-officedocument.drawingml.chart+xml"/>
  <Override PartName="/ppt/charts/style145.xml" ContentType="application/vnd.ms-office.chartstyle+xml"/>
  <Override PartName="/ppt/charts/colors145.xml" ContentType="application/vnd.ms-office.chartcolorstyle+xml"/>
  <Override PartName="/ppt/charts/chart163.xml" ContentType="application/vnd.openxmlformats-officedocument.drawingml.chart+xml"/>
  <Override PartName="/ppt/charts/style146.xml" ContentType="application/vnd.ms-office.chartstyle+xml"/>
  <Override PartName="/ppt/charts/colors146.xml" ContentType="application/vnd.ms-office.chartcolorstyle+xml"/>
  <Override PartName="/ppt/drawings/drawing38.xml" ContentType="application/vnd.openxmlformats-officedocument.drawingml.chartshapes+xml"/>
  <Override PartName="/ppt/notesSlides/notesSlide125.xml" ContentType="application/vnd.openxmlformats-officedocument.presentationml.notesSlide+xml"/>
  <Override PartName="/ppt/charts/chart164.xml" ContentType="application/vnd.openxmlformats-officedocument.drawingml.chart+xml"/>
  <Override PartName="/ppt/charts/style147.xml" ContentType="application/vnd.ms-office.chartstyle+xml"/>
  <Override PartName="/ppt/charts/colors147.xml" ContentType="application/vnd.ms-office.chartcolorstyle+xml"/>
  <Override PartName="/ppt/charts/chart165.xml" ContentType="application/vnd.openxmlformats-officedocument.drawingml.chart+xml"/>
  <Override PartName="/ppt/charts/style148.xml" ContentType="application/vnd.ms-office.chartstyle+xml"/>
  <Override PartName="/ppt/charts/colors148.xml" ContentType="application/vnd.ms-office.chartcolorstyle+xml"/>
  <Override PartName="/ppt/charts/chart166.xml" ContentType="application/vnd.openxmlformats-officedocument.drawingml.chart+xml"/>
  <Override PartName="/ppt/charts/style149.xml" ContentType="application/vnd.ms-office.chartstyle+xml"/>
  <Override PartName="/ppt/charts/colors149.xml" ContentType="application/vnd.ms-office.chartcolorstyle+xml"/>
  <Override PartName="/ppt/notesSlides/notesSlide126.xml" ContentType="application/vnd.openxmlformats-officedocument.presentationml.notesSlide+xml"/>
  <Override PartName="/ppt/charts/chart167.xml" ContentType="application/vnd.openxmlformats-officedocument.drawingml.chart+xml"/>
  <Override PartName="/ppt/charts/style150.xml" ContentType="application/vnd.ms-office.chartstyle+xml"/>
  <Override PartName="/ppt/charts/colors150.xml" ContentType="application/vnd.ms-office.chartcolorstyle+xml"/>
  <Override PartName="/ppt/notesSlides/notesSlide127.xml" ContentType="application/vnd.openxmlformats-officedocument.presentationml.notesSlide+xml"/>
  <Override PartName="/ppt/charts/chart168.xml" ContentType="application/vnd.openxmlformats-officedocument.drawingml.chart+xml"/>
  <Override PartName="/ppt/charts/chart169.xml" ContentType="application/vnd.openxmlformats-officedocument.drawingml.chart+xml"/>
  <Override PartName="/ppt/charts/style151.xml" ContentType="application/vnd.ms-office.chartstyle+xml"/>
  <Override PartName="/ppt/charts/colors151.xml" ContentType="application/vnd.ms-office.chartcolorstyl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34"/>
  </p:notesMasterIdLst>
  <p:sldIdLst>
    <p:sldId id="371" r:id="rId2"/>
    <p:sldId id="372" r:id="rId3"/>
    <p:sldId id="259" r:id="rId4"/>
    <p:sldId id="260" r:id="rId5"/>
    <p:sldId id="320" r:id="rId6"/>
    <p:sldId id="352" r:id="rId7"/>
    <p:sldId id="374" r:id="rId8"/>
    <p:sldId id="375" r:id="rId9"/>
    <p:sldId id="257" r:id="rId10"/>
    <p:sldId id="299" r:id="rId11"/>
    <p:sldId id="342" r:id="rId12"/>
    <p:sldId id="322" r:id="rId13"/>
    <p:sldId id="321" r:id="rId14"/>
    <p:sldId id="353" r:id="rId15"/>
    <p:sldId id="376" r:id="rId16"/>
    <p:sldId id="377" r:id="rId17"/>
    <p:sldId id="301" r:id="rId18"/>
    <p:sldId id="263" r:id="rId19"/>
    <p:sldId id="323" r:id="rId20"/>
    <p:sldId id="354" r:id="rId21"/>
    <p:sldId id="378" r:id="rId22"/>
    <p:sldId id="379" r:id="rId23"/>
    <p:sldId id="264" r:id="rId24"/>
    <p:sldId id="343" r:id="rId25"/>
    <p:sldId id="265" r:id="rId26"/>
    <p:sldId id="324" r:id="rId27"/>
    <p:sldId id="355" r:id="rId28"/>
    <p:sldId id="380" r:id="rId29"/>
    <p:sldId id="381" r:id="rId30"/>
    <p:sldId id="303" r:id="rId31"/>
    <p:sldId id="344" r:id="rId32"/>
    <p:sldId id="325" r:id="rId33"/>
    <p:sldId id="326" r:id="rId34"/>
    <p:sldId id="356" r:id="rId35"/>
    <p:sldId id="382" r:id="rId36"/>
    <p:sldId id="383" r:id="rId37"/>
    <p:sldId id="268" r:id="rId38"/>
    <p:sldId id="345" r:id="rId39"/>
    <p:sldId id="269" r:id="rId40"/>
    <p:sldId id="327" r:id="rId41"/>
    <p:sldId id="357" r:id="rId42"/>
    <p:sldId id="384" r:id="rId43"/>
    <p:sldId id="385" r:id="rId44"/>
    <p:sldId id="270" r:id="rId45"/>
    <p:sldId id="271" r:id="rId46"/>
    <p:sldId id="329" r:id="rId47"/>
    <p:sldId id="358" r:id="rId48"/>
    <p:sldId id="386" r:id="rId49"/>
    <p:sldId id="387" r:id="rId50"/>
    <p:sldId id="272" r:id="rId51"/>
    <p:sldId id="273" r:id="rId52"/>
    <p:sldId id="330" r:id="rId53"/>
    <p:sldId id="359" r:id="rId54"/>
    <p:sldId id="388" r:id="rId55"/>
    <p:sldId id="389" r:id="rId56"/>
    <p:sldId id="274" r:id="rId57"/>
    <p:sldId id="275" r:id="rId58"/>
    <p:sldId id="331" r:id="rId59"/>
    <p:sldId id="360" r:id="rId60"/>
    <p:sldId id="390" r:id="rId61"/>
    <p:sldId id="391" r:id="rId62"/>
    <p:sldId id="276" r:id="rId63"/>
    <p:sldId id="346" r:id="rId64"/>
    <p:sldId id="277" r:id="rId65"/>
    <p:sldId id="332" r:id="rId66"/>
    <p:sldId id="361" r:id="rId67"/>
    <p:sldId id="392" r:id="rId68"/>
    <p:sldId id="393" r:id="rId69"/>
    <p:sldId id="278" r:id="rId70"/>
    <p:sldId id="309" r:id="rId71"/>
    <p:sldId id="347" r:id="rId72"/>
    <p:sldId id="279" r:id="rId73"/>
    <p:sldId id="333" r:id="rId74"/>
    <p:sldId id="362" r:id="rId75"/>
    <p:sldId id="394" r:id="rId76"/>
    <p:sldId id="395" r:id="rId77"/>
    <p:sldId id="280" r:id="rId78"/>
    <p:sldId id="310" r:id="rId79"/>
    <p:sldId id="281" r:id="rId80"/>
    <p:sldId id="334" r:id="rId81"/>
    <p:sldId id="363" r:id="rId82"/>
    <p:sldId id="396" r:id="rId83"/>
    <p:sldId id="397" r:id="rId84"/>
    <p:sldId id="282" r:id="rId85"/>
    <p:sldId id="348" r:id="rId86"/>
    <p:sldId id="283" r:id="rId87"/>
    <p:sldId id="336" r:id="rId88"/>
    <p:sldId id="364" r:id="rId89"/>
    <p:sldId id="398" r:id="rId90"/>
    <p:sldId id="399" r:id="rId91"/>
    <p:sldId id="284" r:id="rId92"/>
    <p:sldId id="285" r:id="rId93"/>
    <p:sldId id="337" r:id="rId94"/>
    <p:sldId id="365" r:id="rId95"/>
    <p:sldId id="400" r:id="rId96"/>
    <p:sldId id="401" r:id="rId97"/>
    <p:sldId id="286" r:id="rId98"/>
    <p:sldId id="287" r:id="rId99"/>
    <p:sldId id="338" r:id="rId100"/>
    <p:sldId id="366" r:id="rId101"/>
    <p:sldId id="402" r:id="rId102"/>
    <p:sldId id="403" r:id="rId103"/>
    <p:sldId id="288" r:id="rId104"/>
    <p:sldId id="289" r:id="rId105"/>
    <p:sldId id="328" r:id="rId106"/>
    <p:sldId id="367" r:id="rId107"/>
    <p:sldId id="404" r:id="rId108"/>
    <p:sldId id="405" r:id="rId109"/>
    <p:sldId id="290" r:id="rId110"/>
    <p:sldId id="291" r:id="rId111"/>
    <p:sldId id="339" r:id="rId112"/>
    <p:sldId id="368" r:id="rId113"/>
    <p:sldId id="406" r:id="rId114"/>
    <p:sldId id="407" r:id="rId115"/>
    <p:sldId id="292" r:id="rId116"/>
    <p:sldId id="293" r:id="rId117"/>
    <p:sldId id="340" r:id="rId118"/>
    <p:sldId id="369" r:id="rId119"/>
    <p:sldId id="408" r:id="rId120"/>
    <p:sldId id="409" r:id="rId121"/>
    <p:sldId id="294" r:id="rId122"/>
    <p:sldId id="295" r:id="rId123"/>
    <p:sldId id="341" r:id="rId124"/>
    <p:sldId id="370" r:id="rId125"/>
    <p:sldId id="410" r:id="rId126"/>
    <p:sldId id="411" r:id="rId127"/>
    <p:sldId id="318" r:id="rId128"/>
    <p:sldId id="349" r:id="rId129"/>
    <p:sldId id="414" r:id="rId130"/>
    <p:sldId id="415" r:id="rId131"/>
    <p:sldId id="412" r:id="rId132"/>
    <p:sldId id="413" r:id="rId133"/>
  </p:sldIdLst>
  <p:sldSz cx="7772400" cy="10058400"/>
  <p:notesSz cx="6858000" cy="9144000"/>
  <p:custDataLst>
    <p:tags r:id="rId135"/>
  </p:custDataLst>
  <p:defaultTextStyle>
    <a:defPPr>
      <a:defRPr lang="es-ES"/>
    </a:defPPr>
    <a:lvl1pPr marL="0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96169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92340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88509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84680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80849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77020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73189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69360" algn="l" defTabSz="39616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5" userDrawn="1">
          <p15:clr>
            <a:srgbClr val="A4A3A4"/>
          </p15:clr>
        </p15:guide>
        <p15:guide id="2" pos="46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ente Edilson Leal Moreno" initials="VELM" lastIdx="6" clrIdx="0">
    <p:extLst>
      <p:ext uri="{19B8F6BF-5375-455C-9EA6-DF929625EA0E}">
        <p15:presenceInfo xmlns:p15="http://schemas.microsoft.com/office/powerpoint/2012/main" userId="S-1-5-21-1709056346-865144946-312552118-210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00"/>
    <a:srgbClr val="C00000"/>
    <a:srgbClr val="FFBCA7"/>
    <a:srgbClr val="FF9C7D"/>
    <a:srgbClr val="EECADC"/>
    <a:srgbClr val="E2A6C4"/>
    <a:srgbClr val="C34986"/>
    <a:srgbClr val="9E3469"/>
    <a:srgbClr val="CB5D94"/>
    <a:srgbClr val="FFD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Énfasi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Énfasi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Énfasi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Énfasi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Énfasi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Énfasi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7" autoAdjust="0"/>
    <p:restoredTop sz="99297" autoAdjust="0"/>
  </p:normalViewPr>
  <p:slideViewPr>
    <p:cSldViewPr snapToGrid="0" snapToObjects="1" showGuides="1">
      <p:cViewPr>
        <p:scale>
          <a:sx n="91" d="100"/>
          <a:sy n="91" d="100"/>
        </p:scale>
        <p:origin x="1698" y="-1602"/>
      </p:cViewPr>
      <p:guideLst>
        <p:guide orient="horz" pos="2215"/>
        <p:guide pos="46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.xlsx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2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3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4.xlsx"/><Relationship Id="rId2" Type="http://schemas.microsoft.com/office/2011/relationships/chartColorStyle" Target="colors91.xml"/><Relationship Id="rId1" Type="http://schemas.microsoft.com/office/2011/relationships/chartStyle" Target="style91.xml"/><Relationship Id="rId4" Type="http://schemas.openxmlformats.org/officeDocument/2006/relationships/chartUserShapes" Target="../drawings/drawing23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5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6.xlsx"/><Relationship Id="rId2" Type="http://schemas.microsoft.com/office/2011/relationships/chartColorStyle" Target="colors93.xml"/><Relationship Id="rId1" Type="http://schemas.microsoft.com/office/2011/relationships/chartStyle" Target="style93.xml"/><Relationship Id="rId4" Type="http://schemas.openxmlformats.org/officeDocument/2006/relationships/chartUserShapes" Target="../drawings/drawing24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7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8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9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0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2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3.xlsx"/><Relationship Id="rId2" Type="http://schemas.microsoft.com/office/2011/relationships/chartColorStyle" Target="colors99.xml"/><Relationship Id="rId1" Type="http://schemas.microsoft.com/office/2011/relationships/chartStyle" Target="style99.xml"/><Relationship Id="rId4" Type="http://schemas.openxmlformats.org/officeDocument/2006/relationships/chartUserShapes" Target="../drawings/drawing25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4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5.xlsx"/><Relationship Id="rId2" Type="http://schemas.microsoft.com/office/2011/relationships/chartColorStyle" Target="colors101.xml"/><Relationship Id="rId1" Type="http://schemas.microsoft.com/office/2011/relationships/chartStyle" Target="style101.xml"/><Relationship Id="rId4" Type="http://schemas.openxmlformats.org/officeDocument/2006/relationships/chartUserShapes" Target="../drawings/drawing26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6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7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8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9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0.xlsx"/><Relationship Id="rId2" Type="http://schemas.microsoft.com/office/2011/relationships/chartColorStyle" Target="colors106.xml"/><Relationship Id="rId1" Type="http://schemas.microsoft.com/office/2011/relationships/chartStyle" Target="style106.xml"/><Relationship Id="rId4" Type="http://schemas.openxmlformats.org/officeDocument/2006/relationships/chartUserShapes" Target="../drawings/drawing27.xml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1.xlsx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2.xlsx"/><Relationship Id="rId2" Type="http://schemas.microsoft.com/office/2011/relationships/chartColorStyle" Target="colors108.xml"/><Relationship Id="rId1" Type="http://schemas.microsoft.com/office/2011/relationships/chartStyle" Target="style108.xml"/><Relationship Id="rId4" Type="http://schemas.openxmlformats.org/officeDocument/2006/relationships/chartUserShapes" Target="../drawings/drawing28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3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4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5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6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7.xlsx"/><Relationship Id="rId2" Type="http://schemas.microsoft.com/office/2011/relationships/chartColorStyle" Target="colors113.xml"/><Relationship Id="rId1" Type="http://schemas.microsoft.com/office/2011/relationships/chartStyle" Target="style113.xml"/><Relationship Id="rId4" Type="http://schemas.openxmlformats.org/officeDocument/2006/relationships/chartUserShapes" Target="../drawings/drawing29.xml"/></Relationships>
</file>

<file path=ppt/charts/_rels/chart1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8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9.xlsx"/><Relationship Id="rId2" Type="http://schemas.microsoft.com/office/2011/relationships/chartColorStyle" Target="colors115.xml"/><Relationship Id="rId1" Type="http://schemas.microsoft.com/office/2011/relationships/chartStyle" Target="style115.xml"/><Relationship Id="rId4" Type="http://schemas.openxmlformats.org/officeDocument/2006/relationships/chartUserShapes" Target="../drawings/drawing3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0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1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2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3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4.xlsx"/><Relationship Id="rId2" Type="http://schemas.microsoft.com/office/2011/relationships/chartColorStyle" Target="colors120.xml"/><Relationship Id="rId1" Type="http://schemas.microsoft.com/office/2011/relationships/chartStyle" Target="style120.xml"/><Relationship Id="rId4" Type="http://schemas.openxmlformats.org/officeDocument/2006/relationships/chartUserShapes" Target="../drawings/drawing31.xml"/></Relationships>
</file>

<file path=ppt/charts/_rels/chart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5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6.xlsx"/><Relationship Id="rId2" Type="http://schemas.microsoft.com/office/2011/relationships/chartColorStyle" Target="colors122.xml"/><Relationship Id="rId1" Type="http://schemas.microsoft.com/office/2011/relationships/chartStyle" Target="style122.xml"/><Relationship Id="rId4" Type="http://schemas.openxmlformats.org/officeDocument/2006/relationships/chartUserShapes" Target="../drawings/drawing32.xml"/></Relationships>
</file>

<file path=ppt/charts/_rels/chart1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7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8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9.xlsx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0.xlsx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1.xlsx"/></Relationships>
</file>

<file path=ppt/charts/_rels/chart1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2.xlsx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1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3.xlsx"/><Relationship Id="rId2" Type="http://schemas.microsoft.com/office/2011/relationships/chartColorStyle" Target="colors128.xml"/><Relationship Id="rId1" Type="http://schemas.microsoft.com/office/2011/relationships/chartStyle" Target="style128.xml"/><Relationship Id="rId4" Type="http://schemas.openxmlformats.org/officeDocument/2006/relationships/chartUserShapes" Target="../drawings/drawing33.xml"/></Relationships>
</file>

<file path=ppt/charts/_rels/chart1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4.xlsx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1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5.xlsx"/><Relationship Id="rId2" Type="http://schemas.microsoft.com/office/2011/relationships/chartColorStyle" Target="colors130.xml"/><Relationship Id="rId1" Type="http://schemas.microsoft.com/office/2011/relationships/chartStyle" Target="style130.xml"/><Relationship Id="rId4" Type="http://schemas.openxmlformats.org/officeDocument/2006/relationships/chartUserShapes" Target="../drawings/drawing34.xml"/></Relationships>
</file>

<file path=ppt/charts/_rels/chart1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6.xlsx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1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7.xlsx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8.xlsx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1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9.xlsx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0.xlsx"/></Relationships>
</file>

<file path=ppt/charts/_rels/chart1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1.xlsx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1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2.xlsx"/><Relationship Id="rId2" Type="http://schemas.microsoft.com/office/2011/relationships/chartColorStyle" Target="colors136.xml"/><Relationship Id="rId1" Type="http://schemas.microsoft.com/office/2011/relationships/chartStyle" Target="style136.xml"/><Relationship Id="rId4" Type="http://schemas.openxmlformats.org/officeDocument/2006/relationships/chartUserShapes" Target="../drawings/drawing35.xml"/></Relationships>
</file>

<file path=ppt/charts/_rels/chart1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3.xlsx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1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4.xlsx"/><Relationship Id="rId2" Type="http://schemas.microsoft.com/office/2011/relationships/chartColorStyle" Target="colors138.xml"/><Relationship Id="rId1" Type="http://schemas.microsoft.com/office/2011/relationships/chartStyle" Target="style138.xml"/><Relationship Id="rId4" Type="http://schemas.openxmlformats.org/officeDocument/2006/relationships/chartUserShapes" Target="../drawings/drawing36.xml"/></Relationships>
</file>

<file path=ppt/charts/_rels/chart1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5.xlsx"/><Relationship Id="rId2" Type="http://schemas.microsoft.com/office/2011/relationships/chartColorStyle" Target="colors139.xml"/><Relationship Id="rId1" Type="http://schemas.microsoft.com/office/2011/relationships/chartStyle" Target="style139.xml"/></Relationships>
</file>

<file path=ppt/charts/_rels/chart1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6.xlsx"/><Relationship Id="rId2" Type="http://schemas.microsoft.com/office/2011/relationships/chartColorStyle" Target="colors140.xml"/><Relationship Id="rId1" Type="http://schemas.microsoft.com/office/2011/relationships/chartStyle" Target="style140.xml"/></Relationships>
</file>

<file path=ppt/charts/_rels/chart1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7.xlsx"/><Relationship Id="rId2" Type="http://schemas.microsoft.com/office/2011/relationships/chartColorStyle" Target="colors141.xml"/><Relationship Id="rId1" Type="http://schemas.microsoft.com/office/2011/relationships/chartStyle" Target="style141.xml"/></Relationships>
</file>

<file path=ppt/charts/_rels/chart1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8.xlsx"/><Relationship Id="rId2" Type="http://schemas.microsoft.com/office/2011/relationships/chartColorStyle" Target="colors142.xml"/><Relationship Id="rId1" Type="http://schemas.microsoft.com/office/2011/relationships/chartStyle" Target="style142.xml"/></Relationships>
</file>

<file path=ppt/charts/_rels/chart1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9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0.xlsx"/><Relationship Id="rId2" Type="http://schemas.microsoft.com/office/2011/relationships/chartColorStyle" Target="colors143.xml"/><Relationship Id="rId1" Type="http://schemas.microsoft.com/office/2011/relationships/chartStyle" Target="style143.xml"/></Relationships>
</file>

<file path=ppt/charts/_rels/chart1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1.xlsx"/><Relationship Id="rId2" Type="http://schemas.microsoft.com/office/2011/relationships/chartColorStyle" Target="colors144.xml"/><Relationship Id="rId1" Type="http://schemas.microsoft.com/office/2011/relationships/chartStyle" Target="style144.xml"/><Relationship Id="rId4" Type="http://schemas.openxmlformats.org/officeDocument/2006/relationships/chartUserShapes" Target="../drawings/drawing37.xml"/></Relationships>
</file>

<file path=ppt/charts/_rels/chart1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2.xlsx"/><Relationship Id="rId2" Type="http://schemas.microsoft.com/office/2011/relationships/chartColorStyle" Target="colors145.xml"/><Relationship Id="rId1" Type="http://schemas.microsoft.com/office/2011/relationships/chartStyle" Target="style145.xml"/></Relationships>
</file>

<file path=ppt/charts/_rels/chart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3.xlsx"/><Relationship Id="rId2" Type="http://schemas.microsoft.com/office/2011/relationships/chartColorStyle" Target="colors146.xml"/><Relationship Id="rId1" Type="http://schemas.microsoft.com/office/2011/relationships/chartStyle" Target="style146.xml"/><Relationship Id="rId4" Type="http://schemas.openxmlformats.org/officeDocument/2006/relationships/chartUserShapes" Target="../drawings/drawing38.xml"/></Relationships>
</file>

<file path=ppt/charts/_rels/chart1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4.xlsx"/><Relationship Id="rId2" Type="http://schemas.microsoft.com/office/2011/relationships/chartColorStyle" Target="colors147.xml"/><Relationship Id="rId1" Type="http://schemas.microsoft.com/office/2011/relationships/chartStyle" Target="style147.xml"/></Relationships>
</file>

<file path=ppt/charts/_rels/chart1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5.xlsx"/><Relationship Id="rId2" Type="http://schemas.microsoft.com/office/2011/relationships/chartColorStyle" Target="colors148.xml"/><Relationship Id="rId1" Type="http://schemas.microsoft.com/office/2011/relationships/chartStyle" Target="style148.xml"/></Relationships>
</file>

<file path=ppt/charts/_rels/chart1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6.xlsx"/><Relationship Id="rId2" Type="http://schemas.microsoft.com/office/2011/relationships/chartColorStyle" Target="colors149.xml"/><Relationship Id="rId1" Type="http://schemas.microsoft.com/office/2011/relationships/chartStyle" Target="style149.xml"/></Relationships>
</file>

<file path=ppt/charts/_rels/chart1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7.xlsx"/><Relationship Id="rId2" Type="http://schemas.microsoft.com/office/2011/relationships/chartColorStyle" Target="colors150.xml"/><Relationship Id="rId1" Type="http://schemas.microsoft.com/office/2011/relationships/chartStyle" Target="style150.xml"/></Relationships>
</file>

<file path=ppt/charts/_rels/chart1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8.xlsx"/></Relationships>
</file>

<file path=ppt/charts/_rels/chart1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9.xlsx"/><Relationship Id="rId2" Type="http://schemas.microsoft.com/office/2011/relationships/chartColorStyle" Target="colors151.xml"/><Relationship Id="rId1" Type="http://schemas.microsoft.com/office/2011/relationships/chartStyle" Target="style15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chartUserShapes" Target="../drawings/drawing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1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11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chartUserShapes" Target="../drawings/drawing12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chartUserShapes" Target="../drawings/drawing13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chartUserShapes" Target="../drawings/drawing14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chartUserShapes" Target="../drawings/drawing15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chartUserShapes" Target="../drawings/drawing1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7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8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73.xml"/><Relationship Id="rId1" Type="http://schemas.microsoft.com/office/2011/relationships/chartStyle" Target="style73.xml"/><Relationship Id="rId4" Type="http://schemas.openxmlformats.org/officeDocument/2006/relationships/chartUserShapes" Target="../drawings/drawing19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75.xml"/><Relationship Id="rId1" Type="http://schemas.microsoft.com/office/2011/relationships/chartStyle" Target="style75.xml"/><Relationship Id="rId4" Type="http://schemas.openxmlformats.org/officeDocument/2006/relationships/chartUserShapes" Target="../drawings/drawing20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3.xlsx"/><Relationship Id="rId2" Type="http://schemas.microsoft.com/office/2011/relationships/chartColorStyle" Target="colors82.xml"/><Relationship Id="rId1" Type="http://schemas.microsoft.com/office/2011/relationships/chartStyle" Target="style82.xml"/><Relationship Id="rId4" Type="http://schemas.openxmlformats.org/officeDocument/2006/relationships/chartUserShapes" Target="../drawings/drawing21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5.xlsx"/><Relationship Id="rId2" Type="http://schemas.microsoft.com/office/2011/relationships/chartColorStyle" Target="colors84.xml"/><Relationship Id="rId1" Type="http://schemas.microsoft.com/office/2011/relationships/chartStyle" Target="style84.xml"/><Relationship Id="rId4" Type="http://schemas.openxmlformats.org/officeDocument/2006/relationships/chartUserShapes" Target="../drawings/drawing22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6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7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8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="0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="0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0.224155148081537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="0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733824733824733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ECADCEEF-7AA8-4B19-B898-6D6AD4333F7E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332.56</c:v>
                </c:pt>
                <c:pt idx="1">
                  <c:v>252</c:v>
                </c:pt>
                <c:pt idx="2">
                  <c:v>536</c:v>
                </c:pt>
                <c:pt idx="3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2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BCA7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  <c:pt idx="4">
                  <c:v>Estrato 4</c:v>
                </c:pt>
                <c:pt idx="5">
                  <c:v>Estrato 5</c:v>
                </c:pt>
                <c:pt idx="6">
                  <c:v>Estrato 6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9.2999999999999999E-2</c:v>
                </c:pt>
                <c:pt idx="1">
                  <c:v>2.4E-2</c:v>
                </c:pt>
                <c:pt idx="2">
                  <c:v>3.0000000000000001E-3</c:v>
                </c:pt>
                <c:pt idx="3">
                  <c:v>0.33</c:v>
                </c:pt>
                <c:pt idx="4">
                  <c:v>0.51500000000000001</c:v>
                </c:pt>
                <c:pt idx="5">
                  <c:v>3.0000000000000001E-3</c:v>
                </c:pt>
                <c:pt idx="6">
                  <c:v>3.1E-2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8004296"/>
        <c:axId val="318002728"/>
      </c:barChart>
      <c:catAx>
        <c:axId val="318004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8002728"/>
        <c:crosses val="autoZero"/>
        <c:auto val="1"/>
        <c:lblAlgn val="ctr"/>
        <c:lblOffset val="100"/>
        <c:noMultiLvlLbl val="0"/>
      </c:catAx>
      <c:valAx>
        <c:axId val="31800272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18004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ller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531380602854438"/>
                  <c:y val="5.1313649632824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1786550840348"/>
                  <c:y val="-2.309114233477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="1">
                      <a:latin typeface="Aller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59943198581758"/>
                      <c:h val="7.2891241325669959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7268759989635152"/>
                  <c:y val="-9.7495934302366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3358852067453611"/>
                  <c:y val="-0.14880958393519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25825660181795E-2"/>
                  <c:y val="-0.19499186860473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132105629087253E-2"/>
                  <c:y val="-0.18472913867816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Aller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0.82069999999999999</c:v>
                </c:pt>
                <c:pt idx="1">
                  <c:v>1.5699999999999999E-2</c:v>
                </c:pt>
                <c:pt idx="2">
                  <c:v>7.5300000000000006E-2</c:v>
                </c:pt>
                <c:pt idx="3">
                  <c:v>1E-4</c:v>
                </c:pt>
                <c:pt idx="4">
                  <c:v>3.7199999999999997E-2</c:v>
                </c:pt>
                <c:pt idx="5">
                  <c:v>5.5999999999999999E-3</c:v>
                </c:pt>
                <c:pt idx="6">
                  <c:v>4.5400000000000003E-2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3.2582566018179535E-2"/>
                  <c:y val="3.0788189779694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662154708180788"/>
                  <c:y val="7.697047444923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661710866927156"/>
                  <c:y val="-5.1313649632824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5965457348907972"/>
                  <c:y val="-8.723320437580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381375086908221"/>
                  <c:y val="-0.1590723138617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8648618832723161E-2"/>
                  <c:y val="-0.20012323356801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9734014314231817E-17"/>
                  <c:y val="-0.19499186860473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0.74339999999999995</c:v>
                </c:pt>
                <c:pt idx="1">
                  <c:v>3.9199999999999999E-2</c:v>
                </c:pt>
                <c:pt idx="2">
                  <c:v>5.3800000000000001E-2</c:v>
                </c:pt>
                <c:pt idx="3">
                  <c:v>4.0000000000000002E-4</c:v>
                </c:pt>
                <c:pt idx="4">
                  <c:v>5.2900000000000003E-2</c:v>
                </c:pt>
                <c:pt idx="5">
                  <c:v>1.7500000000000002E-2</c:v>
                </c:pt>
                <c:pt idx="6">
                  <c:v>9.2899999999999996E-2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060687312065"/>
          <c:y val="7.7522864250639131E-2"/>
          <c:w val="0.67864488780206222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  <c:pt idx="4">
                  <c:v>Estrato 4</c:v>
                </c:pt>
                <c:pt idx="5">
                  <c:v>Estrato 5</c:v>
                </c:pt>
                <c:pt idx="6">
                  <c:v>Estrato 6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9.4E-2</c:v>
                </c:pt>
                <c:pt idx="1">
                  <c:v>1.4999999999999999E-2</c:v>
                </c:pt>
                <c:pt idx="2">
                  <c:v>0.55400000000000005</c:v>
                </c:pt>
                <c:pt idx="3">
                  <c:v>0.105</c:v>
                </c:pt>
                <c:pt idx="4">
                  <c:v>3.5999999999999997E-2</c:v>
                </c:pt>
                <c:pt idx="5">
                  <c:v>0.14399999999999999</c:v>
                </c:pt>
                <c:pt idx="6">
                  <c:v>5.1999999999999998E-2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6767880"/>
        <c:axId val="316768272"/>
      </c:barChart>
      <c:catAx>
        <c:axId val="316767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8272"/>
        <c:crosses val="autoZero"/>
        <c:auto val="1"/>
        <c:lblAlgn val="ctr"/>
        <c:lblOffset val="100"/>
        <c:noMultiLvlLbl val="0"/>
      </c:catAx>
      <c:valAx>
        <c:axId val="31676827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16767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BCA7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  <c:pt idx="4">
                  <c:v>Estrato 4</c:v>
                </c:pt>
                <c:pt idx="5">
                  <c:v>Estrato 6</c:v>
                </c:pt>
              </c:strCache>
            </c:strRef>
          </c:cat>
          <c:val>
            <c:numRef>
              <c:f>Hoja1!$B$2:$B$7</c:f>
              <c:numCache>
                <c:formatCode>0.0%</c:formatCode>
                <c:ptCount val="6"/>
                <c:pt idx="0">
                  <c:v>9.9000000000000005E-2</c:v>
                </c:pt>
                <c:pt idx="1">
                  <c:v>1E-3</c:v>
                </c:pt>
                <c:pt idx="2">
                  <c:v>0.62</c:v>
                </c:pt>
                <c:pt idx="3">
                  <c:v>0.27200000000000002</c:v>
                </c:pt>
                <c:pt idx="4">
                  <c:v>1E-3</c:v>
                </c:pt>
                <c:pt idx="5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6769056"/>
        <c:axId val="316769448"/>
      </c:barChart>
      <c:catAx>
        <c:axId val="316769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9448"/>
        <c:crosses val="autoZero"/>
        <c:auto val="1"/>
        <c:lblAlgn val="ctr"/>
        <c:lblOffset val="100"/>
        <c:noMultiLvlLbl val="0"/>
      </c:catAx>
      <c:valAx>
        <c:axId val="31676944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1676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7502030785223E-3"/>
                  <c:y val="-9.5377960739159454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7435870080576229E-2"/>
                  <c:y val="-0.2228304895632193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82245522758895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271.89</c:v>
                </c:pt>
                <c:pt idx="1">
                  <c:v>77.930000000000007</c:v>
                </c:pt>
                <c:pt idx="2">
                  <c:v>325.57999999999964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47924386289949"/>
          <c:w val="0.96186376711182597"/>
          <c:h val="0.77354070171375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0.77292165583304839</c:v>
                </c:pt>
                <c:pt idx="1">
                  <c:v>0.31800440352281817</c:v>
                </c:pt>
                <c:pt idx="2">
                  <c:v>0.11128721838559959</c:v>
                </c:pt>
                <c:pt idx="3">
                  <c:v>0.94479444741057128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0.15</c:v>
                </c:pt>
                <c:pt idx="1">
                  <c:v>0.1459667734187351</c:v>
                </c:pt>
                <c:pt idx="2">
                  <c:v>0.11490999660364558</c:v>
                </c:pt>
                <c:pt idx="3">
                  <c:v>1.7191671115856913E-2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0.08</c:v>
                </c:pt>
                <c:pt idx="1">
                  <c:v>0.53</c:v>
                </c:pt>
                <c:pt idx="2">
                  <c:v>0.78</c:v>
                </c:pt>
                <c:pt idx="3">
                  <c:v>3.801388147357182E-2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224120"/>
        <c:axId val="306223336"/>
      </c:barChart>
      <c:catAx>
        <c:axId val="30622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23336"/>
        <c:crosses val="autoZero"/>
        <c:auto val="1"/>
        <c:lblAlgn val="ctr"/>
        <c:lblOffset val="100"/>
        <c:noMultiLvlLbl val="0"/>
      </c:catAx>
      <c:valAx>
        <c:axId val="306223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6224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0945771827661591"/>
                  <c:y val="-0.12940894755880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263002444104805"/>
                  <c:y val="0.14096368179373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6871416871416872"/>
                  <c:y val="-0.14316974771077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116.92000000000003</c:v>
                </c:pt>
                <c:pt idx="1">
                  <c:v>199.83999999999992</c:v>
                </c:pt>
                <c:pt idx="2">
                  <c:v>264</c:v>
                </c:pt>
                <c:pt idx="3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35</c:v>
                </c:pt>
                <c:pt idx="1">
                  <c:v>10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9854000"/>
        <c:axId val="319854392"/>
      </c:barChart>
      <c:valAx>
        <c:axId val="319854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9854000"/>
        <c:crosses val="autoZero"/>
        <c:crossBetween val="between"/>
      </c:valAx>
      <c:catAx>
        <c:axId val="319854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54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21</c:v>
                </c:pt>
                <c:pt idx="1">
                  <c:v>8</c:v>
                </c:pt>
                <c:pt idx="2">
                  <c:v>16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9852824"/>
        <c:axId val="319853216"/>
      </c:barChart>
      <c:valAx>
        <c:axId val="319853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9852824"/>
        <c:crosses val="autoZero"/>
        <c:crossBetween val="between"/>
      </c:valAx>
      <c:catAx>
        <c:axId val="319852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53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6.3845046947418179E-3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39</c:v>
                </c:pt>
                <c:pt idx="1">
                  <c:v>14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6221376"/>
        <c:axId val="319852432"/>
      </c:barChart>
      <c:valAx>
        <c:axId val="31985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6221376"/>
        <c:crosses val="autoZero"/>
        <c:crossBetween val="between"/>
      </c:valAx>
      <c:catAx>
        <c:axId val="30622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524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2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  <c:pt idx="4">
                  <c:v>Estrato 4</c:v>
                </c:pt>
                <c:pt idx="5">
                  <c:v>Estrato 5</c:v>
                </c:pt>
                <c:pt idx="6">
                  <c:v>Estrato 6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0.10199999999999999</c:v>
                </c:pt>
                <c:pt idx="1">
                  <c:v>8.5000000000000006E-2</c:v>
                </c:pt>
                <c:pt idx="2">
                  <c:v>0.34399999999999997</c:v>
                </c:pt>
                <c:pt idx="3">
                  <c:v>0.41199999999999998</c:v>
                </c:pt>
                <c:pt idx="4">
                  <c:v>4.3999999999999997E-2</c:v>
                </c:pt>
                <c:pt idx="5">
                  <c:v>1.4999999999999999E-2</c:v>
                </c:pt>
                <c:pt idx="6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8003120"/>
        <c:axId val="318001944"/>
      </c:barChart>
      <c:catAx>
        <c:axId val="31800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8001944"/>
        <c:crosses val="autoZero"/>
        <c:auto val="1"/>
        <c:lblAlgn val="ctr"/>
        <c:lblOffset val="100"/>
        <c:noMultiLvlLbl val="0"/>
      </c:catAx>
      <c:valAx>
        <c:axId val="31800194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1800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136387947940809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2.0855755899999999</c:v>
                </c:pt>
                <c:pt idx="1">
                  <c:v>9.4788143829999996</c:v>
                </c:pt>
                <c:pt idx="2">
                  <c:v>3.6967692520000002</c:v>
                </c:pt>
                <c:pt idx="3">
                  <c:v>8.6992241369999999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9962008"/>
        <c:axId val="509965144"/>
      </c:barChart>
      <c:catAx>
        <c:axId val="509962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9965144"/>
        <c:crosses val="autoZero"/>
        <c:auto val="1"/>
        <c:lblAlgn val="ctr"/>
        <c:lblOffset val="100"/>
        <c:noMultiLvlLbl val="0"/>
      </c:catAx>
      <c:valAx>
        <c:axId val="509965144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509962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167382029303785"/>
          <c:h val="0.6563128920494146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9799758324589067"/>
                  <c:y val="-1.44171153243972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940704860959675E-2"/>
                  <c:y val="5.29641713552662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7567262474376507E-2"/>
                  <c:y val="3.3595086819058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893106093452954E-2"/>
                  <c:y val="1.5505207123304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53987516002657E-2"/>
                  <c:y val="-4.4015394094889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7.224679037161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8085299618501769E-2"/>
                  <c:y val="-4.861867291588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0.46879999999999999</c:v>
                </c:pt>
                <c:pt idx="1">
                  <c:v>1.17E-2</c:v>
                </c:pt>
                <c:pt idx="2">
                  <c:v>0.35260000000000002</c:v>
                </c:pt>
                <c:pt idx="3">
                  <c:v>0</c:v>
                </c:pt>
                <c:pt idx="4">
                  <c:v>0.1075</c:v>
                </c:pt>
                <c:pt idx="5">
                  <c:v>8.9999999999999993E-3</c:v>
                </c:pt>
                <c:pt idx="6">
                  <c:v>5.04E-2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B9A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3</c:v>
                </c:pt>
                <c:pt idx="2">
                  <c:v>Estrato 4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0.13900000000000001</c:v>
                </c:pt>
                <c:pt idx="1">
                  <c:v>0.68400000000000005</c:v>
                </c:pt>
                <c:pt idx="2">
                  <c:v>0.17699999999999999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09976512"/>
        <c:axId val="509963968"/>
      </c:barChart>
      <c:catAx>
        <c:axId val="50997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509963968"/>
        <c:crosses val="autoZero"/>
        <c:auto val="1"/>
        <c:lblAlgn val="ctr"/>
        <c:lblOffset val="100"/>
        <c:noMultiLvlLbl val="0"/>
      </c:catAx>
      <c:valAx>
        <c:axId val="50996396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50997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0456169634489947E-2"/>
                  <c:y val="-0.12115203076701367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82245522758895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355</c:v>
                </c:pt>
                <c:pt idx="1">
                  <c:v>95</c:v>
                </c:pt>
                <c:pt idx="2">
                  <c:v>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47924386289949"/>
          <c:w val="0.96186376711182597"/>
          <c:h val="0.77354070171375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0.77</c:v>
                </c:pt>
                <c:pt idx="1">
                  <c:v>0.55000000000000004</c:v>
                </c:pt>
                <c:pt idx="2">
                  <c:v>0.20194986072423399</c:v>
                </c:pt>
                <c:pt idx="3">
                  <c:v>0.78145491803278699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</c:v>
                </c:pt>
                <c:pt idx="1">
                  <c:v>8.1971844248787645E-2</c:v>
                </c:pt>
                <c:pt idx="2">
                  <c:v>0.1552515156480419</c:v>
                </c:pt>
                <c:pt idx="3">
                  <c:v>0.20563524590163926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0.10231814548361307</c:v>
                </c:pt>
                <c:pt idx="1">
                  <c:v>0.37407599227835592</c:v>
                </c:pt>
                <c:pt idx="2">
                  <c:v>0.64279862362772411</c:v>
                </c:pt>
                <c:pt idx="3">
                  <c:v>1.2909836065573763E-2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978080"/>
        <c:axId val="509984352"/>
      </c:barChart>
      <c:catAx>
        <c:axId val="50997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509984352"/>
        <c:crosses val="autoZero"/>
        <c:auto val="1"/>
        <c:lblAlgn val="ctr"/>
        <c:lblOffset val="100"/>
        <c:noMultiLvlLbl val="0"/>
      </c:catAx>
      <c:valAx>
        <c:axId val="5099843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997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0142776993170683"/>
                  <c:y val="0.1201654513046066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6280201461303823"/>
                  <c:y val="0.140963681793733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244062244062244"/>
                  <c:y val="-0.133926251456578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149</c:v>
                </c:pt>
                <c:pt idx="1">
                  <c:v>212.39</c:v>
                </c:pt>
                <c:pt idx="2">
                  <c:v>244.12000000000006</c:v>
                </c:pt>
                <c:pt idx="3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29</c:v>
                </c:pt>
                <c:pt idx="1">
                  <c:v>9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9963184"/>
        <c:axId val="509982784"/>
      </c:barChart>
      <c:valAx>
        <c:axId val="509982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9963184"/>
        <c:crosses val="autoZero"/>
        <c:crossBetween val="between"/>
      </c:valAx>
      <c:catAx>
        <c:axId val="50996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509982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20</c:v>
                </c:pt>
                <c:pt idx="1">
                  <c:v>5</c:v>
                </c:pt>
                <c:pt idx="2">
                  <c:v>11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9962400"/>
        <c:axId val="509967104"/>
      </c:barChart>
      <c:valAx>
        <c:axId val="509967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9962400"/>
        <c:crosses val="autoZero"/>
        <c:crossBetween val="between"/>
      </c:valAx>
      <c:catAx>
        <c:axId val="509962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509967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6.3845046947418179E-3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37</c:v>
                </c:pt>
                <c:pt idx="1">
                  <c:v>10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0933792"/>
        <c:axId val="360936144"/>
      </c:barChart>
      <c:valAx>
        <c:axId val="360936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0933792"/>
        <c:crosses val="autoZero"/>
        <c:crossBetween val="between"/>
      </c:valAx>
      <c:catAx>
        <c:axId val="360933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0936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16.230387301</c:v>
                </c:pt>
                <c:pt idx="1">
                  <c:v>3.942832884</c:v>
                </c:pt>
                <c:pt idx="2">
                  <c:v>3.6587343639999999</c:v>
                </c:pt>
                <c:pt idx="3">
                  <c:v>3.209826643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0939672"/>
        <c:axId val="360938888"/>
      </c:barChart>
      <c:catAx>
        <c:axId val="360939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938888"/>
        <c:crosses val="autoZero"/>
        <c:auto val="1"/>
        <c:lblAlgn val="ctr"/>
        <c:lblOffset val="100"/>
        <c:noMultiLvlLbl val="0"/>
      </c:catAx>
      <c:valAx>
        <c:axId val="360938888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6093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63163997228341E-4"/>
                  <c:y val="-6.07149233480915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pPr>
                      <a:defRPr/>
                    </a:pPr>
                    <a:fld id="{B8BBF366-BA40-4721-A243-DE84ABF144D2}" type="VALUE">
                      <a:rPr lang="en-US" baseline="0" smtClean="0"/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2364422989"/>
                      <c:h val="0.1983454141704981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1966319411446811E-2"/>
                  <c:y val="-5.6447556987610087E-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22492722969989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258</c:v>
                </c:pt>
                <c:pt idx="1">
                  <c:v>135</c:v>
                </c:pt>
                <c:pt idx="2">
                  <c:v>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8238602685943298E-2"/>
                  <c:y val="-5.82018197314436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8275362660349068E-2"/>
                  <c:y val="-6.7473519566734766E-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95661256162587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192.70000000000005</c:v>
                </c:pt>
                <c:pt idx="1">
                  <c:v>87.179999999999964</c:v>
                </c:pt>
                <c:pt idx="2">
                  <c:v>120.03999999999996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9.7439497452524337E-2"/>
          <c:w val="0.96186376711182597"/>
          <c:h val="0.766187760537285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0.6394295302013423</c:v>
                </c:pt>
                <c:pt idx="1">
                  <c:v>0.38847967000589284</c:v>
                </c:pt>
                <c:pt idx="2">
                  <c:v>0.42</c:v>
                </c:pt>
                <c:pt idx="3">
                  <c:v>0.97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0.21</c:v>
                </c:pt>
                <c:pt idx="1">
                  <c:v>0.21073954036535061</c:v>
                </c:pt>
                <c:pt idx="2">
                  <c:v>0.26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0.15</c:v>
                </c:pt>
                <c:pt idx="1">
                  <c:v>0.40078078962875646</c:v>
                </c:pt>
                <c:pt idx="2">
                  <c:v>0.32117755501785916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935752"/>
        <c:axId val="360930656"/>
      </c:barChart>
      <c:catAx>
        <c:axId val="36093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0930656"/>
        <c:crosses val="autoZero"/>
        <c:auto val="1"/>
        <c:lblAlgn val="ctr"/>
        <c:lblOffset val="100"/>
        <c:noMultiLvlLbl val="0"/>
      </c:catAx>
      <c:valAx>
        <c:axId val="3609306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0935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7997368879258643"/>
                  <c:y val="-0.147896122025795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1887059760295034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8323176433412655"/>
                  <c:y val="0.12016545130460668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0.108611444904031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6543816543816545"/>
                  <c:y val="-0.157034992092079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59</c:v>
                </c:pt>
                <c:pt idx="1">
                  <c:v>135.76</c:v>
                </c:pt>
                <c:pt idx="2">
                  <c:v>173.57999999999998</c:v>
                </c:pt>
                <c:pt idx="3">
                  <c:v>30.980000000000004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6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0934184"/>
        <c:axId val="360938496"/>
      </c:barChart>
      <c:valAx>
        <c:axId val="360938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0934184"/>
        <c:crosses val="autoZero"/>
        <c:crossBetween val="between"/>
      </c:valAx>
      <c:catAx>
        <c:axId val="360934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0938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0931832"/>
        <c:axId val="360928304"/>
      </c:barChart>
      <c:valAx>
        <c:axId val="360928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0931832"/>
        <c:crosses val="autoZero"/>
        <c:crossBetween val="between"/>
      </c:valAx>
      <c:catAx>
        <c:axId val="360931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0928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67416717404072"/>
          <c:y val="0.10877827192959649"/>
          <c:w val="0.73424205867490977"/>
          <c:h val="0.760359085286941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Concreto</c:v>
                </c:pt>
                <c:pt idx="1">
                  <c:v>Metálico</c:v>
                </c:pt>
              </c:strCache>
            </c:strRef>
          </c:cat>
          <c:val>
            <c:numRef>
              <c:f>Hoja1!$B$2:$C$2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3397368"/>
        <c:axId val="663392272"/>
      </c:barChart>
      <c:valAx>
        <c:axId val="66339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3397368"/>
        <c:crosses val="autoZero"/>
        <c:crossBetween val="between"/>
      </c:valAx>
      <c:catAx>
        <c:axId val="663397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663392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D65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3.3951414999999998</c:v>
                </c:pt>
                <c:pt idx="1">
                  <c:v>2.7196626789999998</c:v>
                </c:pt>
                <c:pt idx="2">
                  <c:v>0</c:v>
                </c:pt>
                <c:pt idx="3">
                  <c:v>4.230876029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3396976"/>
        <c:axId val="663390312"/>
      </c:barChart>
      <c:catAx>
        <c:axId val="66339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3390312"/>
        <c:crosses val="autoZero"/>
        <c:auto val="1"/>
        <c:lblAlgn val="ctr"/>
        <c:lblOffset val="100"/>
        <c:noMultiLvlLbl val="0"/>
      </c:catAx>
      <c:valAx>
        <c:axId val="66339031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66339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01879761577956E-2"/>
                  <c:y val="-0.1119084533839874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62740983749144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151.64000000000004</c:v>
                </c:pt>
                <c:pt idx="1">
                  <c:v>67.569999999999993</c:v>
                </c:pt>
                <c:pt idx="2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1214537980546549"/>
          <c:w val="0.96186376711182597"/>
          <c:h val="0.7478054075961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0.73656358524888399</c:v>
                </c:pt>
                <c:pt idx="1">
                  <c:v>0.33</c:v>
                </c:pt>
                <c:pt idx="2">
                  <c:v>0.57999999999999996</c:v>
                </c:pt>
                <c:pt idx="3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0.11261782702166356</c:v>
                </c:pt>
                <c:pt idx="1">
                  <c:v>0.19</c:v>
                </c:pt>
                <c:pt idx="2">
                  <c:v>0.27</c:v>
                </c:pt>
                <c:pt idx="3">
                  <c:v>0.62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0.15081858772945256</c:v>
                </c:pt>
                <c:pt idx="1">
                  <c:v>0.47804208600182979</c:v>
                </c:pt>
                <c:pt idx="2">
                  <c:v>0.15</c:v>
                </c:pt>
                <c:pt idx="3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297944"/>
        <c:axId val="175297552"/>
      </c:barChart>
      <c:catAx>
        <c:axId val="17529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175297552"/>
        <c:crosses val="autoZero"/>
        <c:auto val="1"/>
        <c:lblAlgn val="ctr"/>
        <c:lblOffset val="100"/>
        <c:noMultiLvlLbl val="0"/>
      </c:catAx>
      <c:valAx>
        <c:axId val="1752975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5297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0.224155148081537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733824733824733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61</c:v>
                </c:pt>
                <c:pt idx="1">
                  <c:v>87.44</c:v>
                </c:pt>
                <c:pt idx="2">
                  <c:v>128.89000000000001</c:v>
                </c:pt>
                <c:pt idx="3">
                  <c:v>15.95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47924386289949"/>
          <c:w val="0.96186376711182597"/>
          <c:h val="0.76986423112552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0.82035755478662065</c:v>
                </c:pt>
                <c:pt idx="1">
                  <c:v>0.54</c:v>
                </c:pt>
                <c:pt idx="2">
                  <c:v>0.19</c:v>
                </c:pt>
                <c:pt idx="3">
                  <c:v>0.1225140428115986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0.11750288350634359</c:v>
                </c:pt>
                <c:pt idx="1">
                  <c:v>0.10958439355385911</c:v>
                </c:pt>
                <c:pt idx="2">
                  <c:v>0.21</c:v>
                </c:pt>
                <c:pt idx="3">
                  <c:v>0.79004098982845006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6.2139561707035697E-2</c:v>
                </c:pt>
                <c:pt idx="1">
                  <c:v>0.35</c:v>
                </c:pt>
                <c:pt idx="2">
                  <c:v>0.59686790739900142</c:v>
                </c:pt>
                <c:pt idx="3">
                  <c:v>8.7444967359951387E-2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566272"/>
        <c:axId val="320566664"/>
      </c:barChart>
      <c:catAx>
        <c:axId val="32056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0566664"/>
        <c:crosses val="autoZero"/>
        <c:auto val="1"/>
        <c:lblAlgn val="ctr"/>
        <c:lblOffset val="100"/>
        <c:noMultiLvlLbl val="0"/>
      </c:catAx>
      <c:valAx>
        <c:axId val="320566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056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4205592"/>
        <c:axId val="354206376"/>
      </c:barChart>
      <c:valAx>
        <c:axId val="354206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205592"/>
        <c:crosses val="autoZero"/>
        <c:crossBetween val="between"/>
      </c:valAx>
      <c:catAx>
        <c:axId val="354205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4206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1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5035624"/>
        <c:axId val="355035232"/>
      </c:barChart>
      <c:valAx>
        <c:axId val="35503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5035624"/>
        <c:crosses val="autoZero"/>
        <c:crossBetween val="between"/>
      </c:valAx>
      <c:catAx>
        <c:axId val="355035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5035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6.3845046947418179E-3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Madera</c:v>
                </c:pt>
                <c:pt idx="2">
                  <c:v>Metálico</c:v>
                </c:pt>
                <c:pt idx="3">
                  <c:v>Mixto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21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0096"/>
        <c:axId val="365426920"/>
      </c:barChart>
      <c:valAx>
        <c:axId val="365426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50096"/>
        <c:crosses val="autoZero"/>
        <c:crossBetween val="between"/>
      </c:valAx>
      <c:catAx>
        <c:axId val="329750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5426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6937339715018429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0.30910263500000001</c:v>
                </c:pt>
                <c:pt idx="1">
                  <c:v>0.93117265800000004</c:v>
                </c:pt>
                <c:pt idx="2">
                  <c:v>1.2698138919999999</c:v>
                </c:pt>
                <c:pt idx="3">
                  <c:v>1.0890450679999999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0880"/>
        <c:axId val="329751272"/>
      </c:barChart>
      <c:catAx>
        <c:axId val="329750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751272"/>
        <c:crosses val="autoZero"/>
        <c:auto val="1"/>
        <c:lblAlgn val="ctr"/>
        <c:lblOffset val="100"/>
        <c:noMultiLvlLbl val="0"/>
      </c:catAx>
      <c:valAx>
        <c:axId val="32975127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975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4949988463955639E-2"/>
                  <c:y val="-5.82018197314436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7033527551466163E-2"/>
                  <c:y val="-7.4934549496011096E-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39968367156424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488.00999999999976</c:v>
                </c:pt>
                <c:pt idx="1">
                  <c:v>187</c:v>
                </c:pt>
                <c:pt idx="2">
                  <c:v>344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47924386289949"/>
          <c:w val="0.96186376711182597"/>
          <c:h val="0.780893642890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0.71861798430899204</c:v>
                </c:pt>
                <c:pt idx="1">
                  <c:v>0.60732766586582865</c:v>
                </c:pt>
                <c:pt idx="2">
                  <c:v>0.19674630356695319</c:v>
                </c:pt>
                <c:pt idx="3">
                  <c:v>0.95959514820467506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0.1318145242405955</c:v>
                </c:pt>
                <c:pt idx="1">
                  <c:v>0.14415080391794499</c:v>
                </c:pt>
                <c:pt idx="2">
                  <c:v>0.26127725336229191</c:v>
                </c:pt>
                <c:pt idx="3">
                  <c:v>4.0404851795324902E-2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0.14956749145041251</c:v>
                </c:pt>
                <c:pt idx="1">
                  <c:v>0.24852153021622631</c:v>
                </c:pt>
                <c:pt idx="2">
                  <c:v>0.54197644307075488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753232"/>
        <c:axId val="329753624"/>
      </c:barChart>
      <c:catAx>
        <c:axId val="32975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53624"/>
        <c:crosses val="autoZero"/>
        <c:auto val="1"/>
        <c:lblAlgn val="ctr"/>
        <c:lblOffset val="100"/>
        <c:noMultiLvlLbl val="0"/>
      </c:catAx>
      <c:valAx>
        <c:axId val="3297536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75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8245803426905788"/>
                  <c:y val="8.08809561414297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375102375102375"/>
                  <c:y val="-0.138547999583678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198.83999999999986</c:v>
                </c:pt>
                <c:pt idx="1">
                  <c:v>216.43999999999986</c:v>
                </c:pt>
                <c:pt idx="2">
                  <c:v>478.84000000000071</c:v>
                </c:pt>
                <c:pt idx="3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23</c:v>
                </c:pt>
                <c:pt idx="1">
                  <c:v>11</c:v>
                </c:pt>
                <c:pt idx="2">
                  <c:v>20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5192"/>
        <c:axId val="329754408"/>
      </c:barChart>
      <c:valAx>
        <c:axId val="329754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55192"/>
        <c:crosses val="autoZero"/>
        <c:crossBetween val="between"/>
      </c:valAx>
      <c:catAx>
        <c:axId val="329755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54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15</c:v>
                </c:pt>
                <c:pt idx="1">
                  <c:v>19</c:v>
                </c:pt>
                <c:pt idx="2">
                  <c:v>11</c:v>
                </c:pt>
                <c:pt idx="3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6368"/>
        <c:axId val="329755976"/>
      </c:barChart>
      <c:valAx>
        <c:axId val="329755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56368"/>
        <c:crosses val="autoZero"/>
        <c:crossBetween val="between"/>
      </c:valAx>
      <c:catAx>
        <c:axId val="329756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55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63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7544"/>
        <c:axId val="329757152"/>
      </c:barChart>
      <c:valAx>
        <c:axId val="329757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57544"/>
        <c:crosses val="autoZero"/>
        <c:crossBetween val="between"/>
      </c:valAx>
      <c:catAx>
        <c:axId val="329757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57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2190201654768585"/>
                  <c:y val="0.1247871994317069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0.173315918683434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4905814905814907"/>
                  <c:y val="-0.161656740219180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138.72000000000014</c:v>
                </c:pt>
                <c:pt idx="1">
                  <c:v>176.85000000000011</c:v>
                </c:pt>
                <c:pt idx="2">
                  <c:v>220.3</c:v>
                </c:pt>
                <c:pt idx="3">
                  <c:v>65.86999999999999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7.9903784199999999</c:v>
                </c:pt>
                <c:pt idx="1">
                  <c:v>1.2857964070000001</c:v>
                </c:pt>
                <c:pt idx="2">
                  <c:v>3.6854485530000001</c:v>
                </c:pt>
                <c:pt idx="3">
                  <c:v>1.998011722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58328"/>
        <c:axId val="329758720"/>
      </c:barChart>
      <c:catAx>
        <c:axId val="329758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758720"/>
        <c:crosses val="autoZero"/>
        <c:auto val="1"/>
        <c:lblAlgn val="ctr"/>
        <c:lblOffset val="100"/>
        <c:noMultiLvlLbl val="0"/>
      </c:catAx>
      <c:valAx>
        <c:axId val="329758720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975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30826955787767"/>
          <c:y val="0.14534369034030648"/>
          <c:w val="0.4167382029303785"/>
          <c:h val="0.6563128920494146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2.6822122279548093E-2"/>
                  <c:y val="-1.9548480287679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prstClr val="black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58374360855768E-2"/>
                  <c:y val="1.65052172244159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4564971432529713E-2"/>
                  <c:y val="3.3595086819058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92613250072477E-2"/>
                  <c:y val="2.5767937049869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061783728728333E-2"/>
                  <c:y val="7.298255537934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063459037044066E-3"/>
                  <c:y val="4.7236840776169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2920655037854785E-2"/>
                  <c:y val="-4.861867291588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0.16819999999999999</c:v>
                </c:pt>
                <c:pt idx="1">
                  <c:v>1.7600000000000001E-2</c:v>
                </c:pt>
                <c:pt idx="2">
                  <c:v>0.32040000000000002</c:v>
                </c:pt>
                <c:pt idx="3">
                  <c:v>5.0000000000000001E-4</c:v>
                </c:pt>
                <c:pt idx="4">
                  <c:v>0.25390000000000001</c:v>
                </c:pt>
                <c:pt idx="5">
                  <c:v>8.9999999999999993E-3</c:v>
                </c:pt>
                <c:pt idx="6">
                  <c:v>0.23039999999999999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2</c:v>
                </c:pt>
                <c:pt idx="2">
                  <c:v>Estrato 3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0.59299999999999997</c:v>
                </c:pt>
                <c:pt idx="1">
                  <c:v>2.1000000000000001E-2</c:v>
                </c:pt>
                <c:pt idx="2">
                  <c:v>0.38600000000000001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29759896"/>
        <c:axId val="329760288"/>
      </c:barChart>
      <c:catAx>
        <c:axId val="329759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60288"/>
        <c:crosses val="autoZero"/>
        <c:auto val="1"/>
        <c:lblAlgn val="ctr"/>
        <c:lblOffset val="100"/>
        <c:noMultiLvlLbl val="0"/>
      </c:catAx>
      <c:valAx>
        <c:axId val="32976028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29759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01879761577956E-2"/>
                  <c:y val="-0.1119084533839874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62740983749144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41.41</c:v>
                </c:pt>
                <c:pt idx="1">
                  <c:v>18.139999999999993</c:v>
                </c:pt>
                <c:pt idx="2">
                  <c:v>28.19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9.0086556276053747E-2"/>
          <c:w val="0.96186376711182597"/>
          <c:h val="0.77354070171375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0.73</c:v>
                </c:pt>
                <c:pt idx="1">
                  <c:v>0.45764167143674861</c:v>
                </c:pt>
                <c:pt idx="2">
                  <c:v>0.23</c:v>
                </c:pt>
                <c:pt idx="3">
                  <c:v>0.91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0.18</c:v>
                </c:pt>
                <c:pt idx="1">
                  <c:v>0.17200915855752721</c:v>
                </c:pt>
                <c:pt idx="2">
                  <c:v>0.3</c:v>
                </c:pt>
                <c:pt idx="3">
                  <c:v>0.09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0.09</c:v>
                </c:pt>
                <c:pt idx="1">
                  <c:v>0.37034917000572404</c:v>
                </c:pt>
                <c:pt idx="2">
                  <c:v>0.4676870748299321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278392"/>
        <c:axId val="387502536"/>
      </c:barChart>
      <c:catAx>
        <c:axId val="21827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87502536"/>
        <c:crosses val="autoZero"/>
        <c:auto val="1"/>
        <c:lblAlgn val="ctr"/>
        <c:lblOffset val="100"/>
        <c:noMultiLvlLbl val="0"/>
      </c:catAx>
      <c:valAx>
        <c:axId val="3875025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27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1928572810462574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0.224155148081537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733824733824733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11</c:v>
                </c:pt>
                <c:pt idx="1">
                  <c:v>34.94</c:v>
                </c:pt>
                <c:pt idx="2">
                  <c:v>30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8278784"/>
        <c:axId val="218277216"/>
      </c:barChart>
      <c:valAx>
        <c:axId val="218277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8278784"/>
        <c:crosses val="autoZero"/>
        <c:crossBetween val="between"/>
      </c:valAx>
      <c:catAx>
        <c:axId val="218278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218277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495162538073367"/>
          <c:y val="1.3644377251939141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9548648"/>
        <c:axId val="358352008"/>
      </c:barChart>
      <c:valAx>
        <c:axId val="358352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9548648"/>
        <c:crosses val="autoZero"/>
        <c:crossBetween val="between"/>
      </c:valAx>
      <c:catAx>
        <c:axId val="219548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8352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Otro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8148456"/>
        <c:axId val="505131560"/>
      </c:barChart>
      <c:valAx>
        <c:axId val="505131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8148456"/>
        <c:crosses val="autoZero"/>
        <c:crossBetween val="between"/>
      </c:valAx>
      <c:catAx>
        <c:axId val="218148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505131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5195633391390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A80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0.7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0263216"/>
        <c:axId val="390263608"/>
      </c:barChart>
      <c:catAx>
        <c:axId val="39026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0263608"/>
        <c:crosses val="autoZero"/>
        <c:auto val="1"/>
        <c:lblAlgn val="ctr"/>
        <c:lblOffset val="100"/>
        <c:noMultiLvlLbl val="0"/>
      </c:catAx>
      <c:valAx>
        <c:axId val="390263608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9026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8</c:v>
                </c:pt>
                <c:pt idx="1">
                  <c:v>24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0568232"/>
        <c:axId val="320567448"/>
      </c:barChart>
      <c:valAx>
        <c:axId val="320567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0568232"/>
        <c:crosses val="autoZero"/>
        <c:crossBetween val="between"/>
      </c:valAx>
      <c:catAx>
        <c:axId val="320568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0567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167382029303785"/>
          <c:h val="0.6563128920494146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6541501722771115"/>
                  <c:y val="-0.219671713855695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907678453687859E-2"/>
                  <c:y val="7.8620996171678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7341904002011388E-2"/>
                  <c:y val="5.925191163547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893106093452954E-2"/>
                  <c:y val="1.5505207123304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53987516002657E-2"/>
                  <c:y val="-4.4015394094889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7.224679037161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8085299618501769E-2"/>
                  <c:y val="-4.861867291588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0.66190000000000004</c:v>
                </c:pt>
                <c:pt idx="1">
                  <c:v>8.0500000000000002E-2</c:v>
                </c:pt>
                <c:pt idx="2">
                  <c:v>4.4200000000000003E-2</c:v>
                </c:pt>
                <c:pt idx="3">
                  <c:v>0</c:v>
                </c:pt>
                <c:pt idx="4">
                  <c:v>4.4200000000000003E-2</c:v>
                </c:pt>
                <c:pt idx="5">
                  <c:v>1.8599999999999998E-2</c:v>
                </c:pt>
                <c:pt idx="6">
                  <c:v>0.15060000000000001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0.18099999999999999</c:v>
                </c:pt>
                <c:pt idx="1">
                  <c:v>3.2000000000000001E-2</c:v>
                </c:pt>
                <c:pt idx="2">
                  <c:v>0.68100000000000005</c:v>
                </c:pt>
                <c:pt idx="3">
                  <c:v>0.106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21694632"/>
        <c:axId val="221695024"/>
      </c:barChart>
      <c:catAx>
        <c:axId val="221694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221695024"/>
        <c:crosses val="autoZero"/>
        <c:auto val="1"/>
        <c:lblAlgn val="ctr"/>
        <c:lblOffset val="100"/>
        <c:noMultiLvlLbl val="0"/>
      </c:catAx>
      <c:valAx>
        <c:axId val="22169502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221694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1966319411446811E-2"/>
                  <c:y val="-0.21820874143611907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7938411765058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236.61000000000013</c:v>
                </c:pt>
                <c:pt idx="1">
                  <c:v>171.2600000000003</c:v>
                </c:pt>
                <c:pt idx="2">
                  <c:v>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111596804075963"/>
          <c:w val="0.96186376711182597"/>
          <c:h val="0.75883481936081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0.62101969445978278</c:v>
                </c:pt>
                <c:pt idx="1">
                  <c:v>0.70310292205957192</c:v>
                </c:pt>
                <c:pt idx="2">
                  <c:v>0.14751024679515065</c:v>
                </c:pt>
                <c:pt idx="3">
                  <c:v>0.22142564522736585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0.19896926191790909</c:v>
                </c:pt>
                <c:pt idx="1">
                  <c:v>0.1293166789125641</c:v>
                </c:pt>
                <c:pt idx="2">
                  <c:v>0.24263102816778551</c:v>
                </c:pt>
                <c:pt idx="3">
                  <c:v>0.54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0.18001104362230819</c:v>
                </c:pt>
                <c:pt idx="1">
                  <c:v>0.16758039902786392</c:v>
                </c:pt>
                <c:pt idx="2">
                  <c:v>0.60985872503706384</c:v>
                </c:pt>
                <c:pt idx="3">
                  <c:v>0.24027038099139686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846992"/>
        <c:axId val="322850912"/>
      </c:barChart>
      <c:catAx>
        <c:axId val="32284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2850912"/>
        <c:crosses val="autoZero"/>
        <c:auto val="1"/>
        <c:lblAlgn val="ctr"/>
        <c:lblOffset val="100"/>
        <c:noMultiLvlLbl val="0"/>
      </c:catAx>
      <c:valAx>
        <c:axId val="3228509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284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55474085395346"/>
          <c:y val="0.14214896003388797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766976855165831"/>
                  <c:y val="-0.142677913648276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184084227902403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1068983084731105"/>
                  <c:y val="3.6973985016802012E-2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5625000806103168"/>
                  <c:y val="0.113233193031131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9164619164619165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55</c:v>
                </c:pt>
                <c:pt idx="1">
                  <c:v>176.93000000000018</c:v>
                </c:pt>
                <c:pt idx="2">
                  <c:v>458.68000000000183</c:v>
                </c:pt>
                <c:pt idx="3">
                  <c:v>48.82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4</c:v>
                </c:pt>
                <c:pt idx="1">
                  <c:v>11</c:v>
                </c:pt>
                <c:pt idx="2">
                  <c:v>5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61464"/>
        <c:axId val="365432016"/>
      </c:barChart>
      <c:valAx>
        <c:axId val="365432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61464"/>
        <c:crosses val="autoZero"/>
        <c:crossBetween val="between"/>
      </c:valAx>
      <c:catAx>
        <c:axId val="329761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5432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5</c:v>
                </c:pt>
                <c:pt idx="1">
                  <c:v>12</c:v>
                </c:pt>
                <c:pt idx="2">
                  <c:v>2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62640"/>
        <c:axId val="329762248"/>
      </c:barChart>
      <c:valAx>
        <c:axId val="329762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62640"/>
        <c:crosses val="autoZero"/>
        <c:crossBetween val="between"/>
      </c:valAx>
      <c:catAx>
        <c:axId val="329762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62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Otro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21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63816"/>
        <c:axId val="329763424"/>
      </c:barChart>
      <c:valAx>
        <c:axId val="32976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63816"/>
        <c:crosses val="autoZero"/>
        <c:crossBetween val="between"/>
      </c:valAx>
      <c:catAx>
        <c:axId val="329763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63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0A0C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1.0506485210000001</c:v>
                </c:pt>
                <c:pt idx="1">
                  <c:v>2.213619488</c:v>
                </c:pt>
                <c:pt idx="2">
                  <c:v>0.84191113799999995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64992"/>
        <c:axId val="329765384"/>
      </c:barChart>
      <c:catAx>
        <c:axId val="329764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765384"/>
        <c:crosses val="autoZero"/>
        <c:auto val="1"/>
        <c:lblAlgn val="ctr"/>
        <c:lblOffset val="100"/>
        <c:noMultiLvlLbl val="0"/>
      </c:catAx>
      <c:valAx>
        <c:axId val="329765384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976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167382029303785"/>
          <c:h val="0.6563128920494146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6541501722771115"/>
                  <c:y val="-0.219671713855695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907678453687859E-2"/>
                  <c:y val="7.8620996171678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7341904002011388E-2"/>
                  <c:y val="5.925191163547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893106093452954E-2"/>
                  <c:y val="1.5505207123304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53987516002657E-2"/>
                  <c:y val="-4.4015394094889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7.224679037161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8085299618501769E-2"/>
                  <c:y val="-4.861867291588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0.86609999999999998</c:v>
                </c:pt>
                <c:pt idx="1">
                  <c:v>1.41E-2</c:v>
                </c:pt>
                <c:pt idx="2">
                  <c:v>4.9000000000000002E-2</c:v>
                </c:pt>
                <c:pt idx="3">
                  <c:v>2.0000000000000001E-4</c:v>
                </c:pt>
                <c:pt idx="4">
                  <c:v>1.46E-2</c:v>
                </c:pt>
                <c:pt idx="5">
                  <c:v>7.0000000000000001E-3</c:v>
                </c:pt>
                <c:pt idx="6">
                  <c:v>4.9000000000000002E-2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14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0569408"/>
        <c:axId val="320569016"/>
      </c:barChart>
      <c:valAx>
        <c:axId val="320569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0569408"/>
        <c:crosses val="autoZero"/>
        <c:crossBetween val="between"/>
      </c:valAx>
      <c:catAx>
        <c:axId val="320569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0569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8.2600000000000007E-2</c:v>
                </c:pt>
                <c:pt idx="1">
                  <c:v>0.35299999999999998</c:v>
                </c:pt>
                <c:pt idx="2">
                  <c:v>0.54600000000000004</c:v>
                </c:pt>
                <c:pt idx="3">
                  <c:v>1.83E-2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29766560"/>
        <c:axId val="329766952"/>
      </c:barChart>
      <c:catAx>
        <c:axId val="329766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66952"/>
        <c:crosses val="autoZero"/>
        <c:auto val="1"/>
        <c:lblAlgn val="ctr"/>
        <c:lblOffset val="100"/>
        <c:noMultiLvlLbl val="0"/>
      </c:catAx>
      <c:valAx>
        <c:axId val="32976695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2976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5523248301508437E-2"/>
                  <c:y val="-0.23207398581741984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7938411765058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290.87000000000023</c:v>
                </c:pt>
                <c:pt idx="1">
                  <c:v>262</c:v>
                </c:pt>
                <c:pt idx="2">
                  <c:v>525.37999999999556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9.7439497452524337E-2"/>
          <c:w val="0.96186376711182597"/>
          <c:h val="0.75883481936081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0.65790554414784386</c:v>
                </c:pt>
                <c:pt idx="1">
                  <c:v>0.71738861386138664</c:v>
                </c:pt>
                <c:pt idx="2">
                  <c:v>0.12556364040668611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0.10246406570841891</c:v>
                </c:pt>
                <c:pt idx="1">
                  <c:v>0.14000000000000001</c:v>
                </c:pt>
                <c:pt idx="2">
                  <c:v>0.28134458349290731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0.23963039014373716</c:v>
                </c:pt>
                <c:pt idx="1">
                  <c:v>0.13582920792079181</c:v>
                </c:pt>
                <c:pt idx="2">
                  <c:v>0.59309177610040664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768520"/>
        <c:axId val="329768912"/>
      </c:barChart>
      <c:catAx>
        <c:axId val="32976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68912"/>
        <c:crosses val="autoZero"/>
        <c:auto val="1"/>
        <c:lblAlgn val="ctr"/>
        <c:lblOffset val="100"/>
        <c:noMultiLvlLbl val="0"/>
      </c:catAx>
      <c:valAx>
        <c:axId val="3297689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768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34671464592725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5704166586056351"/>
                  <c:y val="-0.12940894755880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751023751023739"/>
                  <c:y val="4.6217481271002142E-3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959120896128769"/>
                  <c:y val="0.124577583138698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6216216216216217"/>
                  <c:y val="-0.149801774314580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97.399999999999963</c:v>
                </c:pt>
                <c:pt idx="1">
                  <c:v>161.60000000000011</c:v>
                </c:pt>
                <c:pt idx="2">
                  <c:v>810</c:v>
                </c:pt>
                <c:pt idx="3">
                  <c:v>9.2200000000000006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4</c:v>
                </c:pt>
                <c:pt idx="1">
                  <c:v>15</c:v>
                </c:pt>
                <c:pt idx="2">
                  <c:v>1</c:v>
                </c:pt>
                <c:pt idx="3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70480"/>
        <c:axId val="329770088"/>
      </c:barChart>
      <c:valAx>
        <c:axId val="329770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70480"/>
        <c:crosses val="autoZero"/>
        <c:crossBetween val="between"/>
      </c:valAx>
      <c:catAx>
        <c:axId val="329770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70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6</c:v>
                </c:pt>
                <c:pt idx="1">
                  <c:v>20</c:v>
                </c:pt>
                <c:pt idx="2">
                  <c:v>2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71656"/>
        <c:axId val="329771264"/>
      </c:barChart>
      <c:valAx>
        <c:axId val="329771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71656"/>
        <c:crosses val="autoZero"/>
        <c:crossBetween val="between"/>
      </c:valAx>
      <c:catAx>
        <c:axId val="329771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71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1.9240488703566035E-2"/>
          <c:w val="0.60411331875898788"/>
          <c:h val="0.9226463173841218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Concreto</c:v>
                </c:pt>
                <c:pt idx="1">
                  <c:v>Madera</c:v>
                </c:pt>
                <c:pt idx="2">
                  <c:v>Metálico</c:v>
                </c:pt>
                <c:pt idx="3">
                  <c:v>Mixto</c:v>
                </c:pt>
                <c:pt idx="4">
                  <c:v>Otro</c:v>
                </c:pt>
              </c:strCache>
            </c:strRef>
          </c:cat>
          <c:val>
            <c:numRef>
              <c:f>Hoja1!$B$2:$F$2</c:f>
              <c:numCache>
                <c:formatCode>General</c:formatCode>
                <c:ptCount val="5"/>
                <c:pt idx="0">
                  <c:v>30</c:v>
                </c:pt>
                <c:pt idx="1">
                  <c:v>1</c:v>
                </c:pt>
                <c:pt idx="2">
                  <c:v>6</c:v>
                </c:pt>
                <c:pt idx="3">
                  <c:v>14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72832"/>
        <c:axId val="329772440"/>
      </c:barChart>
      <c:valAx>
        <c:axId val="329772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9772832"/>
        <c:crosses val="autoZero"/>
        <c:crossBetween val="between"/>
      </c:valAx>
      <c:catAx>
        <c:axId val="329772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72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4.7645502039999998</c:v>
                </c:pt>
                <c:pt idx="1">
                  <c:v>0.41643162</c:v>
                </c:pt>
                <c:pt idx="2">
                  <c:v>0.42838945</c:v>
                </c:pt>
                <c:pt idx="3">
                  <c:v>1.3946227250000001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9773616"/>
        <c:axId val="329774008"/>
      </c:barChart>
      <c:catAx>
        <c:axId val="329773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774008"/>
        <c:crosses val="autoZero"/>
        <c:auto val="1"/>
        <c:lblAlgn val="ctr"/>
        <c:lblOffset val="100"/>
        <c:noMultiLvlLbl val="0"/>
      </c:catAx>
      <c:valAx>
        <c:axId val="329774008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977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167382029303785"/>
          <c:h val="0.6563128920494146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6541501722771115"/>
                  <c:y val="-0.219671713855695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907678453687859E-2"/>
                  <c:y val="7.8620996171678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7341904002011388E-2"/>
                  <c:y val="5.925191163547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893106093452954E-2"/>
                  <c:y val="1.5505207123304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53987516002657E-2"/>
                  <c:y val="-4.4015394094889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7.224679037161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8085299618501769E-2"/>
                  <c:y val="-4.861867291588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0.8216</c:v>
                </c:pt>
                <c:pt idx="1">
                  <c:v>2.0500000000000001E-2</c:v>
                </c:pt>
                <c:pt idx="2">
                  <c:v>5.1900000000000002E-2</c:v>
                </c:pt>
                <c:pt idx="3">
                  <c:v>1E-4</c:v>
                </c:pt>
                <c:pt idx="4">
                  <c:v>2.5000000000000001E-2</c:v>
                </c:pt>
                <c:pt idx="5">
                  <c:v>1.03E-2</c:v>
                </c:pt>
                <c:pt idx="6">
                  <c:v>7.0699999999999999E-2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0.11799999999999999</c:v>
                </c:pt>
                <c:pt idx="1">
                  <c:v>0.495</c:v>
                </c:pt>
                <c:pt idx="2">
                  <c:v>0.35</c:v>
                </c:pt>
                <c:pt idx="3">
                  <c:v>3.5999999999999997E-2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29775184"/>
        <c:axId val="329775576"/>
      </c:barChart>
      <c:catAx>
        <c:axId val="329775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9775576"/>
        <c:crosses val="autoZero"/>
        <c:auto val="1"/>
        <c:lblAlgn val="ctr"/>
        <c:lblOffset val="100"/>
        <c:noMultiLvlLbl val="0"/>
      </c:catAx>
      <c:valAx>
        <c:axId val="329775576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2977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Madera</c:v>
                </c:pt>
                <c:pt idx="2">
                  <c:v>Metálico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41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0570584"/>
        <c:axId val="320570192"/>
      </c:barChart>
      <c:valAx>
        <c:axId val="320570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0570584"/>
        <c:crosses val="autoZero"/>
        <c:crossBetween val="between"/>
      </c:valAx>
      <c:catAx>
        <c:axId val="320570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0570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4847292126664569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7.0448084700000102</c:v>
                </c:pt>
                <c:pt idx="1">
                  <c:v>4.0547736639999998</c:v>
                </c:pt>
                <c:pt idx="2">
                  <c:v>0.1</c:v>
                </c:pt>
                <c:pt idx="3">
                  <c:v>2.0934351329999998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7834928"/>
        <c:axId val="397835320"/>
      </c:barChart>
      <c:catAx>
        <c:axId val="397834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7835320"/>
        <c:crosses val="autoZero"/>
        <c:auto val="1"/>
        <c:lblAlgn val="ctr"/>
        <c:lblOffset val="100"/>
        <c:noMultiLvlLbl val="0"/>
      </c:catAx>
      <c:valAx>
        <c:axId val="397835320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9783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4245067531822523E-2"/>
                  <c:y val="-2.12278347146416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2.2368920886558605E-2"/>
                  <c:y val="-8.18671716866614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pPr>
                      <a:defRPr/>
                    </a:pPr>
                    <a:fld id="{F6647BC8-25D2-4E55-98D7-CBD125E93A00}" type="VALUE">
                      <a:rPr lang="en-US" baseline="0" smtClean="0"/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68829789355191"/>
                      <c:h val="0.17061492540789658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156</c:v>
                </c:pt>
                <c:pt idx="1">
                  <c:v>82.69</c:v>
                </c:pt>
                <c:pt idx="2">
                  <c:v>116.41000000000001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01879761577956E-2"/>
                  <c:y val="-0.1119084533839874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62740983749144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537.92999999999972</c:v>
                </c:pt>
                <c:pt idx="1">
                  <c:v>212</c:v>
                </c:pt>
                <c:pt idx="2">
                  <c:v>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111596804075963"/>
          <c:w val="0.96186376711182597"/>
          <c:h val="0.766187760537285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0.77871300570187352</c:v>
                </c:pt>
                <c:pt idx="1">
                  <c:v>0.55794701986754991</c:v>
                </c:pt>
                <c:pt idx="2">
                  <c:v>0.23</c:v>
                </c:pt>
                <c:pt idx="3">
                  <c:v>0.51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7.7111050773825671E-2</c:v>
                </c:pt>
                <c:pt idx="1">
                  <c:v>0.11961920529801318</c:v>
                </c:pt>
                <c:pt idx="2">
                  <c:v>0.27554030874785601</c:v>
                </c:pt>
                <c:pt idx="3">
                  <c:v>0.3679529103989535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0.1441759435243008</c:v>
                </c:pt>
                <c:pt idx="1">
                  <c:v>0.32243377483443691</c:v>
                </c:pt>
                <c:pt idx="2">
                  <c:v>0.4878902229845628</c:v>
                </c:pt>
                <c:pt idx="3">
                  <c:v>0.11550032701111843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838848"/>
        <c:axId val="397839240"/>
      </c:barChart>
      <c:catAx>
        <c:axId val="39783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97839240"/>
        <c:crosses val="autoZero"/>
        <c:auto val="1"/>
        <c:lblAlgn val="ctr"/>
        <c:lblOffset val="100"/>
        <c:noMultiLvlLbl val="0"/>
      </c:catAx>
      <c:valAx>
        <c:axId val="3978392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783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8652569534459287"/>
                  <c:y val="-0.12940894755880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6688167050371774"/>
                  <c:y val="0.21722216197371208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21194206375308738"/>
                  <c:y val="6.8182794141515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9800782887397061"/>
                  <c:y val="-0.133926251456578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36.830000000000005</c:v>
                </c:pt>
                <c:pt idx="1">
                  <c:v>96.640000000000029</c:v>
                </c:pt>
                <c:pt idx="2">
                  <c:v>145</c:v>
                </c:pt>
                <c:pt idx="3">
                  <c:v>76.449999999999989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098321668818371"/>
          <c:y val="5.2817157413327473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14</c:v>
                </c:pt>
                <c:pt idx="1">
                  <c:v>13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1188104"/>
        <c:axId val="321187712"/>
      </c:barChart>
      <c:valAx>
        <c:axId val="321187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188104"/>
        <c:crosses val="autoZero"/>
        <c:crossBetween val="between"/>
      </c:valAx>
      <c:catAx>
        <c:axId val="321188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1187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13</c:v>
                </c:pt>
                <c:pt idx="1">
                  <c:v>0</c:v>
                </c:pt>
                <c:pt idx="2">
                  <c:v>12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1189280"/>
        <c:axId val="321188888"/>
      </c:barChart>
      <c:valAx>
        <c:axId val="321188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189280"/>
        <c:crosses val="autoZero"/>
        <c:crossBetween val="between"/>
      </c:valAx>
      <c:catAx>
        <c:axId val="321189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1188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Otro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29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1190456"/>
        <c:axId val="321190064"/>
      </c:barChart>
      <c:valAx>
        <c:axId val="32119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190456"/>
        <c:crosses val="autoZero"/>
        <c:crossBetween val="between"/>
      </c:valAx>
      <c:catAx>
        <c:axId val="321190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11900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449895086193892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D65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0A0C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7.0476249869999998</c:v>
                </c:pt>
                <c:pt idx="1">
                  <c:v>4.1572121839999996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1191240"/>
        <c:axId val="321191632"/>
      </c:barChart>
      <c:catAx>
        <c:axId val="321191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1191632"/>
        <c:crosses val="autoZero"/>
        <c:auto val="1"/>
        <c:lblAlgn val="ctr"/>
        <c:lblOffset val="100"/>
        <c:noMultiLvlLbl val="0"/>
      </c:catAx>
      <c:valAx>
        <c:axId val="32119163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119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8170642851461982"/>
                  <c:y val="-0.152963969333023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940704860959675E-2"/>
                  <c:y val="5.29641713552662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2477455173316162E-2"/>
                  <c:y val="4.13309225345710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893106093452954E-2"/>
                  <c:y val="1.55052071233042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53987516002657E-2"/>
                  <c:y val="-4.40153940948898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7.22467903716199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8535760007594052E-2"/>
                  <c:y val="-3.83559429893231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0.72550000000000003</c:v>
                </c:pt>
                <c:pt idx="1">
                  <c:v>3.5400000000000001E-2</c:v>
                </c:pt>
                <c:pt idx="2">
                  <c:v>7.0900000000000005E-2</c:v>
                </c:pt>
                <c:pt idx="3">
                  <c:v>0</c:v>
                </c:pt>
                <c:pt idx="4">
                  <c:v>4.5499999999999999E-2</c:v>
                </c:pt>
                <c:pt idx="5">
                  <c:v>2.3099999999999999E-2</c:v>
                </c:pt>
                <c:pt idx="6">
                  <c:v>9.9599999999999994E-2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1541068993198909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0.05</c:v>
                </c:pt>
                <c:pt idx="1">
                  <c:v>8.9999999999999993E-3</c:v>
                </c:pt>
                <c:pt idx="2">
                  <c:v>0.94099999999999995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9848512"/>
        <c:axId val="319848904"/>
      </c:barChart>
      <c:catAx>
        <c:axId val="31984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48904"/>
        <c:crosses val="autoZero"/>
        <c:auto val="1"/>
        <c:lblAlgn val="ctr"/>
        <c:lblOffset val="100"/>
        <c:noMultiLvlLbl val="0"/>
      </c:catAx>
      <c:valAx>
        <c:axId val="31984890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1984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2502948747594712E-2"/>
                  <c:y val="3.6351686646932651E-3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07047034174914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217.7299999999999</c:v>
                </c:pt>
                <c:pt idx="1">
                  <c:v>105.38000000000034</c:v>
                </c:pt>
                <c:pt idx="2">
                  <c:v>416.68000000000035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846890921723019"/>
          <c:w val="0.96186376711182597"/>
          <c:h val="0.74412893700787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0.66</c:v>
                </c:pt>
                <c:pt idx="1">
                  <c:v>0.55690473562203302</c:v>
                </c:pt>
                <c:pt idx="2">
                  <c:v>0.1194274200319031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0.111875</c:v>
                </c:pt>
                <c:pt idx="1">
                  <c:v>0.11231924053427529</c:v>
                </c:pt>
                <c:pt idx="2">
                  <c:v>0.16344135672907445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0.23</c:v>
                </c:pt>
                <c:pt idx="1">
                  <c:v>0.33077602384369159</c:v>
                </c:pt>
                <c:pt idx="2">
                  <c:v>0.71713122323902245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850864"/>
        <c:axId val="319851256"/>
      </c:barChart>
      <c:catAx>
        <c:axId val="31985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51256"/>
        <c:crosses val="autoZero"/>
        <c:auto val="1"/>
        <c:lblAlgn val="ctr"/>
        <c:lblOffset val="100"/>
        <c:noMultiLvlLbl val="0"/>
      </c:catAx>
      <c:valAx>
        <c:axId val="319851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985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1214537980546549"/>
          <c:w val="0.96186376711182597"/>
          <c:h val="0.75148187818434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0.85</c:v>
                </c:pt>
                <c:pt idx="1">
                  <c:v>0.57162199832742633</c:v>
                </c:pt>
                <c:pt idx="2">
                  <c:v>0.19665209430930761</c:v>
                </c:pt>
                <c:pt idx="3">
                  <c:v>8.7084870848708446E-2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0.09</c:v>
                </c:pt>
                <c:pt idx="1">
                  <c:v>0.08</c:v>
                </c:pt>
                <c:pt idx="2">
                  <c:v>0.22133168927250285</c:v>
                </c:pt>
                <c:pt idx="3">
                  <c:v>0.85036900369003698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6.1763290834736619E-2</c:v>
                </c:pt>
                <c:pt idx="1">
                  <c:v>0.35351041376289266</c:v>
                </c:pt>
                <c:pt idx="2">
                  <c:v>0.58201621641818935</c:v>
                </c:pt>
                <c:pt idx="3">
                  <c:v>6.2546125461254584E-2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8006256"/>
        <c:axId val="318005864"/>
      </c:barChart>
      <c:catAx>
        <c:axId val="31800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8005864"/>
        <c:crosses val="autoZero"/>
        <c:auto val="1"/>
        <c:lblAlgn val="ctr"/>
        <c:lblOffset val="100"/>
        <c:noMultiLvlLbl val="0"/>
      </c:catAx>
      <c:valAx>
        <c:axId val="318005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800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55474085395346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7342168224057983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118165696118452"/>
                  <c:y val="0.10167845879620566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398699916810153"/>
                  <c:y val="0.150207178047933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0974610974610975"/>
                  <c:y val="-0.150473929337474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64</c:v>
                </c:pt>
                <c:pt idx="1">
                  <c:v>181.18</c:v>
                </c:pt>
                <c:pt idx="2">
                  <c:v>477</c:v>
                </c:pt>
                <c:pt idx="3">
                  <c:v>18.169999999999998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9855960"/>
        <c:axId val="319855568"/>
      </c:barChart>
      <c:valAx>
        <c:axId val="319855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9855960"/>
        <c:crosses val="autoZero"/>
        <c:crossBetween val="between"/>
      </c:valAx>
      <c:catAx>
        <c:axId val="319855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98555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</c:v>
                </c:pt>
                <c:pt idx="1">
                  <c:v>11</c:v>
                </c:pt>
                <c:pt idx="2">
                  <c:v>2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09608"/>
        <c:axId val="752309216"/>
      </c:barChart>
      <c:valAx>
        <c:axId val="752309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2309608"/>
        <c:crosses val="autoZero"/>
        <c:crossBetween val="between"/>
      </c:valAx>
      <c:catAx>
        <c:axId val="752309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0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1.9240488703566035E-2"/>
          <c:w val="0.60411331875898788"/>
          <c:h val="0.9226463173841218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Concreto</c:v>
                </c:pt>
                <c:pt idx="1">
                  <c:v>Madera</c:v>
                </c:pt>
                <c:pt idx="2">
                  <c:v>Metálico</c:v>
                </c:pt>
                <c:pt idx="3">
                  <c:v>Mixto</c:v>
                </c:pt>
                <c:pt idx="4">
                  <c:v>Otro</c:v>
                </c:pt>
              </c:strCache>
            </c:strRef>
          </c:cat>
          <c:val>
            <c:numRef>
              <c:f>Hoja1!$B$2:$F$2</c:f>
              <c:numCache>
                <c:formatCode>General</c:formatCode>
                <c:ptCount val="5"/>
                <c:pt idx="0">
                  <c:v>27</c:v>
                </c:pt>
                <c:pt idx="1">
                  <c:v>6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10784"/>
        <c:axId val="752310392"/>
      </c:barChart>
      <c:valAx>
        <c:axId val="752310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2310784"/>
        <c:crosses val="autoZero"/>
        <c:crossBetween val="between"/>
      </c:valAx>
      <c:catAx>
        <c:axId val="752310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0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6588998450292791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A80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3.4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11568"/>
        <c:axId val="752311960"/>
      </c:barChart>
      <c:catAx>
        <c:axId val="75231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52311960"/>
        <c:crosses val="autoZero"/>
        <c:auto val="1"/>
        <c:lblAlgn val="ctr"/>
        <c:lblOffset val="100"/>
        <c:noMultiLvlLbl val="0"/>
      </c:catAx>
      <c:valAx>
        <c:axId val="752311960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75231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6867327382952904"/>
                  <c:y val="-0.260722633561955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715474666413541E-2"/>
                  <c:y val="9.91464560248082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8.0133357620600393E-2"/>
                  <c:y val="7.31453853069222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992185315268411E-2"/>
                  <c:y val="5.24247719673933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353066737818114E-2"/>
                  <c:y val="-6.96722189113021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592733318111004E-2"/>
                  <c:y val="-8.25095202981848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3370089204395311"/>
                  <c:y val="-2.29618480994757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0.85780000000000001</c:v>
                </c:pt>
                <c:pt idx="1">
                  <c:v>2.5999999999999999E-2</c:v>
                </c:pt>
                <c:pt idx="2">
                  <c:v>3.2399999999999998E-2</c:v>
                </c:pt>
                <c:pt idx="3">
                  <c:v>0</c:v>
                </c:pt>
                <c:pt idx="4">
                  <c:v>2.7199999999999998E-2</c:v>
                </c:pt>
                <c:pt idx="5">
                  <c:v>1.15E-2</c:v>
                </c:pt>
                <c:pt idx="6">
                  <c:v>4.5100000000000001E-2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67480474319376"/>
          <c:y val="7.7522864250639131E-2"/>
          <c:w val="0.77055939312687938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0.10100000000000001</c:v>
                </c:pt>
                <c:pt idx="1">
                  <c:v>5.0000000000000001E-3</c:v>
                </c:pt>
                <c:pt idx="2">
                  <c:v>0.80800000000000005</c:v>
                </c:pt>
                <c:pt idx="3">
                  <c:v>8.5999999999999993E-2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52313136"/>
        <c:axId val="752313528"/>
      </c:barChart>
      <c:catAx>
        <c:axId val="75231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3528"/>
        <c:crosses val="autoZero"/>
        <c:auto val="1"/>
        <c:lblAlgn val="ctr"/>
        <c:lblOffset val="100"/>
        <c:noMultiLvlLbl val="0"/>
      </c:catAx>
      <c:valAx>
        <c:axId val="75231352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752313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9258497766202312E-3"/>
                  <c:y val="-0.32450894835942501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95661256162587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186</c:v>
                </c:pt>
                <c:pt idx="1">
                  <c:v>121</c:v>
                </c:pt>
                <c:pt idx="2">
                  <c:v>424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1582185039370078"/>
          <c:w val="0.96186376711182597"/>
          <c:h val="0.7478054075961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0.4804900562222037</c:v>
                </c:pt>
                <c:pt idx="1">
                  <c:v>0.67295509919944319</c:v>
                </c:pt>
                <c:pt idx="2">
                  <c:v>5.7975733107594588E-2</c:v>
                </c:pt>
                <c:pt idx="3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0.1256188638080053</c:v>
                </c:pt>
                <c:pt idx="1">
                  <c:v>0.167420814479638</c:v>
                </c:pt>
                <c:pt idx="2">
                  <c:v>0.17</c:v>
                </c:pt>
                <c:pt idx="3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0.39389107996979095</c:v>
                </c:pt>
                <c:pt idx="1">
                  <c:v>0.15962408632091882</c:v>
                </c:pt>
                <c:pt idx="2">
                  <c:v>0.76742419309326915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816120"/>
        <c:axId val="344819648"/>
      </c:barChart>
      <c:catAx>
        <c:axId val="34481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44819648"/>
        <c:crosses val="autoZero"/>
        <c:auto val="1"/>
        <c:lblAlgn val="ctr"/>
        <c:lblOffset val="100"/>
        <c:noMultiLvlLbl val="0"/>
      </c:catAx>
      <c:valAx>
        <c:axId val="3448196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481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62271792193053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9635370517260281"/>
                  <c:y val="-0.106300206923305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0959146691430156"/>
                  <c:y val="9.2434962542005061E-2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0757865954716349"/>
                  <c:y val="0.191802911191836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8.0262080262080232E-2"/>
                  <c:y val="-0.149773752692077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119.17000000000006</c:v>
                </c:pt>
                <c:pt idx="1">
                  <c:v>143.65</c:v>
                </c:pt>
                <c:pt idx="2">
                  <c:v>462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12</c:v>
                </c:pt>
                <c:pt idx="1">
                  <c:v>45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6897232"/>
        <c:axId val="366896448"/>
      </c:barChart>
      <c:valAx>
        <c:axId val="366896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6897232"/>
        <c:crosses val="autoZero"/>
        <c:crossBetween val="between"/>
      </c:valAx>
      <c:catAx>
        <c:axId val="36689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6896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</c:v>
                </c:pt>
                <c:pt idx="1">
                  <c:v>13</c:v>
                </c:pt>
                <c:pt idx="2">
                  <c:v>1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4820432"/>
        <c:axId val="344820040"/>
      </c:barChart>
      <c:valAx>
        <c:axId val="344820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4820432"/>
        <c:crosses val="autoZero"/>
        <c:crossBetween val="between"/>
      </c:valAx>
      <c:catAx>
        <c:axId val="34482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44820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7</c:v>
                </c:pt>
                <c:pt idx="1">
                  <c:v>6</c:v>
                </c:pt>
                <c:pt idx="2">
                  <c:v>1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7263888"/>
        <c:axId val="344820824"/>
      </c:barChart>
      <c:valAx>
        <c:axId val="344820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263888"/>
        <c:crosses val="autoZero"/>
        <c:crossBetween val="between"/>
      </c:valAx>
      <c:catAx>
        <c:axId val="357263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44820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1.9240488703566035E-2"/>
          <c:w val="0.55959573298876841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Madera</c:v>
                </c:pt>
                <c:pt idx="2">
                  <c:v>Metálico</c:v>
                </c:pt>
                <c:pt idx="3">
                  <c:v>Mixto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19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7260360"/>
        <c:axId val="357261144"/>
      </c:barChart>
      <c:valAx>
        <c:axId val="357261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260360"/>
        <c:crosses val="autoZero"/>
        <c:crossBetween val="between"/>
      </c:valAx>
      <c:catAx>
        <c:axId val="357260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7261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A80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8.1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7259968"/>
        <c:axId val="357267024"/>
      </c:barChart>
      <c:catAx>
        <c:axId val="357259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57267024"/>
        <c:crosses val="autoZero"/>
        <c:auto val="1"/>
        <c:lblAlgn val="ctr"/>
        <c:lblOffset val="100"/>
        <c:noMultiLvlLbl val="0"/>
      </c:catAx>
      <c:valAx>
        <c:axId val="357267024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5725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1.629128300908982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965457348907972"/>
                  <c:y val="6.1576379559389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875365271089515"/>
                  <c:y val="-5.1313649632824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8246236970180538"/>
                  <c:y val="-9.749593430236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3358852067453608"/>
                  <c:y val="-0.16933504378832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840822619997457E-2"/>
                  <c:y val="-0.19499186860473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4714671647266787E-2"/>
                  <c:y val="-0.20012323356801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0.82899999999999996</c:v>
                </c:pt>
                <c:pt idx="1">
                  <c:v>1.9599999999999999E-2</c:v>
                </c:pt>
                <c:pt idx="2">
                  <c:v>6.0999999999999999E-2</c:v>
                </c:pt>
                <c:pt idx="3">
                  <c:v>1E-4</c:v>
                </c:pt>
                <c:pt idx="4">
                  <c:v>2.9399999999999999E-2</c:v>
                </c:pt>
                <c:pt idx="5">
                  <c:v>3.8999999999999998E-3</c:v>
                </c:pt>
                <c:pt idx="6">
                  <c:v>5.7099999999999998E-2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73428602114988"/>
          <c:y val="7.7522864250639131E-2"/>
          <c:w val="0.72276385035797441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040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8.6999999999999994E-2</c:v>
                </c:pt>
                <c:pt idx="1">
                  <c:v>4.2000000000000003E-2</c:v>
                </c:pt>
                <c:pt idx="2">
                  <c:v>0.87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57260752"/>
        <c:axId val="357265456"/>
      </c:barChart>
      <c:catAx>
        <c:axId val="35726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7265456"/>
        <c:crosses val="autoZero"/>
        <c:auto val="1"/>
        <c:lblAlgn val="ctr"/>
        <c:lblOffset val="100"/>
        <c:noMultiLvlLbl val="0"/>
      </c:catAx>
      <c:valAx>
        <c:axId val="357265456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572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4986734853899825E-2"/>
                  <c:y val="-0.11190852694617147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22492722969989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168.44000000000005</c:v>
                </c:pt>
                <c:pt idx="1">
                  <c:v>57.030000000000008</c:v>
                </c:pt>
                <c:pt idx="2">
                  <c:v>120.89999999999995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3788067392311254"/>
          <c:w val="0.96186376711182597"/>
          <c:h val="0.72207011347846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0.88609443452863867</c:v>
                </c:pt>
                <c:pt idx="1">
                  <c:v>0.67276914219919404</c:v>
                </c:pt>
                <c:pt idx="2">
                  <c:v>0.27320537844285431</c:v>
                </c:pt>
                <c:pt idx="3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0.05</c:v>
                </c:pt>
                <c:pt idx="1">
                  <c:v>0.13828439838802536</c:v>
                </c:pt>
                <c:pt idx="2">
                  <c:v>0.19209499024072868</c:v>
                </c:pt>
                <c:pt idx="3">
                  <c:v>0.5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0.06</c:v>
                </c:pt>
                <c:pt idx="1">
                  <c:v>0.18894645941278054</c:v>
                </c:pt>
                <c:pt idx="2">
                  <c:v>0.54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5679768"/>
        <c:axId val="675674280"/>
      </c:barChart>
      <c:catAx>
        <c:axId val="675679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675674280"/>
        <c:crosses val="autoZero"/>
        <c:auto val="1"/>
        <c:lblAlgn val="ctr"/>
        <c:lblOffset val="100"/>
        <c:noMultiLvlLbl val="0"/>
      </c:catAx>
      <c:valAx>
        <c:axId val="6756742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75679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38275068196328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2092372974262739"/>
                  <c:y val="-0.143274191940107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44735501428407"/>
                      <c:h val="0.1702189835211024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0609181837528295"/>
                  <c:y val="7.62588440971542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855191626845171"/>
                  <c:y val="0.152518052111483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60975487266901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1957411957411958"/>
                  <c:y val="-0.151620268439865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61.629999999999988</c:v>
                </c:pt>
                <c:pt idx="1">
                  <c:v>86</c:v>
                </c:pt>
                <c:pt idx="2">
                  <c:v>184.44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85268948261074"/>
          <c:y val="5.2817157413327473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75675848"/>
        <c:axId val="675679376"/>
      </c:barChart>
      <c:valAx>
        <c:axId val="675679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5675848"/>
        <c:crosses val="autoZero"/>
        <c:crossBetween val="between"/>
      </c:valAx>
      <c:catAx>
        <c:axId val="675675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675679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22</c:v>
                </c:pt>
                <c:pt idx="1">
                  <c:v>15</c:v>
                </c:pt>
                <c:pt idx="2">
                  <c:v>11</c:v>
                </c:pt>
                <c:pt idx="3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6897624"/>
        <c:axId val="366898408"/>
      </c:barChart>
      <c:valAx>
        <c:axId val="366898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6897624"/>
        <c:crosses val="autoZero"/>
        <c:crossBetween val="between"/>
      </c:valAx>
      <c:catAx>
        <c:axId val="366897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6898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75678200"/>
        <c:axId val="675675456"/>
      </c:barChart>
      <c:valAx>
        <c:axId val="67567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5678200"/>
        <c:crosses val="autoZero"/>
        <c:crossBetween val="between"/>
      </c:valAx>
      <c:catAx>
        <c:axId val="675678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675675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16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7485664"/>
        <c:axId val="387486056"/>
      </c:barChart>
      <c:valAx>
        <c:axId val="387486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7485664"/>
        <c:crosses val="autoZero"/>
        <c:crossBetween val="between"/>
      </c:valAx>
      <c:catAx>
        <c:axId val="38748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87486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63105585803036313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D65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2.0366604289999999</c:v>
                </c:pt>
                <c:pt idx="1">
                  <c:v>2.2948825249999998</c:v>
                </c:pt>
                <c:pt idx="2">
                  <c:v>0</c:v>
                </c:pt>
                <c:pt idx="3">
                  <c:v>8.7375617339999891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7484880"/>
        <c:axId val="387484488"/>
      </c:barChart>
      <c:catAx>
        <c:axId val="387484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87484488"/>
        <c:crosses val="autoZero"/>
        <c:auto val="1"/>
        <c:lblAlgn val="ctr"/>
        <c:lblOffset val="100"/>
        <c:noMultiLvlLbl val="0"/>
      </c:catAx>
      <c:valAx>
        <c:axId val="387484488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8748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3358852067453608"/>
                  <c:y val="-0.236042788310993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894388871642645E-2"/>
                  <c:y val="3.078818977969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3242016629936457E-2"/>
                  <c:y val="3.5919554742977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2132105629087253E-2"/>
                  <c:y val="1.5394094889847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1906875434541112E-2"/>
                  <c:y val="-1.6070061313750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213210562908728E-2"/>
                  <c:y val="-7.1504156607642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8423388638177013E-2"/>
                  <c:y val="-0.18986050364145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0.78169999999999995</c:v>
                </c:pt>
                <c:pt idx="1">
                  <c:v>2.46E-2</c:v>
                </c:pt>
                <c:pt idx="2">
                  <c:v>6.9500000000000006E-2</c:v>
                </c:pt>
                <c:pt idx="3">
                  <c:v>0</c:v>
                </c:pt>
                <c:pt idx="4">
                  <c:v>7.2700000000000001E-2</c:v>
                </c:pt>
                <c:pt idx="5">
                  <c:v>4.1000000000000003E-3</c:v>
                </c:pt>
                <c:pt idx="6">
                  <c:v>4.7399999999999998E-2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38112559516453"/>
          <c:y val="7.7522864250639131E-2"/>
          <c:w val="0.7301170107839599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040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2</c:v>
                </c:pt>
                <c:pt idx="2">
                  <c:v>Estrato 3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8.5999999999999993E-2</c:v>
                </c:pt>
                <c:pt idx="1">
                  <c:v>0.89900000000000002</c:v>
                </c:pt>
                <c:pt idx="2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87483312"/>
        <c:axId val="218148064"/>
      </c:barChart>
      <c:catAx>
        <c:axId val="38748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218148064"/>
        <c:crosses val="autoZero"/>
        <c:auto val="1"/>
        <c:lblAlgn val="ctr"/>
        <c:lblOffset val="100"/>
        <c:noMultiLvlLbl val="0"/>
      </c:catAx>
      <c:valAx>
        <c:axId val="21814806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8748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"/>
                  <c:y val="-0.215897867372568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pPr>
                      <a:defRPr/>
                    </a:pPr>
                    <a:fld id="{F6647BC8-25D2-4E55-98D7-CBD125E93A00}" type="VALUE">
                      <a:rPr lang="en-US" baseline="0" smtClean="0"/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7938411765058"/>
                      <c:h val="0.2168324066788991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277</c:v>
                </c:pt>
                <c:pt idx="1">
                  <c:v>117.96000000000008</c:v>
                </c:pt>
                <c:pt idx="2">
                  <c:v>438.01000000000164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9.7439497452524337E-2"/>
          <c:w val="0.96186376711182597"/>
          <c:h val="0.780893642890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0.43970907234911333</c:v>
                </c:pt>
                <c:pt idx="1">
                  <c:v>0.67204553063274186</c:v>
                </c:pt>
                <c:pt idx="2">
                  <c:v>0.1990868053753948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0.13908383309940031</c:v>
                </c:pt>
                <c:pt idx="1">
                  <c:v>0.1260127217944427</c:v>
                </c:pt>
                <c:pt idx="2">
                  <c:v>0.15261419256645709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0.42120709455148647</c:v>
                </c:pt>
                <c:pt idx="1">
                  <c:v>0.20194174757281552</c:v>
                </c:pt>
                <c:pt idx="2">
                  <c:v>0.64829900205814806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315096"/>
        <c:axId val="752315880"/>
      </c:barChart>
      <c:catAx>
        <c:axId val="75231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5880"/>
        <c:crosses val="autoZero"/>
        <c:auto val="1"/>
        <c:lblAlgn val="ctr"/>
        <c:lblOffset val="100"/>
        <c:noMultiLvlLbl val="0"/>
      </c:catAx>
      <c:valAx>
        <c:axId val="7523158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5231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62271792193053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504896593085569"/>
                  <c:y val="-0.16176118444850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1702189835211024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1785421785421785"/>
                  <c:y val="9.24349625420045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1887059760295034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628974572281659"/>
                  <c:y val="0.11235724439003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702189835211024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9.9291016141409838E-2"/>
                  <c:y val="-0.151169011142416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78.369999999999976</c:v>
                </c:pt>
                <c:pt idx="1">
                  <c:v>149.34999999999985</c:v>
                </c:pt>
                <c:pt idx="2">
                  <c:v>578.19000000000165</c:v>
                </c:pt>
                <c:pt idx="3">
                  <c:v>28.309999999999995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55879248719709296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19016"/>
        <c:axId val="752317448"/>
      </c:barChart>
      <c:valAx>
        <c:axId val="752317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2319016"/>
        <c:crosses val="autoZero"/>
        <c:crossBetween val="between"/>
      </c:valAx>
      <c:catAx>
        <c:axId val="752319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7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  <c:pt idx="2">
                  <c:v>3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21368"/>
        <c:axId val="752320584"/>
      </c:barChart>
      <c:valAx>
        <c:axId val="752320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2321368"/>
        <c:crosses val="autoZero"/>
        <c:crossBetween val="between"/>
      </c:valAx>
      <c:catAx>
        <c:axId val="752321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20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Otro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63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9329232"/>
        <c:axId val="359330408"/>
      </c:barChart>
      <c:valAx>
        <c:axId val="359330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9329232"/>
        <c:crosses val="autoZero"/>
        <c:crossBetween val="between"/>
      </c:valAx>
      <c:catAx>
        <c:axId val="359329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59330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1.9240488703566035E-2"/>
          <c:w val="0.55959573298876841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23720"/>
        <c:axId val="752322936"/>
      </c:barChart>
      <c:valAx>
        <c:axId val="752322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2323720"/>
        <c:crosses val="autoZero"/>
        <c:crossBetween val="between"/>
      </c:valAx>
      <c:catAx>
        <c:axId val="752323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22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9.3462124769999999</c:v>
                </c:pt>
                <c:pt idx="1">
                  <c:v>3.6127398780000002</c:v>
                </c:pt>
                <c:pt idx="2">
                  <c:v>0.63847078499999999</c:v>
                </c:pt>
                <c:pt idx="3">
                  <c:v>15.340036647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52323328"/>
        <c:axId val="752322544"/>
      </c:barChart>
      <c:catAx>
        <c:axId val="75232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52322544"/>
        <c:crosses val="autoZero"/>
        <c:auto val="1"/>
        <c:lblAlgn val="ctr"/>
        <c:lblOffset val="100"/>
        <c:noMultiLvlLbl val="0"/>
      </c:catAx>
      <c:valAx>
        <c:axId val="752322544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75232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863946100465661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3.834300975681091E-2"/>
                  <c:y val="1.63710744552975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849619912822395"/>
                  <c:y val="6.3226901281831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811164788251805"/>
                  <c:y val="1.9150496469661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241557395344542"/>
                  <c:y val="-9.2253457105627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4419119552361727E-2"/>
                  <c:y val="-0.18769361306679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266805035674057E-3"/>
                  <c:y val="-0.20566227941696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415135243304546"/>
                  <c:y val="-0.18716552692451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0.82220000000000004</c:v>
                </c:pt>
                <c:pt idx="1">
                  <c:v>1.6E-2</c:v>
                </c:pt>
                <c:pt idx="2">
                  <c:v>6.0600000000000001E-2</c:v>
                </c:pt>
                <c:pt idx="3">
                  <c:v>1E-4</c:v>
                </c:pt>
                <c:pt idx="4">
                  <c:v>4.5400000000000003E-2</c:v>
                </c:pt>
                <c:pt idx="5">
                  <c:v>5.3E-3</c:v>
                </c:pt>
                <c:pt idx="6">
                  <c:v>5.0299999999999997E-2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8.3000000000000004E-2</c:v>
                </c:pt>
                <c:pt idx="1">
                  <c:v>6.0000000000000001E-3</c:v>
                </c:pt>
                <c:pt idx="2">
                  <c:v>0.89300000000000002</c:v>
                </c:pt>
                <c:pt idx="3">
                  <c:v>1.7999999999999999E-2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52320192"/>
        <c:axId val="752319408"/>
      </c:barChart>
      <c:catAx>
        <c:axId val="75232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9408"/>
        <c:crosses val="autoZero"/>
        <c:auto val="1"/>
        <c:lblAlgn val="ctr"/>
        <c:lblOffset val="100"/>
        <c:noMultiLvlLbl val="0"/>
      </c:catAx>
      <c:valAx>
        <c:axId val="752319408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75232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explosion val="2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7403644250660765E-3"/>
                  <c:y val="6.300498057046201E-3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1393059573894058E-2"/>
                  <c:y val="-2.74084220624076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2.6372355546325573E-3"/>
                  <c:y val="-0.12115203076701367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95661256162587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622.37000000000012</c:v>
                </c:pt>
                <c:pt idx="1">
                  <c:v>328.76000000000442</c:v>
                </c:pt>
                <c:pt idx="2">
                  <c:v>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47924386289949"/>
          <c:w val="0.96186376711182597"/>
          <c:h val="0.7625112899490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0.71061318007067642</c:v>
                </c:pt>
                <c:pt idx="1">
                  <c:v>0.6493052442850743</c:v>
                </c:pt>
                <c:pt idx="2">
                  <c:v>0.1584211725237627</c:v>
                </c:pt>
                <c:pt idx="3">
                  <c:v>0.85443977244620328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0.1186750029125084</c:v>
                </c:pt>
                <c:pt idx="1">
                  <c:v>0.14140146421634536</c:v>
                </c:pt>
                <c:pt idx="2">
                  <c:v>0.24892832736234299</c:v>
                </c:pt>
                <c:pt idx="3">
                  <c:v>0.14000000000000001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0.17071181701681515</c:v>
                </c:pt>
                <c:pt idx="1">
                  <c:v>0.20929329149858025</c:v>
                </c:pt>
                <c:pt idx="2">
                  <c:v>0.59265050011389431</c:v>
                </c:pt>
                <c:pt idx="3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317056"/>
        <c:axId val="752316272"/>
      </c:barChart>
      <c:catAx>
        <c:axId val="75231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752316272"/>
        <c:crosses val="autoZero"/>
        <c:auto val="1"/>
        <c:lblAlgn val="ctr"/>
        <c:lblOffset val="100"/>
        <c:noMultiLvlLbl val="0"/>
      </c:catAx>
      <c:valAx>
        <c:axId val="7523162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5231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48676378597638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22911373793263556"/>
                  <c:y val="-0.12478719943170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071929685379045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8316495450353718"/>
                  <c:y val="0.13865244381300762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590602771705133"/>
                  <c:y val="4.39069711246277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0319410319410319"/>
                  <c:y val="-0.152792809578882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257.50999999999976</c:v>
                </c:pt>
                <c:pt idx="1">
                  <c:v>334</c:v>
                </c:pt>
                <c:pt idx="2">
                  <c:v>965</c:v>
                </c:pt>
                <c:pt idx="3">
                  <c:v>80.859999999999985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25</c:v>
                </c:pt>
                <c:pt idx="1">
                  <c:v>22</c:v>
                </c:pt>
                <c:pt idx="2">
                  <c:v>2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6211184"/>
        <c:axId val="306210792"/>
      </c:barChart>
      <c:valAx>
        <c:axId val="306210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6211184"/>
        <c:crosses val="autoZero"/>
        <c:crossBetween val="between"/>
      </c:valAx>
      <c:catAx>
        <c:axId val="306211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10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522860203985847"/>
          <c:y val="5.8413268864954376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26</c:v>
                </c:pt>
                <c:pt idx="1">
                  <c:v>13</c:v>
                </c:pt>
                <c:pt idx="2">
                  <c:v>13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6212360"/>
        <c:axId val="306211968"/>
      </c:barChart>
      <c:valAx>
        <c:axId val="30621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6212360"/>
        <c:crosses val="autoZero"/>
        <c:crossBetween val="between"/>
      </c:valAx>
      <c:catAx>
        <c:axId val="306212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11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FFAB2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52</c:v>
                </c:pt>
                <c:pt idx="1">
                  <c:v>11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6213536"/>
        <c:axId val="306213144"/>
      </c:barChart>
      <c:valAx>
        <c:axId val="306213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6213536"/>
        <c:crosses val="autoZero"/>
        <c:crossBetween val="between"/>
      </c:valAx>
      <c:catAx>
        <c:axId val="306213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13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7.4534075609999997</c:v>
                </c:pt>
                <c:pt idx="1">
                  <c:v>15.747177389000001</c:v>
                </c:pt>
                <c:pt idx="2">
                  <c:v>4.9879727230000004</c:v>
                </c:pt>
                <c:pt idx="3">
                  <c:v>10.957281858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0563920"/>
        <c:axId val="320564312"/>
      </c:barChart>
      <c:catAx>
        <c:axId val="320563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0564312"/>
        <c:crosses val="autoZero"/>
        <c:auto val="1"/>
        <c:lblAlgn val="ctr"/>
        <c:lblOffset val="100"/>
        <c:noMultiLvlLbl val="0"/>
      </c:catAx>
      <c:valAx>
        <c:axId val="32056431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2056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57532125567425962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28.55975742</c:v>
                </c:pt>
                <c:pt idx="1">
                  <c:v>17.867878993000001</c:v>
                </c:pt>
                <c:pt idx="2">
                  <c:v>6.9052264880000003</c:v>
                </c:pt>
                <c:pt idx="3">
                  <c:v>4.660207615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6214320"/>
        <c:axId val="306214712"/>
      </c:barChart>
      <c:catAx>
        <c:axId val="306214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6214712"/>
        <c:crosses val="autoZero"/>
        <c:auto val="1"/>
        <c:lblAlgn val="ctr"/>
        <c:lblOffset val="100"/>
        <c:noMultiLvlLbl val="0"/>
      </c:catAx>
      <c:valAx>
        <c:axId val="30621471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062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9.9161405670764355E-2"/>
          <c:w val="0.48516159156855543"/>
          <c:h val="0.7640715562783461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20201190931271315"/>
                  <c:y val="-0.128284124082061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046231325956503E-2"/>
                  <c:y val="1.539409488984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5211235084496598E-2"/>
                  <c:y val="1.026272992656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296165262879737E-2"/>
                  <c:y val="-2.052545985312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023433791969298E-2"/>
                  <c:y val="-2.3506096021171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32430941636158E-2"/>
                  <c:y val="-1.98789886766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033026407271872E-2"/>
                  <c:y val="-0.18986050364145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0.73550000000000004</c:v>
                </c:pt>
                <c:pt idx="1">
                  <c:v>2.6499999999999999E-2</c:v>
                </c:pt>
                <c:pt idx="2">
                  <c:v>9.0700000000000003E-2</c:v>
                </c:pt>
                <c:pt idx="3">
                  <c:v>2.0000000000000001E-4</c:v>
                </c:pt>
                <c:pt idx="4">
                  <c:v>8.3099999999999993E-2</c:v>
                </c:pt>
                <c:pt idx="5">
                  <c:v>1.54E-2</c:v>
                </c:pt>
                <c:pt idx="6">
                  <c:v>4.8599999999999997E-2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2276385035797441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830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Sin estrato</c:v>
                </c:pt>
                <c:pt idx="1">
                  <c:v>Estrato 1</c:v>
                </c:pt>
                <c:pt idx="2">
                  <c:v>Estrato 2</c:v>
                </c:pt>
                <c:pt idx="3">
                  <c:v>Estrato 3</c:v>
                </c:pt>
                <c:pt idx="4">
                  <c:v>Estrato 4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0.125</c:v>
                </c:pt>
                <c:pt idx="1">
                  <c:v>0.01</c:v>
                </c:pt>
                <c:pt idx="2">
                  <c:v>0.752</c:v>
                </c:pt>
                <c:pt idx="3">
                  <c:v>0.104</c:v>
                </c:pt>
                <c:pt idx="4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65434760"/>
        <c:axId val="365430840"/>
      </c:barChart>
      <c:catAx>
        <c:axId val="365434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5430840"/>
        <c:crosses val="autoZero"/>
        <c:auto val="1"/>
        <c:lblAlgn val="ctr"/>
        <c:lblOffset val="100"/>
        <c:noMultiLvlLbl val="0"/>
      </c:catAx>
      <c:valAx>
        <c:axId val="365430840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6543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7970178218575297E-2"/>
                  <c:y val="-4.43365403301539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3610626522440648E-2"/>
                  <c:y val="-3.06323643189399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pPr>
                      <a:defRPr/>
                    </a:pPr>
                    <a:fld id="{F6647BC8-25D2-4E55-98D7-CBD125E93A00}" type="VALUE">
                      <a:rPr lang="en-US" baseline="0" smtClean="0"/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66799833963826"/>
                      <c:h val="0.2399411473144004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484</c:v>
                </c:pt>
                <c:pt idx="1">
                  <c:v>151</c:v>
                </c:pt>
                <c:pt idx="2">
                  <c:v>284.33000000000027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111596804075963"/>
          <c:w val="0.96186376711182597"/>
          <c:h val="0.79192305465493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0.71669934058100182</c:v>
                </c:pt>
                <c:pt idx="1">
                  <c:v>0.5296217530001518</c:v>
                </c:pt>
                <c:pt idx="2">
                  <c:v>0.30986738869573199</c:v>
                </c:pt>
                <c:pt idx="3">
                  <c:v>0.83745173745173751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</c:v>
                </c:pt>
                <c:pt idx="1">
                  <c:v>0.11343612334801757</c:v>
                </c:pt>
                <c:pt idx="2">
                  <c:v>0.23057752069167117</c:v>
                </c:pt>
                <c:pt idx="3">
                  <c:v>0.16254826254826243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0.14607021921226149</c:v>
                </c:pt>
                <c:pt idx="1">
                  <c:v>0.35694212365183059</c:v>
                </c:pt>
                <c:pt idx="2">
                  <c:v>0.45955509061259686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430448"/>
        <c:axId val="365426528"/>
      </c:barChart>
      <c:catAx>
        <c:axId val="36543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65426528"/>
        <c:crosses val="autoZero"/>
        <c:auto val="1"/>
        <c:lblAlgn val="ctr"/>
        <c:lblOffset val="100"/>
        <c:noMultiLvlLbl val="0"/>
      </c:catAx>
      <c:valAx>
        <c:axId val="365426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43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9366531886216926"/>
                  <c:y val="-0.15482856225785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75102375102375"/>
                  <c:y val="0.119321163457766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184084227902403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484661468913437"/>
                  <c:y val="0.127098437412432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883701883701884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280</c:v>
                </c:pt>
                <c:pt idx="1">
                  <c:v>263.32000000000016</c:v>
                </c:pt>
                <c:pt idx="2">
                  <c:v>325.01000000000022</c:v>
                </c:pt>
                <c:pt idx="3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14</c:v>
                </c:pt>
                <c:pt idx="1">
                  <c:v>29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4522488"/>
        <c:axId val="314522096"/>
      </c:barChart>
      <c:valAx>
        <c:axId val="31452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522488"/>
        <c:crosses val="autoZero"/>
        <c:crossBetween val="between"/>
      </c:valAx>
      <c:catAx>
        <c:axId val="314522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45220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24</c:v>
                </c:pt>
                <c:pt idx="1">
                  <c:v>5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4523664"/>
        <c:axId val="314523272"/>
      </c:barChart>
      <c:valAx>
        <c:axId val="314523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523664"/>
        <c:crosses val="autoZero"/>
        <c:crossBetween val="between"/>
      </c:valAx>
      <c:catAx>
        <c:axId val="314523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4523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1.9240488703566035E-2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45</c:v>
                </c:pt>
                <c:pt idx="1">
                  <c:v>8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4524840"/>
        <c:axId val="314524448"/>
      </c:barChart>
      <c:valAx>
        <c:axId val="314524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524840"/>
        <c:crosses val="autoZero"/>
        <c:crossBetween val="between"/>
      </c:valAx>
      <c:catAx>
        <c:axId val="314524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4524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0A0C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9.0634749879999994</c:v>
                </c:pt>
                <c:pt idx="1">
                  <c:v>10.19346724</c:v>
                </c:pt>
                <c:pt idx="2">
                  <c:v>0.42158430899999999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4525624"/>
        <c:axId val="314526800"/>
      </c:barChart>
      <c:catAx>
        <c:axId val="314525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4526800"/>
        <c:crosses val="autoZero"/>
        <c:auto val="1"/>
        <c:lblAlgn val="ctr"/>
        <c:lblOffset val="100"/>
        <c:noMultiLvlLbl val="0"/>
      </c:catAx>
      <c:valAx>
        <c:axId val="314526800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14525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671701143468478"/>
                  <c:y val="1.8992111031424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214208564340305"/>
                  <c:y val="-1.9993939332720534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32020452615456"/>
                      <c:h val="7.283992767603711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5916788744391053"/>
                  <c:y val="-6.77881594763583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4362561861978199"/>
                  <c:y val="-0.13901736381175567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8382852847381"/>
                      <c:h val="4.7952807604117208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9.4664412397794648E-2"/>
                  <c:y val="-0.171260719805250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0738059259221251E-4"/>
                  <c:y val="-0.210168587561490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0.76719999999999999</c:v>
                </c:pt>
                <c:pt idx="1">
                  <c:v>3.09E-2</c:v>
                </c:pt>
                <c:pt idx="2">
                  <c:v>6.7199999999999996E-2</c:v>
                </c:pt>
                <c:pt idx="3">
                  <c:v>5.0000000000000001E-4</c:v>
                </c:pt>
                <c:pt idx="4">
                  <c:v>5.3100000000000001E-2</c:v>
                </c:pt>
                <c:pt idx="5">
                  <c:v>2.24E-2</c:v>
                </c:pt>
                <c:pt idx="6">
                  <c:v>5.8799999999999998E-2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3609070781134952"/>
                  <c:y val="9.84729138678168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894665951731624"/>
                  <c:y val="5.8095536318548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1365722627438"/>
                      <c:h val="5.957514722370933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4789739826927567"/>
                  <c:y val="-2.32446792391847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3589906074980951"/>
                  <c:y val="-4.60711724360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7565043268108338"/>
                  <c:y val="-0.149208375842180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8382852847381"/>
                      <c:h val="6.3346902493964588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5.8896708134609642E-2"/>
                  <c:y val="-0.164611359710704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5277503405776094E-2"/>
                  <c:y val="-0.1769027969979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0.70830000000000004</c:v>
                </c:pt>
                <c:pt idx="1">
                  <c:v>1.8800000000000001E-2</c:v>
                </c:pt>
                <c:pt idx="2">
                  <c:v>0.13389999999999999</c:v>
                </c:pt>
                <c:pt idx="3">
                  <c:v>1E-3</c:v>
                </c:pt>
                <c:pt idx="4">
                  <c:v>6.8400000000000002E-2</c:v>
                </c:pt>
                <c:pt idx="5">
                  <c:v>1.5900000000000001E-2</c:v>
                </c:pt>
                <c:pt idx="6">
                  <c:v>5.3600000000000002E-2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6320623270089416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040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3</c:v>
                </c:pt>
                <c:pt idx="2">
                  <c:v>Estrato 4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0.88200000000000001</c:v>
                </c:pt>
                <c:pt idx="1">
                  <c:v>5.8999999999999997E-2</c:v>
                </c:pt>
                <c:pt idx="2">
                  <c:v>5.8999999999999997E-2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22849344"/>
        <c:axId val="322848952"/>
      </c:barChart>
      <c:catAx>
        <c:axId val="32284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22848952"/>
        <c:crosses val="autoZero"/>
        <c:auto val="1"/>
        <c:lblAlgn val="ctr"/>
        <c:lblOffset val="100"/>
        <c:noMultiLvlLbl val="0"/>
      </c:catAx>
      <c:valAx>
        <c:axId val="32284895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2284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8059388747605073E-2"/>
                  <c:y val="-5.35800716043434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458426285178889"/>
                  <c:y val="-0.11190852694617147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41998322547801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709.7900000000003</c:v>
                </c:pt>
                <c:pt idx="1">
                  <c:v>367.8999999999952</c:v>
                </c:pt>
                <c:pt idx="2">
                  <c:v>313.22000000000008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9.3763026864289042E-2"/>
          <c:w val="0.96186376711182597"/>
          <c:h val="0.780893642890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0.71</c:v>
                </c:pt>
                <c:pt idx="1">
                  <c:v>0.60363363613634502</c:v>
                </c:pt>
                <c:pt idx="2">
                  <c:v>0.37210502022752817</c:v>
                </c:pt>
                <c:pt idx="3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0.13520431483682235</c:v>
                </c:pt>
                <c:pt idx="1">
                  <c:v>0.1189543573075534</c:v>
                </c:pt>
                <c:pt idx="2">
                  <c:v>0.38572126741060098</c:v>
                </c:pt>
                <c:pt idx="3">
                  <c:v>0.14000000000000001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0.14941950818173519</c:v>
                </c:pt>
                <c:pt idx="1">
                  <c:v>0.2774120065561016</c:v>
                </c:pt>
                <c:pt idx="2">
                  <c:v>0.24217371236187074</c:v>
                </c:pt>
                <c:pt idx="3">
                  <c:v>3.0182684670373303E-2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226472"/>
        <c:axId val="397835712"/>
      </c:barChart>
      <c:catAx>
        <c:axId val="306226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97835712"/>
        <c:crosses val="autoZero"/>
        <c:auto val="1"/>
        <c:lblAlgn val="ctr"/>
        <c:lblOffset val="100"/>
        <c:noMultiLvlLbl val="0"/>
      </c:catAx>
      <c:valAx>
        <c:axId val="397835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6226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86678016599279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9635370517260281"/>
                  <c:y val="-0.14789594006720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3095823095823095"/>
                  <c:y val="0.15713943632140864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8245803426905788"/>
                  <c:y val="0.127098437412432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71977274339471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8181818181818182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220</c:v>
                </c:pt>
                <c:pt idx="1">
                  <c:v>359.97000000000008</c:v>
                </c:pt>
                <c:pt idx="2">
                  <c:v>736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30</c:v>
                </c:pt>
                <c:pt idx="1">
                  <c:v>16</c:v>
                </c:pt>
                <c:pt idx="2">
                  <c:v>1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55336"/>
        <c:axId val="316754944"/>
      </c:barChart>
      <c:valAx>
        <c:axId val="316754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55336"/>
        <c:crosses val="autoZero"/>
        <c:crossBetween val="between"/>
      </c:valAx>
      <c:catAx>
        <c:axId val="316755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54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26</c:v>
                </c:pt>
                <c:pt idx="1">
                  <c:v>13</c:v>
                </c:pt>
                <c:pt idx="2">
                  <c:v>18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56512"/>
        <c:axId val="316756120"/>
      </c:barChart>
      <c:valAx>
        <c:axId val="316756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56512"/>
        <c:crosses val="autoZero"/>
        <c:crossBetween val="between"/>
      </c:valAx>
      <c:catAx>
        <c:axId val="316756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561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1.9240488703566035E-2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50</c:v>
                </c:pt>
                <c:pt idx="1">
                  <c:v>14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57688"/>
        <c:axId val="316757296"/>
      </c:barChart>
      <c:valAx>
        <c:axId val="31675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57688"/>
        <c:crosses val="autoZero"/>
        <c:crossBetween val="between"/>
      </c:valAx>
      <c:catAx>
        <c:axId val="316757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57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19.267100299999999</c:v>
                </c:pt>
                <c:pt idx="1">
                  <c:v>19.274596855999999</c:v>
                </c:pt>
                <c:pt idx="2">
                  <c:v>6.4664673810000002</c:v>
                </c:pt>
                <c:pt idx="3">
                  <c:v>7.3891382739999996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58472"/>
        <c:axId val="316758864"/>
      </c:barChart>
      <c:catAx>
        <c:axId val="316758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758864"/>
        <c:crosses val="autoZero"/>
        <c:auto val="1"/>
        <c:lblAlgn val="ctr"/>
        <c:lblOffset val="100"/>
        <c:noMultiLvlLbl val="0"/>
      </c:catAx>
      <c:valAx>
        <c:axId val="316758864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16758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7922284166155694"/>
                  <c:y val="-0.186572389620097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ller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245546835514485E-2"/>
                  <c:y val="5.644501459610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572234522639754E-2"/>
                  <c:y val="5.644501459610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131756713419658E-2"/>
                  <c:y val="-5.1313649632824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669953999574118E-2"/>
                  <c:y val="-7.7528055838947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840822619997485E-2"/>
                  <c:y val="-2.8534025596218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6291283009089705E-2"/>
                  <c:y val="-0.20012323356801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Aller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0.7702</c:v>
                </c:pt>
                <c:pt idx="1">
                  <c:v>0.02</c:v>
                </c:pt>
                <c:pt idx="2">
                  <c:v>8.0699999999999994E-2</c:v>
                </c:pt>
                <c:pt idx="3">
                  <c:v>2.0000000000000001E-4</c:v>
                </c:pt>
                <c:pt idx="4">
                  <c:v>8.8999999999999996E-2</c:v>
                </c:pt>
                <c:pt idx="5">
                  <c:v>4.5999999999999999E-3</c:v>
                </c:pt>
                <c:pt idx="6">
                  <c:v>3.5200000000000002E-2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1.954953961090778E-2"/>
                  <c:y val="1.02627299265650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662154708180788"/>
                  <c:y val="7.697047444923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661710866927156"/>
                  <c:y val="2.5656824816412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5965457348907972"/>
                  <c:y val="-8.723320437580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381375086908221"/>
                  <c:y val="-0.1590723138617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8648618832723161E-2"/>
                  <c:y val="-0.20012323356801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9734014314231817E-17"/>
                  <c:y val="-0.19499186860473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0.76849999999999996</c:v>
                </c:pt>
                <c:pt idx="1">
                  <c:v>6.3299999999999995E-2</c:v>
                </c:pt>
                <c:pt idx="2">
                  <c:v>5.6300000000000003E-2</c:v>
                </c:pt>
                <c:pt idx="3">
                  <c:v>1E-3</c:v>
                </c:pt>
                <c:pt idx="4">
                  <c:v>4.5999999999999999E-2</c:v>
                </c:pt>
                <c:pt idx="5">
                  <c:v>2.5000000000000001E-2</c:v>
                </c:pt>
                <c:pt idx="6">
                  <c:v>3.9899999999999998E-2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514499241878"/>
          <c:y val="0.15047505530358893"/>
          <c:w val="0.45257902555037599"/>
          <c:h val="0.7127579066455216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A427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F5A04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0A80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5"/>
            <c:bubble3D val="0"/>
            <c:spPr>
              <a:solidFill>
                <a:srgbClr val="BB46AC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Pt>
            <c:idx val="6"/>
            <c:bubble3D val="0"/>
            <c:spPr>
              <a:solidFill>
                <a:srgbClr val="139CD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-0.19223713950725929"/>
                  <c:y val="-0.159072313861756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ller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022641035048067E-2"/>
                  <c:y val="2.052545985312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813504575669803E-2"/>
                  <c:y val="1.5394094889847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4939901841812928E-2"/>
                  <c:y val="-1.0262729926564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357335823633421E-2"/>
                  <c:y val="-2.9823331548803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2357335823633421E-2"/>
                  <c:y val="-7.0523540641824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357335823633394E-2"/>
                  <c:y val="-0.19499186860473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Residencial</c:v>
                </c:pt>
                <c:pt idx="1">
                  <c:v>Vías</c:v>
                </c:pt>
                <c:pt idx="2">
                  <c:v>Comercio en corredor</c:v>
                </c:pt>
                <c:pt idx="3">
                  <c:v>Comercio en Centro comercial</c:v>
                </c:pt>
                <c:pt idx="4">
                  <c:v>Comercio puntual</c:v>
                </c:pt>
                <c:pt idx="5">
                  <c:v>Espacio público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0.00%</c:formatCode>
                <c:ptCount val="7"/>
                <c:pt idx="0">
                  <c:v>0.74750000000000005</c:v>
                </c:pt>
                <c:pt idx="1">
                  <c:v>2.9700000000000001E-2</c:v>
                </c:pt>
                <c:pt idx="2">
                  <c:v>0.1104</c:v>
                </c:pt>
                <c:pt idx="3">
                  <c:v>0</c:v>
                </c:pt>
                <c:pt idx="4">
                  <c:v>7.3099999999999998E-2</c:v>
                </c:pt>
                <c:pt idx="5">
                  <c:v>6.1999999999999998E-3</c:v>
                </c:pt>
                <c:pt idx="6">
                  <c:v>2.92E-2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ler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C7D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040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3</c:v>
                </c:pt>
                <c:pt idx="2">
                  <c:v>Estrato 4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4.8000000000000001E-2</c:v>
                </c:pt>
                <c:pt idx="1">
                  <c:v>0.67300000000000004</c:v>
                </c:pt>
                <c:pt idx="2">
                  <c:v>0.27900000000000003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06215104"/>
        <c:axId val="306222944"/>
      </c:barChart>
      <c:catAx>
        <c:axId val="306215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22944"/>
        <c:crosses val="autoZero"/>
        <c:auto val="1"/>
        <c:lblAlgn val="ctr"/>
        <c:lblOffset val="100"/>
        <c:noMultiLvlLbl val="0"/>
      </c:catAx>
      <c:valAx>
        <c:axId val="30622294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0621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93874325224495"/>
          <c:y val="7.7522864250639131E-2"/>
          <c:w val="0.73747017120994518"/>
          <c:h val="0.84495427149872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 w="444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700"/>
              </a:solidFill>
              <a:ln w="444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63B00"/>
              </a:solidFill>
              <a:ln w="444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7043"/>
              </a:solidFill>
              <a:ln w="444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040"/>
              </a:solidFill>
              <a:ln w="444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A800"/>
              </a:solidFill>
              <a:ln w="444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BB46AC"/>
              </a:solidFill>
              <a:ln w="444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Sin estrato</c:v>
                </c:pt>
                <c:pt idx="1">
                  <c:v>Estrato 2</c:v>
                </c:pt>
                <c:pt idx="2">
                  <c:v>Estrato 3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5.1999999999999998E-2</c:v>
                </c:pt>
                <c:pt idx="1">
                  <c:v>0.94199999999999995</c:v>
                </c:pt>
                <c:pt idx="2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06219416"/>
        <c:axId val="306220592"/>
      </c:barChart>
      <c:catAx>
        <c:axId val="306219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06220592"/>
        <c:crosses val="autoZero"/>
        <c:auto val="1"/>
        <c:lblAlgn val="ctr"/>
        <c:lblOffset val="100"/>
        <c:noMultiLvlLbl val="0"/>
      </c:catAx>
      <c:valAx>
        <c:axId val="30622059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306219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202828518966"/>
          <c:y val="0.12161516891523652"/>
          <c:w val="0.48217273303780694"/>
          <c:h val="0.72228568635718504"/>
        </c:manualLayout>
      </c:layout>
      <c:pieChart>
        <c:varyColors val="1"/>
        <c:ser>
          <c:idx val="2"/>
          <c:order val="0"/>
          <c:tx>
            <c:strRef>
              <c:f>Hoja1!$A$2</c:f>
              <c:strCache>
                <c:ptCount val="1"/>
                <c:pt idx="0">
                  <c:v>USAQUEN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8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D4F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518467380048328E-3"/>
                  <c:y val="7.1004794785433298E-2"/>
                </c:manualLayout>
              </c:layout>
              <c:tx>
                <c:rich>
                  <a:bodyPr/>
                  <a:lstStyle/>
                  <a:p>
                    <a:fld id="{93715944-5FB3-4CB4-94E3-96E4D648AEC7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B8BBF366-BA40-4721-A243-DE84ABF144D2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5457967650488"/>
                      <c:h val="0.230697798184568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4681673795881732E-2"/>
                  <c:y val="-1.66060865875415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7659EC-E658-47CC-B1A3-37ED9C8F59F4}" type="CATEGORYNAME">
                      <a:rPr lang="en-US">
                        <a:latin typeface="Arial Black" panose="020B0A04020102020204" pitchFamily="3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latin typeface="+mn-lt"/>
                      </a:rPr>
                      <a:t>; </a:t>
                    </a:r>
                    <a:endParaRPr lang="en-US" baseline="0" dirty="0" smtClean="0">
                      <a:latin typeface="+mn-lt"/>
                    </a:endParaRPr>
                  </a:p>
                  <a:p>
                    <a:pPr>
                      <a:defRPr/>
                    </a:pPr>
                    <a:fld id="{E1402C72-5AEA-44AD-A8AC-8BDF54215C65}" type="VALUE">
                      <a:rPr lang="en-US" baseline="0" smtClean="0">
                        <a:latin typeface="+mn-lt"/>
                      </a:rPr>
                      <a:pPr>
                        <a:defRPr/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6824558281178"/>
                      <c:h val="0.178577731885342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3610755995441517E-2"/>
                  <c:y val="-0.18123475641931702"/>
                </c:manualLayout>
              </c:layout>
              <c:tx>
                <c:rich>
                  <a:bodyPr/>
                  <a:lstStyle/>
                  <a:p>
                    <a:fld id="{FB24DB95-50DF-4560-9970-D9E523BB038F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  <a:endParaRPr lang="en-US" baseline="0" dirty="0" smtClean="0"/>
                  </a:p>
                  <a:p>
                    <a:fld id="{F6647BC8-25D2-4E55-98D7-CBD125E93A00}" type="VALUE">
                      <a:rPr lang="en-US" baseline="0" smtClean="0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24522678361355"/>
                      <c:h val="0.23069765106019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Hoja1!$B$1:$D$1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Hoja1!$B$2:$D$2</c:f>
              <c:numCache>
                <c:formatCode>0\ "Km-carril"</c:formatCode>
                <c:ptCount val="3"/>
                <c:pt idx="0">
                  <c:v>664</c:v>
                </c:pt>
                <c:pt idx="1">
                  <c:v>428</c:v>
                </c:pt>
                <c:pt idx="2">
                  <c:v>740.06999999999721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8116444087013E-2"/>
          <c:y val="0.10111596804075963"/>
          <c:w val="0.96186376711182597"/>
          <c:h val="0.75515834877257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00A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0.72795009530410659</c:v>
                </c:pt>
                <c:pt idx="1">
                  <c:v>0.67806920241886459</c:v>
                </c:pt>
                <c:pt idx="2">
                  <c:v>0.14164952309706433</c:v>
                </c:pt>
                <c:pt idx="3">
                  <c:v>0.51133279542287091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D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0.09</c:v>
                </c:pt>
                <c:pt idx="1">
                  <c:v>7.1170429742011557E-2</c:v>
                </c:pt>
                <c:pt idx="2">
                  <c:v>0.31</c:v>
                </c:pt>
                <c:pt idx="3">
                  <c:v>0.36074231643805466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0.17559059666146837</c:v>
                </c:pt>
                <c:pt idx="1">
                  <c:v>0.25076036783912375</c:v>
                </c:pt>
                <c:pt idx="2">
                  <c:v>0.55334767159154585</c:v>
                </c:pt>
                <c:pt idx="3">
                  <c:v>0.12792488813907441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760824"/>
        <c:axId val="316761216"/>
      </c:barChart>
      <c:catAx>
        <c:axId val="316760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1216"/>
        <c:crosses val="autoZero"/>
        <c:auto val="1"/>
        <c:lblAlgn val="ctr"/>
        <c:lblOffset val="100"/>
        <c:noMultiLvlLbl val="0"/>
      </c:catAx>
      <c:valAx>
        <c:axId val="316761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6760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62271792193053"/>
          <c:y val="0.15139245628808848"/>
          <c:w val="0.48617720082287008"/>
          <c:h val="0.68589326018112873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C13F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71A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125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97316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6686967568857333"/>
                  <c:y val="-0.161761184448508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9357A-10F0-4FAE-87B6-C839869DB833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A435712C-0A12-4032-B7E8-799A6E3A9577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30730587423497"/>
                      <c:h val="0.2349234573005060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2957044374367208"/>
                  <c:y val="8.7813214414904792E-2"/>
                </c:manualLayout>
              </c:layout>
              <c:tx>
                <c:rich>
                  <a:bodyPr/>
                  <a:lstStyle/>
                  <a:p>
                    <a:fld id="{03CA82BD-6818-4006-B2D2-09FB95C43F5E}" type="CATEGORYNAME">
                      <a:rPr lang="en-US">
                        <a:latin typeface="Arial Black" panose="020B0A04020102020204" pitchFamily="34" charset="0"/>
                      </a:rPr>
                      <a:pPr/>
                      <a:t>[NOMBRE DE CATEGORÍA]</a:t>
                    </a:fld>
                    <a:r>
                      <a:rPr lang="en-US" baseline="0" dirty="0">
                        <a:latin typeface="Arial Black" panose="020B0A04020102020204" pitchFamily="34" charset="0"/>
                      </a:rPr>
                      <a:t>; </a:t>
                    </a:r>
                    <a:fld id="{588AC371-06DB-47B1-BB3C-289C35556FB5}" type="VALUE">
                      <a:rPr lang="en-US" baseline="0"/>
                      <a:pPr/>
                      <a:t>[VALOR]</a:t>
                    </a:fld>
                    <a:endParaRPr lang="en-US" baseline="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0122850122852"/>
                      <c:h val="0.21643646479210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2703063836922102"/>
                  <c:y val="0.150207178047933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69DFAA-9928-419A-BEDA-76578CCB7EE9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7C0FCA3A-FFA6-4075-85C6-6551D00E4ED9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41182843545048"/>
                      <c:h val="0.193327724156603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3923013923013924"/>
                  <c:y val="-0.152413243964979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CAAE-EB1D-4ED8-86CB-53312DD8CE30}" type="CATEGORYNAM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</a:rPr>
                      <a:t>; </a:t>
                    </a:r>
                    <a:endParaRPr lang="en-US" baseline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</a:endParaRPr>
                  </a:p>
                  <a:p>
                    <a:pPr algn="ctr"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fld id="{B0E84F39-863E-4E4D-84B3-EFEB22E1F545}" type="VALUE">
                      <a:rPr lang="en-US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 algn="ctr"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9901719901718"/>
                      <c:h val="0.1748407316482027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Hoja1!$B$1:$E$1</c:f>
              <c:strCache>
                <c:ptCount val="4"/>
                <c:pt idx="0">
                  <c:v>Arterial</c:v>
                </c:pt>
                <c:pt idx="1">
                  <c:v>Intermedia</c:v>
                </c:pt>
                <c:pt idx="2">
                  <c:v>Local</c:v>
                </c:pt>
                <c:pt idx="3">
                  <c:v>Troncal</c:v>
                </c:pt>
              </c:strCache>
            </c:strRef>
          </c:cat>
          <c:val>
            <c:numRef>
              <c:f>Hoja1!$B$2:$E$2</c:f>
              <c:numCache>
                <c:formatCode>0\ "Km-carril"</c:formatCode>
                <c:ptCount val="4"/>
                <c:pt idx="0">
                  <c:v>346.26000000000005</c:v>
                </c:pt>
                <c:pt idx="1">
                  <c:v>280</c:v>
                </c:pt>
                <c:pt idx="2">
                  <c:v>1070</c:v>
                </c:pt>
                <c:pt idx="3">
                  <c:v>136.32999999999996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2929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Arterial con Troncal</c:v>
                </c:pt>
                <c:pt idx="1">
                  <c:v>Arterial Sin Troncal</c:v>
                </c:pt>
                <c:pt idx="2">
                  <c:v>Intermedia</c:v>
                </c:pt>
                <c:pt idx="3">
                  <c:v>Local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25</c:v>
                </c:pt>
                <c:pt idx="1">
                  <c:v>23</c:v>
                </c:pt>
                <c:pt idx="2">
                  <c:v>12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62784"/>
        <c:axId val="316762392"/>
      </c:barChart>
      <c:valAx>
        <c:axId val="316762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62784"/>
        <c:crosses val="autoZero"/>
        <c:crossBetween val="between"/>
      </c:valAx>
      <c:catAx>
        <c:axId val="31676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2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18028981021107"/>
          <c:y val="5.8413355284651802E-2"/>
          <c:w val="0.60411331875898788"/>
          <c:h val="0.883473457543142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Peatonal sobre Vía</c:v>
                </c:pt>
                <c:pt idx="1">
                  <c:v>Peatonal sobre Agua</c:v>
                </c:pt>
                <c:pt idx="2">
                  <c:v>Vehicular sobre Vía</c:v>
                </c:pt>
                <c:pt idx="3">
                  <c:v>Vehicular sobre Agua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17</c:v>
                </c:pt>
                <c:pt idx="1">
                  <c:v>14</c:v>
                </c:pt>
                <c:pt idx="2">
                  <c:v>14</c:v>
                </c:pt>
                <c:pt idx="3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63960"/>
        <c:axId val="316763568"/>
      </c:barChart>
      <c:valAx>
        <c:axId val="31676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63960"/>
        <c:crosses val="autoZero"/>
        <c:crossBetween val="between"/>
      </c:valAx>
      <c:catAx>
        <c:axId val="316763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35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04073355231758"/>
          <c:y val="6.3845046947418179E-3"/>
          <c:w val="0.63835780143545962"/>
          <c:h val="0.94876580530161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5214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9E346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3498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E2A6C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EECAD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ller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Concreto</c:v>
                </c:pt>
                <c:pt idx="1">
                  <c:v>Metálico</c:v>
                </c:pt>
                <c:pt idx="2">
                  <c:v>Mixto</c:v>
                </c:pt>
                <c:pt idx="3">
                  <c:v>Otro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61</c:v>
                </c:pt>
                <c:pt idx="1">
                  <c:v>10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65136"/>
        <c:axId val="316764744"/>
      </c:barChart>
      <c:valAx>
        <c:axId val="316764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6765136"/>
        <c:crosses val="autoZero"/>
        <c:crossBetween val="between"/>
      </c:valAx>
      <c:catAx>
        <c:axId val="316765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ler"/>
                <a:ea typeface="+mn-ea"/>
                <a:cs typeface="+mn-cs"/>
              </a:defRPr>
            </a:pPr>
            <a:endParaRPr lang="es-CO"/>
          </a:p>
        </c:txPr>
        <c:crossAx val="316764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82655622145724"/>
          <c:y val="4.5092249364782566E-2"/>
          <c:w val="0.71117434891726206"/>
          <c:h val="0.90773717028194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A8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DD4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CB5D9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Pendiente de diagnóstico</c:v>
                </c:pt>
              </c:strCache>
            </c:strRef>
          </c:cat>
          <c:val>
            <c:numRef>
              <c:f>Hoja1!$B$2:$E$2</c:f>
              <c:numCache>
                <c:formatCode>0.0\ "Km"</c:formatCode>
                <c:ptCount val="4"/>
                <c:pt idx="0">
                  <c:v>24.035670101000001</c:v>
                </c:pt>
                <c:pt idx="1">
                  <c:v>18.540485034</c:v>
                </c:pt>
                <c:pt idx="2">
                  <c:v>3.0913410049999999</c:v>
                </c:pt>
                <c:pt idx="3">
                  <c:v>19.087920285999999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765920"/>
        <c:axId val="316766312"/>
      </c:barChart>
      <c:catAx>
        <c:axId val="316765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766312"/>
        <c:crosses val="autoZero"/>
        <c:auto val="1"/>
        <c:lblAlgn val="ctr"/>
        <c:lblOffset val="100"/>
        <c:noMultiLvlLbl val="0"/>
      </c:catAx>
      <c:valAx>
        <c:axId val="316766312"/>
        <c:scaling>
          <c:orientation val="minMax"/>
        </c:scaling>
        <c:delete val="1"/>
        <c:axPos val="b"/>
        <c:numFmt formatCode="0.0\ &quot;Km&quot;" sourceLinked="1"/>
        <c:majorTickMark val="out"/>
        <c:minorTickMark val="none"/>
        <c:tickLblPos val="nextTo"/>
        <c:crossAx val="31676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0.54417</cdr:x>
      <cdr:y>0.62639</cdr:y>
    </cdr:from>
    <cdr:to>
      <cdr:x>0.71065</cdr:x>
      <cdr:y>0.71926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09585" y="1721247"/>
          <a:ext cx="645356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21%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0.60318</cdr:x>
      <cdr:y>0.32372</cdr:y>
    </cdr:from>
    <cdr:to>
      <cdr:x>0.73259</cdr:x>
      <cdr:y>0.41659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338331" y="889545"/>
          <a:ext cx="501670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28%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0.42783</cdr:x>
      <cdr:y>0.18743</cdr:y>
    </cdr:from>
    <cdr:to>
      <cdr:x>0.54269</cdr:x>
      <cdr:y>0.2803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658547" y="515042"/>
          <a:ext cx="445277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>
              <a:latin typeface="Aller"/>
            </a:rPr>
            <a:t>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0.25796</cdr:x>
      <cdr:y>0.45421</cdr:y>
    </cdr:from>
    <cdr:to>
      <cdr:x>0.41169</cdr:x>
      <cdr:y>0.54707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00046" y="1248100"/>
          <a:ext cx="595945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46%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0.55399</cdr:x>
      <cdr:y>0.48044</cdr:y>
    </cdr:from>
    <cdr:to>
      <cdr:x>0.72047</cdr:x>
      <cdr:y>0.57331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47633" y="1320198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20%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0.49742</cdr:x>
      <cdr:y>0.23034</cdr:y>
    </cdr:from>
    <cdr:to>
      <cdr:x>0.62683</cdr:x>
      <cdr:y>0.32321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928347" y="632943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16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0.37914</cdr:x>
      <cdr:y>0.15638</cdr:y>
    </cdr:from>
    <cdr:to>
      <cdr:x>0.494</cdr:x>
      <cdr:y>0.24925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469786" y="429725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1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0.61794</cdr:y>
    </cdr:from>
    <cdr:to>
      <cdr:x>0.406</cdr:x>
      <cdr:y>0.7108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698033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63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9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0.37074</cdr:x>
      <cdr:y>0.65652</cdr:y>
    </cdr:from>
    <cdr:to>
      <cdr:x>0.52215</cdr:x>
      <cdr:y>0.74726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89452" y="1692515"/>
          <a:ext cx="526618" cy="233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16%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0.58398</cdr:x>
      <cdr:y>0.52688</cdr:y>
    </cdr:from>
    <cdr:to>
      <cdr:x>0.75046</cdr:x>
      <cdr:y>0.61975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63903" y="1447796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25%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0.51928</cdr:x>
      <cdr:y>0.22442</cdr:y>
    </cdr:from>
    <cdr:to>
      <cdr:x>0.64869</cdr:x>
      <cdr:y>0.31729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13063" y="616671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1</a:t>
          </a:r>
          <a:r>
            <a:rPr lang="es-CO" sz="1200" b="0" dirty="0" smtClean="0">
              <a:latin typeface="Aller"/>
            </a:rPr>
            <a:t>8%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0.39214</cdr:x>
      <cdr:y>0.1839</cdr:y>
    </cdr:from>
    <cdr:to>
      <cdr:x>0.507</cdr:x>
      <cdr:y>0.27677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520202" y="505346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0.57992</cdr:y>
    </cdr:from>
    <cdr:to>
      <cdr:x>0.406</cdr:x>
      <cdr:y>0.67278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593538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53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0.35703</cdr:y>
    </cdr:from>
    <cdr:to>
      <cdr:x>0.71324</cdr:x>
      <cdr:y>0.44777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981085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33%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0.524</cdr:x>
      <cdr:y>0.61824</cdr:y>
    </cdr:from>
    <cdr:to>
      <cdr:x>0.67541</cdr:x>
      <cdr:y>0.70898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023594" y="1698842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14%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0.52936</cdr:x>
      <cdr:y>0.34176</cdr:y>
    </cdr:from>
    <cdr:to>
      <cdr:x>0.67231</cdr:x>
      <cdr:y>0.43463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052171" y="939112"/>
          <a:ext cx="554143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18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0.4423</cdr:x>
      <cdr:y>0.17798</cdr:y>
    </cdr:from>
    <cdr:to>
      <cdr:x>0.57171</cdr:x>
      <cdr:y>0.27085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714637" y="48907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0.35926</cdr:x>
      <cdr:y>0.16725</cdr:y>
    </cdr:from>
    <cdr:to>
      <cdr:x>0.47412</cdr:x>
      <cdr:y>0.26012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92744" y="459579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0.62635</cdr:y>
    </cdr:from>
    <cdr:to>
      <cdr:x>0.406</cdr:x>
      <cdr:y>0.71921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721122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69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0.39857</cdr:y>
    </cdr:from>
    <cdr:to>
      <cdr:x>0.71324</cdr:x>
      <cdr:y>0.48931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1095212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38%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0.45404</cdr:x>
      <cdr:y>0.65028</cdr:y>
    </cdr:from>
    <cdr:to>
      <cdr:x>0.60545</cdr:x>
      <cdr:y>0.74102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753413" y="1786880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20%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0.61733</cdr:x>
      <cdr:y>0.48044</cdr:y>
    </cdr:from>
    <cdr:to>
      <cdr:x>0.78381</cdr:x>
      <cdr:y>0.57331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93191" y="1320198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20%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0.51928</cdr:x>
      <cdr:y>0.22442</cdr:y>
    </cdr:from>
    <cdr:to>
      <cdr:x>0.64869</cdr:x>
      <cdr:y>0.31729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13063" y="616671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16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0.39214</cdr:x>
      <cdr:y>0.17798</cdr:y>
    </cdr:from>
    <cdr:to>
      <cdr:x>0.507</cdr:x>
      <cdr:y>0.27085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520202" y="489074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>
              <a:latin typeface="Aller"/>
            </a:rPr>
            <a:t>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0.54715</cdr:y>
    </cdr:from>
    <cdr:to>
      <cdr:x>0.406</cdr:x>
      <cdr:y>0.64001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503505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59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53%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0.34045</cdr:x>
      <cdr:y>0.60327</cdr:y>
    </cdr:from>
    <cdr:to>
      <cdr:x>0.49186</cdr:x>
      <cdr:y>0.694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314769" y="1657699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16%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0.50074</cdr:x>
      <cdr:y>0.66437</cdr:y>
    </cdr:from>
    <cdr:to>
      <cdr:x>0.66722</cdr:x>
      <cdr:y>0.75724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1941208" y="1825603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29%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0.60318</cdr:x>
      <cdr:y>0.32372</cdr:y>
    </cdr:from>
    <cdr:to>
      <cdr:x>0.73259</cdr:x>
      <cdr:y>0.41659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338331" y="889545"/>
          <a:ext cx="501670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0.42783</cdr:x>
      <cdr:y>0.18743</cdr:y>
    </cdr:from>
    <cdr:to>
      <cdr:x>0.54269</cdr:x>
      <cdr:y>0.2803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658547" y="515042"/>
          <a:ext cx="445277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6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0.25796</cdr:x>
      <cdr:y>0.45421</cdr:y>
    </cdr:from>
    <cdr:to>
      <cdr:x>0.41169</cdr:x>
      <cdr:y>0.54707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00046" y="1248100"/>
          <a:ext cx="595945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5</a:t>
          </a:r>
          <a:r>
            <a:rPr lang="es-CO" sz="1200" dirty="0">
              <a:latin typeface="Aller"/>
            </a:rPr>
            <a:t>1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0.33651</cdr:x>
      <cdr:y>0.55241</cdr:y>
    </cdr:from>
    <cdr:to>
      <cdr:x>0.48792</cdr:x>
      <cdr:y>0.64315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99519" y="1517967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26%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>
              <a:latin typeface="Aller"/>
            </a:rPr>
            <a:t>4</a:t>
          </a:r>
          <a:r>
            <a:rPr lang="es-CO" sz="1200" dirty="0" smtClean="0">
              <a:latin typeface="Aller"/>
            </a:rPr>
            <a:t>6%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0.37074</cdr:x>
      <cdr:y>0.65652</cdr:y>
    </cdr:from>
    <cdr:to>
      <cdr:x>0.52215</cdr:x>
      <cdr:y>0.74726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89452" y="1692515"/>
          <a:ext cx="526618" cy="233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18%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0.60725</cdr:x>
      <cdr:y>0.50071</cdr:y>
    </cdr:from>
    <cdr:to>
      <cdr:x>0.77373</cdr:x>
      <cdr:y>0.59358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54119" y="1375893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26%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0.53613</cdr:x>
      <cdr:y>0.22442</cdr:y>
    </cdr:from>
    <cdr:to>
      <cdr:x>0.66554</cdr:x>
      <cdr:y>0.31729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78402" y="616671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16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0.42512</cdr:x>
      <cdr:y>0.17798</cdr:y>
    </cdr:from>
    <cdr:to>
      <cdr:x>0.53998</cdr:x>
      <cdr:y>0.27085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648044" y="489074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>
              <a:latin typeface="Aller"/>
            </a:rPr>
            <a:t>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0.29875</cdr:x>
      <cdr:y>0.57992</cdr:y>
    </cdr:from>
    <cdr:to>
      <cdr:x>0.45248</cdr:x>
      <cdr:y>0.67278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158140" y="1593538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53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0.37674</cdr:y>
    </cdr:from>
    <cdr:to>
      <cdr:x>0.71324</cdr:x>
      <cdr:y>0.46748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1035238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>
              <a:latin typeface="Aller"/>
            </a:rPr>
            <a:t>3</a:t>
          </a:r>
          <a:r>
            <a:rPr lang="es-CO" sz="1200" dirty="0" smtClean="0">
              <a:latin typeface="Aller"/>
            </a:rPr>
            <a:t>6%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0.45404</cdr:x>
      <cdr:y>0.64105</cdr:y>
    </cdr:from>
    <cdr:to>
      <cdr:x>0.60545</cdr:x>
      <cdr:y>0.73179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753413" y="1761536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23%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0.55399</cdr:x>
      <cdr:y>0.48044</cdr:y>
    </cdr:from>
    <cdr:to>
      <cdr:x>0.72047</cdr:x>
      <cdr:y>0.57331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47633" y="1320198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15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0.49742</cdr:x>
      <cdr:y>0.241</cdr:y>
    </cdr:from>
    <cdr:to>
      <cdr:x>0.62683</cdr:x>
      <cdr:y>0.33387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928347" y="66224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0.33237</cdr:x>
      <cdr:y>0.16975</cdr:y>
    </cdr:from>
    <cdr:to>
      <cdr:x>0.44723</cdr:x>
      <cdr:y>0.26262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288476" y="466454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8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0.63879</cdr:y>
    </cdr:from>
    <cdr:to>
      <cdr:x>0.406</cdr:x>
      <cdr:y>0.73165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755316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58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0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0.47536</cdr:x>
      <cdr:y>0.65028</cdr:y>
    </cdr:from>
    <cdr:to>
      <cdr:x>0.62677</cdr:x>
      <cdr:y>0.74102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835764" y="1786880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12%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0.60999</cdr:x>
      <cdr:y>0.52688</cdr:y>
    </cdr:from>
    <cdr:to>
      <cdr:x>0.77647</cdr:x>
      <cdr:y>0.61975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64751" y="1447796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30%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0.53613</cdr:x>
      <cdr:y>0.22442</cdr:y>
    </cdr:from>
    <cdr:to>
      <cdr:x>0.66554</cdr:x>
      <cdr:y>0.31729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78402" y="616671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17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0.35135</cdr:x>
      <cdr:y>0.20282</cdr:y>
    </cdr:from>
    <cdr:to>
      <cdr:x>0.48851</cdr:x>
      <cdr:y>0.29569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62075" y="557323"/>
          <a:ext cx="531721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0.27406</cdr:x>
      <cdr:y>0.57992</cdr:y>
    </cdr:from>
    <cdr:to>
      <cdr:x>0.42779</cdr:x>
      <cdr:y>0.67278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62447" y="1593538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50%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0.37074</cdr:x>
      <cdr:y>0.65652</cdr:y>
    </cdr:from>
    <cdr:to>
      <cdr:x>0.52215</cdr:x>
      <cdr:y>0.74726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89452" y="1692515"/>
          <a:ext cx="526618" cy="233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14%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0.58398</cdr:x>
      <cdr:y>0.59275</cdr:y>
    </cdr:from>
    <cdr:to>
      <cdr:x>0.75046</cdr:x>
      <cdr:y>0.68562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63903" y="1628793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30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0.56612</cdr:x>
      <cdr:y>0.26012</cdr:y>
    </cdr:from>
    <cdr:to>
      <cdr:x>0.69553</cdr:x>
      <cdr:y>0.35299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194646" y="71477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21%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0.34587</cdr:x>
      <cdr:y>0.21368</cdr:y>
    </cdr:from>
    <cdr:to>
      <cdr:x>0.48577</cdr:x>
      <cdr:y>0.30655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40810" y="587176"/>
          <a:ext cx="542353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0.27406</cdr:x>
      <cdr:y>0.54715</cdr:y>
    </cdr:from>
    <cdr:to>
      <cdr:x>0.42779</cdr:x>
      <cdr:y>0.64001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62447" y="1503505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8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0.36193</cdr:x>
      <cdr:y>0.61795</cdr:y>
    </cdr:from>
    <cdr:to>
      <cdr:x>0.51334</cdr:x>
      <cdr:y>0.70869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397713" y="1698059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22%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0.60318</cdr:x>
      <cdr:y>0.54715</cdr:y>
    </cdr:from>
    <cdr:to>
      <cdr:x>0.76966</cdr:x>
      <cdr:y>0.64002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38331" y="1503491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34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0.53613</cdr:x>
      <cdr:y>0.21368</cdr:y>
    </cdr:from>
    <cdr:to>
      <cdr:x>0.66554</cdr:x>
      <cdr:y>0.30655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78402" y="587176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0.39214</cdr:x>
      <cdr:y>0.1839</cdr:y>
    </cdr:from>
    <cdr:to>
      <cdr:x>0.507</cdr:x>
      <cdr:y>0.27677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520202" y="505346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8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0.27406</cdr:x>
      <cdr:y>0.53431</cdr:y>
    </cdr:from>
    <cdr:to>
      <cdr:x>0.42779</cdr:x>
      <cdr:y>0.62717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62447" y="1468223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43%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52%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0.313</cdr:x>
      <cdr:y>0.5824</cdr:y>
    </cdr:from>
    <cdr:to>
      <cdr:x>0.46441</cdr:x>
      <cdr:y>0.67314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08762" y="1600377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23%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0.39857</cdr:y>
    </cdr:from>
    <cdr:to>
      <cdr:x>0.71324</cdr:x>
      <cdr:y>0.48931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1095212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3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0.40103</cdr:x>
      <cdr:y>0.64574</cdr:y>
    </cdr:from>
    <cdr:to>
      <cdr:x>0.55244</cdr:x>
      <cdr:y>0.73648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548685" y="1774424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22%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0.58398</cdr:x>
      <cdr:y>0.57991</cdr:y>
    </cdr:from>
    <cdr:to>
      <cdr:x>0.75046</cdr:x>
      <cdr:y>0.67278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63903" y="1593510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30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0.56612</cdr:x>
      <cdr:y>0.25928</cdr:y>
    </cdr:from>
    <cdr:to>
      <cdr:x>0.69553</cdr:x>
      <cdr:y>0.35215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194646" y="712478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21%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0.42783</cdr:x>
      <cdr:y>0.18743</cdr:y>
    </cdr:from>
    <cdr:to>
      <cdr:x>0.54269</cdr:x>
      <cdr:y>0.2803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658547" y="515042"/>
          <a:ext cx="445277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>
              <a:latin typeface="Aller"/>
            </a:rPr>
            <a:t>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0.25227</cdr:x>
      <cdr:y>0.50072</cdr:y>
    </cdr:from>
    <cdr:to>
      <cdr:x>0.406</cdr:x>
      <cdr:y>0.59358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977976" y="1375921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44%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8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0.36628</cdr:x>
      <cdr:y>0.61824</cdr:y>
    </cdr:from>
    <cdr:to>
      <cdr:x>0.51769</cdr:x>
      <cdr:y>0.70898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414497" y="1698842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18%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0.61274</cdr:x>
      <cdr:y>0.53431</cdr:y>
    </cdr:from>
    <cdr:to>
      <cdr:x>0.77922</cdr:x>
      <cdr:y>0.62718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75383" y="1468209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21%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0.56612</cdr:x>
      <cdr:y>0.24997</cdr:y>
    </cdr:from>
    <cdr:to>
      <cdr:x>0.69553</cdr:x>
      <cdr:y>0.34284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194646" y="68689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20%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0.35958</cdr:x>
      <cdr:y>0.20282</cdr:y>
    </cdr:from>
    <cdr:to>
      <cdr:x>0.494</cdr:x>
      <cdr:y>0.29569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93974" y="557323"/>
          <a:ext cx="521088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12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0.27406</cdr:x>
      <cdr:y>0.54715</cdr:y>
    </cdr:from>
    <cdr:to>
      <cdr:x>0.42779</cdr:x>
      <cdr:y>0.64001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62447" y="1503505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47%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7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0.36628</cdr:x>
      <cdr:y>0.61824</cdr:y>
    </cdr:from>
    <cdr:to>
      <cdr:x>0.51769</cdr:x>
      <cdr:y>0.70898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414497" y="1698842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21%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0.58656</cdr:x>
      <cdr:y>0.54315</cdr:y>
    </cdr:from>
    <cdr:to>
      <cdr:x>0.75304</cdr:x>
      <cdr:y>0.63602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73894" y="1492512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40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0.52185</cdr:x>
      <cdr:y>0.21203</cdr:y>
    </cdr:from>
    <cdr:to>
      <cdr:x>0.65126</cdr:x>
      <cdr:y>0.3049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023054" y="58263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0.35393</cdr:x>
      <cdr:y>0.19426</cdr:y>
    </cdr:from>
    <cdr:to>
      <cdr:x>0.5</cdr:x>
      <cdr:y>0.28713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72067" y="533790"/>
          <a:ext cx="566272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13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0.27664</cdr:x>
      <cdr:y>0.55058</cdr:y>
    </cdr:from>
    <cdr:to>
      <cdr:x>0.43037</cdr:x>
      <cdr:y>0.64344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72438" y="1512939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0.32779</cdr:y>
    </cdr:from>
    <cdr:to>
      <cdr:x>0.71324</cdr:x>
      <cdr:y>0.41853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900737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32%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0.50219</cdr:x>
      <cdr:y>0.64144</cdr:y>
    </cdr:from>
    <cdr:to>
      <cdr:x>0.6536</cdr:x>
      <cdr:y>0.73218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939362" y="1762598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23%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0.56612</cdr:x>
      <cdr:y>0.35959</cdr:y>
    </cdr:from>
    <cdr:to>
      <cdr:x>0.7326</cdr:x>
      <cdr:y>0.45246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94646" y="988108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24%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0.45457</cdr:x>
      <cdr:y>0.16975</cdr:y>
    </cdr:from>
    <cdr:to>
      <cdr:x>0.58398</cdr:x>
      <cdr:y>0.26262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762223" y="46645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7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0.37779</cdr:x>
      <cdr:y>0.16725</cdr:y>
    </cdr:from>
    <cdr:to>
      <cdr:x>0.49265</cdr:x>
      <cdr:y>0.26012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464553" y="459579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7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0.30733</cdr:x>
      <cdr:y>0.64743</cdr:y>
    </cdr:from>
    <cdr:to>
      <cdr:x>0.46106</cdr:x>
      <cdr:y>0.74029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191414" y="1779052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62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0.56183</cdr:x>
      <cdr:y>0.31916</cdr:y>
    </cdr:from>
    <cdr:to>
      <cdr:x>0.71324</cdr:x>
      <cdr:y>0.4099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69683" y="877004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27%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0.524</cdr:x>
      <cdr:y>0.58571</cdr:y>
    </cdr:from>
    <cdr:to>
      <cdr:x>0.67541</cdr:x>
      <cdr:y>0.67645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023594" y="1609454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24%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0.55399</cdr:x>
      <cdr:y>0.31958</cdr:y>
    </cdr:from>
    <cdr:to>
      <cdr:x>0.72047</cdr:x>
      <cdr:y>0.41245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47633" y="878166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dirty="0" smtClean="0">
              <a:latin typeface="Aller"/>
            </a:rPr>
            <a:t>15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0.43272</cdr:x>
      <cdr:y>0.17798</cdr:y>
    </cdr:from>
    <cdr:to>
      <cdr:x>0.56213</cdr:x>
      <cdr:y>0.27085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677507" y="489074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0.35378</cdr:x>
      <cdr:y>0.15638</cdr:y>
    </cdr:from>
    <cdr:to>
      <cdr:x>0.46864</cdr:x>
      <cdr:y>0.24925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371479" y="429725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1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0.30459</cdr:x>
      <cdr:y>0.67143</cdr:y>
    </cdr:from>
    <cdr:to>
      <cdr:x>0.45832</cdr:x>
      <cdr:y>0.76429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180781" y="1845010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75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0.56612</cdr:x>
      <cdr:y>0.62499</cdr:y>
    </cdr:from>
    <cdr:to>
      <cdr:x>0.7326</cdr:x>
      <cdr:y>0.71786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194646" y="1717398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29%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0.58641</cdr:x>
      <cdr:y>0.26569</cdr:y>
    </cdr:from>
    <cdr:to>
      <cdr:x>0.71582</cdr:x>
      <cdr:y>0.35856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2273309" y="730078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23%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0.3632</cdr:x>
      <cdr:y>0.20282</cdr:y>
    </cdr:from>
    <cdr:to>
      <cdr:x>0.52162</cdr:x>
      <cdr:y>0.29569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407992" y="557323"/>
          <a:ext cx="614167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11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0.25796</cdr:x>
      <cdr:y>0.45421</cdr:y>
    </cdr:from>
    <cdr:to>
      <cdr:x>0.41169</cdr:x>
      <cdr:y>0.54707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000046" y="1248100"/>
          <a:ext cx="595945" cy="255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37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0.55221</cdr:x>
      <cdr:y>0.41912</cdr:y>
    </cdr:from>
    <cdr:to>
      <cdr:x>0.70362</cdr:x>
      <cdr:y>0.50986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32532" y="1151704"/>
          <a:ext cx="584722" cy="24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4</a:t>
          </a:r>
          <a:r>
            <a:rPr lang="es-CO" sz="1200" dirty="0">
              <a:latin typeface="Aller"/>
            </a:rPr>
            <a:t>4</a:t>
          </a:r>
          <a:r>
            <a:rPr lang="es-CO" sz="1200" dirty="0" smtClean="0">
              <a:latin typeface="Aller"/>
            </a:rPr>
            <a:t>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0.38596</cdr:x>
      <cdr:y>0.62623</cdr:y>
    </cdr:from>
    <cdr:to>
      <cdr:x>0.53737</cdr:x>
      <cdr:y>0.71697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490501" y="1720800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23%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0.61733</cdr:x>
      <cdr:y>0.43401</cdr:y>
    </cdr:from>
    <cdr:to>
      <cdr:x>0.78381</cdr:x>
      <cdr:y>0.52688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393191" y="1192600"/>
          <a:ext cx="6453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27%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0.49742</cdr:x>
      <cdr:y>0.20084</cdr:y>
    </cdr:from>
    <cdr:to>
      <cdr:x>0.62683</cdr:x>
      <cdr:y>0.29371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928347" y="551893"/>
          <a:ext cx="50168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10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0.32873</cdr:x>
      <cdr:y>0.24728</cdr:y>
    </cdr:from>
    <cdr:to>
      <cdr:x>0.49539</cdr:x>
      <cdr:y>0.34015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274396" y="679491"/>
          <a:ext cx="64606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22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0.35093</cdr:x>
      <cdr:y>0.66437</cdr:y>
    </cdr:from>
    <cdr:to>
      <cdr:x>0.50466</cdr:x>
      <cdr:y>0.75723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360427" y="1825617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latin typeface="Aller"/>
            </a:rPr>
            <a:t>41%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0.524</cdr:x>
      <cdr:y>0.31759</cdr:y>
    </cdr:from>
    <cdr:to>
      <cdr:x>0.67541</cdr:x>
      <cdr:y>0.40832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023594" y="872685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30%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0.54593</cdr:x>
      <cdr:y>0.57287</cdr:y>
    </cdr:from>
    <cdr:to>
      <cdr:x>0.69734</cdr:x>
      <cdr:y>0.66361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108277" y="1574171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14%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0.58022</cdr:x>
      <cdr:y>0.3844</cdr:y>
    </cdr:from>
    <cdr:to>
      <cdr:x>0.72047</cdr:x>
      <cdr:y>0.47727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49333" y="1056278"/>
          <a:ext cx="543689" cy="2551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CO" sz="1200" b="0" dirty="0" smtClean="0">
              <a:latin typeface="Aller"/>
            </a:rPr>
            <a:t>25%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0.46415</cdr:x>
      <cdr:y>0.1839</cdr:y>
    </cdr:from>
    <cdr:to>
      <cdr:x>0.58398</cdr:x>
      <cdr:y>0.27677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1799353" y="505346"/>
          <a:ext cx="464550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9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0.39214</cdr:x>
      <cdr:y>0.17798</cdr:y>
    </cdr:from>
    <cdr:to>
      <cdr:x>0.507</cdr:x>
      <cdr:y>0.27085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520202" y="489074"/>
          <a:ext cx="445275" cy="255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>
              <a:latin typeface="Aller"/>
            </a:rPr>
            <a:t>2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  <cdr:relSizeAnchor xmlns:cdr="http://schemas.openxmlformats.org/drawingml/2006/chartDrawing">
    <cdr:from>
      <cdr:x>0.29362</cdr:x>
      <cdr:y>0.62635</cdr:y>
    </cdr:from>
    <cdr:to>
      <cdr:x>0.44735</cdr:x>
      <cdr:y>0.71921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1138251" y="1721122"/>
          <a:ext cx="595961" cy="255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dirty="0" smtClean="0">
              <a:latin typeface="Aller"/>
            </a:rPr>
            <a:t>64</a:t>
          </a:r>
          <a:r>
            <a:rPr lang="es-CO" sz="1200" b="0" dirty="0" smtClean="0">
              <a:latin typeface="Aller"/>
            </a:rPr>
            <a:t>%</a:t>
          </a:r>
          <a:endParaRPr lang="es-CO" sz="1200" b="0" dirty="0">
            <a:latin typeface="Aller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0.524</cdr:x>
      <cdr:y>0.28859</cdr:y>
    </cdr:from>
    <cdr:to>
      <cdr:x>0.67541</cdr:x>
      <cdr:y>0.37933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023594" y="793012"/>
          <a:ext cx="584716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9616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9234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8850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8468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8084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37702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773189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169360" algn="l" defTabSz="396169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latin typeface="Aller"/>
            </a:rPr>
            <a:t>25%</a:t>
          </a:r>
          <a:endParaRPr lang="es-CO" sz="1200" dirty="0">
            <a:latin typeface="Aller"/>
          </a:endParaRPr>
        </a:p>
      </cdr:txBody>
    </cdr:sp>
  </cdr:relSizeAnchor>
  <cdr:relSizeAnchor xmlns:cdr="http://schemas.openxmlformats.org/drawingml/2006/chartDrawing">
    <cdr:from>
      <cdr:x>0.56183</cdr:x>
      <cdr:y>0.55241</cdr:y>
    </cdr:from>
    <cdr:to>
      <cdr:x>0.71324</cdr:x>
      <cdr:y>0.64315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169682" y="1517967"/>
          <a:ext cx="584717" cy="24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ller"/>
            </a:rPr>
            <a:t>17%</a:t>
          </a:r>
          <a:endParaRPr lang="es-CO" sz="1200" dirty="0">
            <a:solidFill>
              <a:schemeClr val="tx1">
                <a:lumMod val="75000"/>
                <a:lumOff val="25000"/>
              </a:schemeClr>
            </a:solidFill>
            <a:latin typeface="Aller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34E0-FD9A-F248-B46E-94C54C71AC27}" type="datetimeFigureOut">
              <a:rPr lang="es-ES" smtClean="0"/>
              <a:pPr/>
              <a:t>28/07/2015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7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78163-313A-6749-80B5-C2A786EFE05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98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6169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92340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88509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84680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80849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77020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73189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69360" algn="l" defTabSz="39616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441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53137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85880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66031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208430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549517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257111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304376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83415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35053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158420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109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24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928077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82503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644540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209511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495204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98467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762526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376537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58333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01010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441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076469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038221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435165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770528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1310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492889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262785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912556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16891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843224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997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147435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310046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044897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15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5416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7362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9707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0851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023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431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402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9321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1323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4026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6152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8813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6508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00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0571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0838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486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1579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2960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2190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9540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9752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5232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04393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2972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7925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3599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903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68760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382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3450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05249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1800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5279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0932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51367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3799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80511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863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1977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07744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79700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4576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27221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66515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18929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47259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47628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29968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352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1789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02527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32946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38090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9314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56370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6824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38629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49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7219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758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90067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76163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26438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10287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7746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81071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46897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49892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55847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30433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79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290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87551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499197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26937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15772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637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22584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76233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68105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77595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81842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89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792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37055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82885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50086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5580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24018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45859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97466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87068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36171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15009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05025" y="685800"/>
            <a:ext cx="26479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8163-313A-6749-80B5-C2A786EFE05D}" type="slidenum">
              <a:rPr lang="es-ES" smtClean="0"/>
              <a:pPr/>
              <a:t>99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714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1125-72CD-BE4D-95E5-85E3EBF5A047}" type="datetimeFigureOut">
              <a:rPr lang="es-ES" smtClean="0"/>
              <a:pPr/>
              <a:t>28/07/2015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E577-32F3-684C-A089-BADB5C3B830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544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81125-72CD-BE4D-95E5-85E3EBF5A047}" type="datetimeFigureOut">
              <a:rPr lang="es-ES" smtClean="0"/>
              <a:pPr/>
              <a:t>28/07/2015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E577-32F3-684C-A089-BADB5C3B830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489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9.xml"/><Relationship Id="rId3" Type="http://schemas.openxmlformats.org/officeDocument/2006/relationships/chart" Target="../charts/chart127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28.xml"/><Relationship Id="rId9" Type="http://schemas.openxmlformats.org/officeDocument/2006/relationships/image" Target="../media/image2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132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31.xml"/><Relationship Id="rId10" Type="http://schemas.openxmlformats.org/officeDocument/2006/relationships/image" Target="../media/image28.png"/><Relationship Id="rId4" Type="http://schemas.openxmlformats.org/officeDocument/2006/relationships/chart" Target="../charts/chart130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6.png"/><Relationship Id="rId7" Type="http://schemas.openxmlformats.org/officeDocument/2006/relationships/chart" Target="../charts/chart133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2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5.png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128.emf"/><Relationship Id="rId7" Type="http://schemas.openxmlformats.org/officeDocument/2006/relationships/image" Target="../media/image18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6.xml"/><Relationship Id="rId3" Type="http://schemas.openxmlformats.org/officeDocument/2006/relationships/chart" Target="../charts/chart134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35.xml"/><Relationship Id="rId9" Type="http://schemas.openxmlformats.org/officeDocument/2006/relationships/image" Target="../media/image26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38.xml"/><Relationship Id="rId10" Type="http://schemas.openxmlformats.org/officeDocument/2006/relationships/image" Target="../media/image28.png"/><Relationship Id="rId4" Type="http://schemas.openxmlformats.org/officeDocument/2006/relationships/chart" Target="../charts/chart137.xml"/><Relationship Id="rId9" Type="http://schemas.openxmlformats.org/officeDocument/2006/relationships/chart" Target="../charts/chart139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6.png"/><Relationship Id="rId7" Type="http://schemas.openxmlformats.org/officeDocument/2006/relationships/chart" Target="../charts/chart140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3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chart" Target="../charts/chart141.xml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chart" Target="../charts/chart1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33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5.xml"/><Relationship Id="rId3" Type="http://schemas.openxmlformats.org/officeDocument/2006/relationships/chart" Target="../charts/chart14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44.xml"/><Relationship Id="rId9" Type="http://schemas.openxmlformats.org/officeDocument/2006/relationships/image" Target="../media/image2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148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47.xml"/><Relationship Id="rId10" Type="http://schemas.openxmlformats.org/officeDocument/2006/relationships/image" Target="../media/image28.png"/><Relationship Id="rId4" Type="http://schemas.openxmlformats.org/officeDocument/2006/relationships/chart" Target="../charts/chart146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6.png"/><Relationship Id="rId7" Type="http://schemas.openxmlformats.org/officeDocument/2006/relationships/chart" Target="../charts/chart149.xm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35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chart" Target="../charts/chart150.xml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chart" Target="../charts/chart151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7.emf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4.xml"/><Relationship Id="rId3" Type="http://schemas.openxmlformats.org/officeDocument/2006/relationships/chart" Target="../charts/chart15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53.xml"/><Relationship Id="rId9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56.xml"/><Relationship Id="rId10" Type="http://schemas.openxmlformats.org/officeDocument/2006/relationships/image" Target="../media/image28.png"/><Relationship Id="rId4" Type="http://schemas.openxmlformats.org/officeDocument/2006/relationships/chart" Target="../charts/chart155.xml"/><Relationship Id="rId9" Type="http://schemas.openxmlformats.org/officeDocument/2006/relationships/chart" Target="../charts/chart1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44.e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png"/><Relationship Id="rId7" Type="http://schemas.openxmlformats.org/officeDocument/2006/relationships/chart" Target="../charts/chart158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3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0.xml"/><Relationship Id="rId3" Type="http://schemas.openxmlformats.org/officeDocument/2006/relationships/slide" Target="slide3.xml"/><Relationship Id="rId7" Type="http://schemas.openxmlformats.org/officeDocument/2006/relationships/chart" Target="../charts/chart159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26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142.emf"/><Relationship Id="rId7" Type="http://schemas.openxmlformats.org/officeDocument/2006/relationships/image" Target="../media/image18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3.xml"/><Relationship Id="rId3" Type="http://schemas.openxmlformats.org/officeDocument/2006/relationships/chart" Target="../charts/chart16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62.xml"/><Relationship Id="rId9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166.xm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65.xml"/><Relationship Id="rId10" Type="http://schemas.openxmlformats.org/officeDocument/2006/relationships/image" Target="../media/image28.png"/><Relationship Id="rId4" Type="http://schemas.openxmlformats.org/officeDocument/2006/relationships/chart" Target="../charts/chart164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26.png"/><Relationship Id="rId7" Type="http://schemas.openxmlformats.org/officeDocument/2006/relationships/chart" Target="../charts/chart167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8.xml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45.png"/><Relationship Id="rId4" Type="http://schemas.openxmlformats.org/officeDocument/2006/relationships/chart" Target="../charts/chart169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slide" Target="slide3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9.emf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gif"/><Relationship Id="rId4" Type="http://schemas.openxmlformats.org/officeDocument/2006/relationships/image" Target="../media/image15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1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3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6.xml"/><Relationship Id="rId10" Type="http://schemas.openxmlformats.org/officeDocument/2006/relationships/image" Target="../media/image28.png"/><Relationship Id="rId4" Type="http://schemas.openxmlformats.org/officeDocument/2006/relationships/chart" Target="../charts/chart15.xml"/><Relationship Id="rId9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3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9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20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23.xml"/><Relationship Id="rId10" Type="http://schemas.openxmlformats.org/officeDocument/2006/relationships/image" Target="../media/image28.png"/><Relationship Id="rId4" Type="http://schemas.openxmlformats.org/officeDocument/2006/relationships/chart" Target="../charts/chart22.xml"/><Relationship Id="rId9" Type="http://schemas.openxmlformats.org/officeDocument/2006/relationships/chart" Target="../charts/char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2.png"/><Relationship Id="rId4" Type="http://schemas.openxmlformats.org/officeDocument/2006/relationships/chart" Target="../charts/char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" Target="slide3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22.png"/><Relationship Id="rId5" Type="http://schemas.openxmlformats.org/officeDocument/2006/relationships/image" Target="../media/image5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chart" Target="../charts/chart28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29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32.xml"/><Relationship Id="rId10" Type="http://schemas.openxmlformats.org/officeDocument/2006/relationships/image" Target="../media/image28.png"/><Relationship Id="rId4" Type="http://schemas.openxmlformats.org/officeDocument/2006/relationships/chart" Target="../charts/chart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chart" Target="../charts/chart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51.xml"/><Relationship Id="rId18" Type="http://schemas.openxmlformats.org/officeDocument/2006/relationships/slide" Target="slide86.xml"/><Relationship Id="rId26" Type="http://schemas.openxmlformats.org/officeDocument/2006/relationships/image" Target="../media/image16.png"/><Relationship Id="rId3" Type="http://schemas.openxmlformats.org/officeDocument/2006/relationships/image" Target="../media/image14.png"/><Relationship Id="rId21" Type="http://schemas.openxmlformats.org/officeDocument/2006/relationships/slide" Target="slide104.xml"/><Relationship Id="rId7" Type="http://schemas.openxmlformats.org/officeDocument/2006/relationships/slide" Target="slide12.xml"/><Relationship Id="rId12" Type="http://schemas.openxmlformats.org/officeDocument/2006/relationships/slide" Target="slide45.xml"/><Relationship Id="rId17" Type="http://schemas.openxmlformats.org/officeDocument/2006/relationships/slide" Target="slide79.xml"/><Relationship Id="rId25" Type="http://schemas.openxmlformats.org/officeDocument/2006/relationships/slide" Target="slide1.xml"/><Relationship Id="rId2" Type="http://schemas.openxmlformats.org/officeDocument/2006/relationships/notesSlide" Target="../notesSlides/notesSlide3.xml"/><Relationship Id="rId16" Type="http://schemas.openxmlformats.org/officeDocument/2006/relationships/slide" Target="slide72.xml"/><Relationship Id="rId20" Type="http://schemas.openxmlformats.org/officeDocument/2006/relationships/slide" Target="slide9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9.xml"/><Relationship Id="rId24" Type="http://schemas.openxmlformats.org/officeDocument/2006/relationships/slide" Target="slide122.xml"/><Relationship Id="rId5" Type="http://schemas.openxmlformats.org/officeDocument/2006/relationships/image" Target="../media/image15.png"/><Relationship Id="rId15" Type="http://schemas.openxmlformats.org/officeDocument/2006/relationships/slide" Target="slide64.xml"/><Relationship Id="rId23" Type="http://schemas.openxmlformats.org/officeDocument/2006/relationships/slide" Target="slide116.xml"/><Relationship Id="rId28" Type="http://schemas.openxmlformats.org/officeDocument/2006/relationships/slide" Target="slide129.xml"/><Relationship Id="rId10" Type="http://schemas.openxmlformats.org/officeDocument/2006/relationships/slide" Target="slide32.xml"/><Relationship Id="rId19" Type="http://schemas.openxmlformats.org/officeDocument/2006/relationships/slide" Target="slide92.xml"/><Relationship Id="rId4" Type="http://schemas.openxmlformats.org/officeDocument/2006/relationships/image" Target="../media/image2.png"/><Relationship Id="rId9" Type="http://schemas.openxmlformats.org/officeDocument/2006/relationships/slide" Target="slide25.xml"/><Relationship Id="rId14" Type="http://schemas.openxmlformats.org/officeDocument/2006/relationships/slide" Target="slide57.xml"/><Relationship Id="rId22" Type="http://schemas.openxmlformats.org/officeDocument/2006/relationships/slide" Target="slide110.xml"/><Relationship Id="rId27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26.png"/><Relationship Id="rId4" Type="http://schemas.openxmlformats.org/officeDocument/2006/relationships/chart" Target="../charts/chart3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chart" Target="../charts/chart37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38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4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41.xml"/><Relationship Id="rId10" Type="http://schemas.openxmlformats.org/officeDocument/2006/relationships/image" Target="../media/image28.png"/><Relationship Id="rId4" Type="http://schemas.openxmlformats.org/officeDocument/2006/relationships/chart" Target="../charts/chart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6.png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6.png"/><Relationship Id="rId4" Type="http://schemas.openxmlformats.org/officeDocument/2006/relationships/chart" Target="../charts/chart4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" Target="slide3.xm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emf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3" Type="http://schemas.openxmlformats.org/officeDocument/2006/relationships/chart" Target="../charts/chart46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47.xml"/><Relationship Id="rId9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50.xml"/><Relationship Id="rId10" Type="http://schemas.openxmlformats.org/officeDocument/2006/relationships/image" Target="../media/image28.png"/><Relationship Id="rId4" Type="http://schemas.openxmlformats.org/officeDocument/2006/relationships/chart" Target="../charts/chart49.xml"/><Relationship Id="rId9" Type="http://schemas.openxmlformats.org/officeDocument/2006/relationships/chart" Target="../charts/chart5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6.png"/><Relationship Id="rId7" Type="http://schemas.openxmlformats.org/officeDocument/2006/relationships/chart" Target="../charts/chart5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chart" Target="../charts/chart53.xm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chart" Target="../charts/chart5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emf"/><Relationship Id="rId5" Type="http://schemas.openxmlformats.org/officeDocument/2006/relationships/image" Target="../media/image20.png"/><Relationship Id="rId10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7.xml"/><Relationship Id="rId3" Type="http://schemas.openxmlformats.org/officeDocument/2006/relationships/chart" Target="../charts/chart55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56.xml"/><Relationship Id="rId9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6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59.xml"/><Relationship Id="rId10" Type="http://schemas.openxmlformats.org/officeDocument/2006/relationships/image" Target="../media/image28.png"/><Relationship Id="rId4" Type="http://schemas.openxmlformats.org/officeDocument/2006/relationships/chart" Target="../charts/chart5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6.png"/><Relationship Id="rId7" Type="http://schemas.openxmlformats.org/officeDocument/2006/relationships/chart" Target="../charts/chart6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chart" Target="../charts/chart62.xm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chart" Target="../charts/chart6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83.emf"/><Relationship Id="rId7" Type="http://schemas.openxmlformats.org/officeDocument/2006/relationships/image" Target="../media/image40.e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4.emf"/><Relationship Id="rId5" Type="http://schemas.openxmlformats.org/officeDocument/2006/relationships/image" Target="../media/image33.png"/><Relationship Id="rId10" Type="http://schemas.openxmlformats.org/officeDocument/2006/relationships/image" Target="../media/image43.emf"/><Relationship Id="rId4" Type="http://schemas.openxmlformats.org/officeDocument/2006/relationships/image" Target="../media/image32.png"/><Relationship Id="rId9" Type="http://schemas.openxmlformats.org/officeDocument/2006/relationships/image" Target="../media/image4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chart" Target="../charts/chart64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65.xml"/><Relationship Id="rId9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68.xml"/><Relationship Id="rId10" Type="http://schemas.openxmlformats.org/officeDocument/2006/relationships/image" Target="../media/image28.png"/><Relationship Id="rId4" Type="http://schemas.openxmlformats.org/officeDocument/2006/relationships/chart" Target="../charts/chart67.xml"/><Relationship Id="rId9" Type="http://schemas.openxmlformats.org/officeDocument/2006/relationships/chart" Target="../charts/chart6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6.png"/><Relationship Id="rId7" Type="http://schemas.openxmlformats.org/officeDocument/2006/relationships/chart" Target="../charts/chart7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3.xm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chart" Target="../charts/chart72.xml"/><Relationship Id="rId10" Type="http://schemas.openxmlformats.org/officeDocument/2006/relationships/image" Target="../media/image2.png"/><Relationship Id="rId4" Type="http://schemas.openxmlformats.org/officeDocument/2006/relationships/chart" Target="../charts/chart71.xml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5.xml"/><Relationship Id="rId3" Type="http://schemas.openxmlformats.org/officeDocument/2006/relationships/chart" Target="../charts/chart7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74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hart" Target="../charts/chart3.xml"/><Relationship Id="rId10" Type="http://schemas.openxmlformats.org/officeDocument/2006/relationships/image" Target="../media/image26.png"/><Relationship Id="rId4" Type="http://schemas.openxmlformats.org/officeDocument/2006/relationships/chart" Target="../charts/chart2.xml"/><Relationship Id="rId9" Type="http://schemas.openxmlformats.org/officeDocument/2006/relationships/image" Target="../media/image27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7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77.xml"/><Relationship Id="rId10" Type="http://schemas.openxmlformats.org/officeDocument/2006/relationships/image" Target="../media/image28.png"/><Relationship Id="rId4" Type="http://schemas.openxmlformats.org/officeDocument/2006/relationships/chart" Target="../charts/chart7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6.png"/><Relationship Id="rId7" Type="http://schemas.openxmlformats.org/officeDocument/2006/relationships/chart" Target="../charts/chart7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26.png"/><Relationship Id="rId4" Type="http://schemas.openxmlformats.org/officeDocument/2006/relationships/chart" Target="../charts/chart8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" Target="slide3.xml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95.emf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4.xml"/><Relationship Id="rId3" Type="http://schemas.openxmlformats.org/officeDocument/2006/relationships/chart" Target="../charts/chart8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83.xml"/><Relationship Id="rId9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8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86.xml"/><Relationship Id="rId10" Type="http://schemas.openxmlformats.org/officeDocument/2006/relationships/image" Target="../media/image28.png"/><Relationship Id="rId4" Type="http://schemas.openxmlformats.org/officeDocument/2006/relationships/chart" Target="../charts/chart8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6.png"/><Relationship Id="rId7" Type="http://schemas.openxmlformats.org/officeDocument/2006/relationships/chart" Target="../charts/chart88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89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2.xml"/><Relationship Id="rId5" Type="http://schemas.openxmlformats.org/officeDocument/2006/relationships/chart" Target="../charts/chart91.xml"/><Relationship Id="rId4" Type="http://schemas.openxmlformats.org/officeDocument/2006/relationships/chart" Target="../charts/chart90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5.xml"/><Relationship Id="rId10" Type="http://schemas.openxmlformats.org/officeDocument/2006/relationships/image" Target="../media/image28.png"/><Relationship Id="rId4" Type="http://schemas.openxmlformats.org/officeDocument/2006/relationships/chart" Target="../charts/chart4.xml"/><Relationship Id="rId9" Type="http://schemas.openxmlformats.org/officeDocument/2006/relationships/chart" Target="../charts/char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" Target="slide3.xml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02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5.xml"/><Relationship Id="rId3" Type="http://schemas.openxmlformats.org/officeDocument/2006/relationships/chart" Target="../charts/chart9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94.xml"/><Relationship Id="rId9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98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97.xml"/><Relationship Id="rId10" Type="http://schemas.openxmlformats.org/officeDocument/2006/relationships/image" Target="../media/image28.png"/><Relationship Id="rId4" Type="http://schemas.openxmlformats.org/officeDocument/2006/relationships/chart" Target="../charts/chart9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6.png"/><Relationship Id="rId7" Type="http://schemas.openxmlformats.org/officeDocument/2006/relationships/chart" Target="../charts/chart99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2.xml"/><Relationship Id="rId3" Type="http://schemas.openxmlformats.org/officeDocument/2006/relationships/image" Target="../media/image32.png"/><Relationship Id="rId7" Type="http://schemas.openxmlformats.org/officeDocument/2006/relationships/chart" Target="../charts/chart10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chart" Target="../charts/chart10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" Target="slide3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7.emf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chart" Target="../charts/char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6.xml"/><Relationship Id="rId3" Type="http://schemas.openxmlformats.org/officeDocument/2006/relationships/chart" Target="../charts/chart104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05.xml"/><Relationship Id="rId9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10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08.xml"/><Relationship Id="rId10" Type="http://schemas.openxmlformats.org/officeDocument/2006/relationships/image" Target="../media/image28.png"/><Relationship Id="rId4" Type="http://schemas.openxmlformats.org/officeDocument/2006/relationships/chart" Target="../charts/chart10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6.png"/><Relationship Id="rId7" Type="http://schemas.openxmlformats.org/officeDocument/2006/relationships/chart" Target="../charts/chart110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1.xml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26.png"/><Relationship Id="rId4" Type="http://schemas.openxmlformats.org/officeDocument/2006/relationships/chart" Target="../charts/chart11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" Target="slide3.xml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emf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5.xml"/><Relationship Id="rId3" Type="http://schemas.openxmlformats.org/officeDocument/2006/relationships/chart" Target="../charts/chart11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14.xml"/><Relationship Id="rId9" Type="http://schemas.openxmlformats.org/officeDocument/2006/relationships/image" Target="../media/image2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chart" Target="../charts/chart118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17.xml"/><Relationship Id="rId10" Type="http://schemas.openxmlformats.org/officeDocument/2006/relationships/image" Target="../media/image28.png"/><Relationship Id="rId4" Type="http://schemas.openxmlformats.org/officeDocument/2006/relationships/chart" Target="../charts/chart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6.png"/><Relationship Id="rId7" Type="http://schemas.openxmlformats.org/officeDocument/2006/relationships/chart" Target="../charts/chart119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1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78.emf"/><Relationship Id="rId7" Type="http://schemas.openxmlformats.org/officeDocument/2006/relationships/image" Target="../media/image40.e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4.emf"/><Relationship Id="rId5" Type="http://schemas.openxmlformats.org/officeDocument/2006/relationships/image" Target="../media/image33.png"/><Relationship Id="rId10" Type="http://schemas.openxmlformats.org/officeDocument/2006/relationships/image" Target="../media/image43.emf"/><Relationship Id="rId4" Type="http://schemas.openxmlformats.org/officeDocument/2006/relationships/image" Target="../media/image32.png"/><Relationship Id="rId9" Type="http://schemas.openxmlformats.org/officeDocument/2006/relationships/image" Target="../media/image42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2.xml"/><Relationship Id="rId3" Type="http://schemas.openxmlformats.org/officeDocument/2006/relationships/chart" Target="../charts/chart120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27.emf"/><Relationship Id="rId4" Type="http://schemas.openxmlformats.org/officeDocument/2006/relationships/chart" Target="../charts/chart121.xml"/><Relationship Id="rId9" Type="http://schemas.openxmlformats.org/officeDocument/2006/relationships/image" Target="../media/image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emf"/><Relationship Id="rId5" Type="http://schemas.openxmlformats.org/officeDocument/2006/relationships/chart" Target="../charts/chart124.xml"/><Relationship Id="rId10" Type="http://schemas.openxmlformats.org/officeDocument/2006/relationships/image" Target="../media/image28.png"/><Relationship Id="rId4" Type="http://schemas.openxmlformats.org/officeDocument/2006/relationships/chart" Target="../charts/chart123.xml"/><Relationship Id="rId9" Type="http://schemas.openxmlformats.org/officeDocument/2006/relationships/chart" Target="../charts/chart12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6.png"/><Relationship Id="rId7" Type="http://schemas.openxmlformats.org/officeDocument/2006/relationships/chart" Target="../charts/chart12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2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2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3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o 106"/>
          <p:cNvGrpSpPr/>
          <p:nvPr/>
        </p:nvGrpSpPr>
        <p:grpSpPr>
          <a:xfrm>
            <a:off x="509" y="2321"/>
            <a:ext cx="7772400" cy="10074291"/>
            <a:chOff x="-7225" y="-15892"/>
            <a:chExt cx="7781046" cy="10074291"/>
          </a:xfrm>
        </p:grpSpPr>
        <p:sp>
          <p:nvSpPr>
            <p:cNvPr id="108" name="Rectángulo 107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9" name="Rectángulo 108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278340" y="6557679"/>
            <a:ext cx="4286592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dirty="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El IDU en cifras</a:t>
            </a:r>
            <a:endParaRPr lang="es-CO" sz="3600" dirty="0">
              <a:solidFill>
                <a:schemeClr val="tx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t="14639" r="6149"/>
          <a:stretch/>
        </p:blipFill>
        <p:spPr>
          <a:xfrm>
            <a:off x="16042" y="1882767"/>
            <a:ext cx="7765576" cy="7212540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295309" y="7182746"/>
            <a:ext cx="7220676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sz="2000" b="1" dirty="0" smtClean="0">
              <a:solidFill>
                <a:srgbClr val="97316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s-CO" sz="2000" b="1" dirty="0" smtClean="0">
                <a:solidFill>
                  <a:srgbClr val="9731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RESULTADOS DE LA GESTIÓN 2012 – 2015</a:t>
            </a:r>
          </a:p>
          <a:p>
            <a:r>
              <a:rPr lang="es-CO" sz="2000" dirty="0" smtClean="0">
                <a:solidFill>
                  <a:srgbClr val="973164"/>
                </a:solidFill>
                <a:cs typeface="Times New Roman" panose="02020603050405020304" pitchFamily="18" charset="0"/>
              </a:rPr>
              <a:t>En el marco del Plan de Desarrollo Bogotá Humana</a:t>
            </a:r>
            <a:endParaRPr lang="es-CO" sz="2000" dirty="0">
              <a:solidFill>
                <a:srgbClr val="973164"/>
              </a:solidFill>
              <a:cs typeface="Times New Roman" panose="02020603050405020304" pitchFamily="18" charset="0"/>
            </a:endParaRPr>
          </a:p>
        </p:txBody>
      </p:sp>
      <p:pic>
        <p:nvPicPr>
          <p:cNvPr id="114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932" y="9271744"/>
            <a:ext cx="2951053" cy="5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6742746" y="8193332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3" name="Rectángulo redondeado 2">
            <a:hlinkClick r:id="" action="ppaction://hlinkshowjump?jump=nextslide"/>
          </p:cNvPr>
          <p:cNvSpPr/>
          <p:nvPr/>
        </p:nvSpPr>
        <p:spPr>
          <a:xfrm>
            <a:off x="305636" y="8309810"/>
            <a:ext cx="1799389" cy="443665"/>
          </a:xfrm>
          <a:prstGeom prst="roundRect">
            <a:avLst/>
          </a:prstGeom>
          <a:gradFill flip="none" rotWithShape="1">
            <a:gsLst>
              <a:gs pos="0">
                <a:srgbClr val="973164">
                  <a:shade val="30000"/>
                  <a:satMod val="115000"/>
                </a:srgbClr>
              </a:gs>
              <a:gs pos="50000">
                <a:srgbClr val="973164">
                  <a:shade val="67500"/>
                  <a:satMod val="115000"/>
                </a:srgbClr>
              </a:gs>
              <a:gs pos="100000">
                <a:srgbClr val="973164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Clic para ingresar</a:t>
            </a:r>
            <a:endParaRPr lang="es-CO" sz="1400" dirty="0"/>
          </a:p>
        </p:txBody>
      </p:sp>
      <p:pic>
        <p:nvPicPr>
          <p:cNvPr id="307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40" y="364555"/>
            <a:ext cx="2972667" cy="9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982" y="-31283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1" name="Grupo 10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6" name="Rectángulo 5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6" name="Rectángulo 45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39" name="Título 1"/>
          <p:cNvSpPr txBox="1">
            <a:spLocks/>
          </p:cNvSpPr>
          <p:nvPr/>
        </p:nvSpPr>
        <p:spPr>
          <a:xfrm>
            <a:off x="263447" y="1513046"/>
            <a:ext cx="365782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3" name="Botón de acción: Final 52">
            <a:hlinkClick r:id="" action="ppaction://hlinkshowjump?jump=nextslide" highlightClick="1"/>
          </p:cNvPr>
          <p:cNvSpPr/>
          <p:nvPr/>
        </p:nvSpPr>
        <p:spPr>
          <a:xfrm>
            <a:off x="6982689" y="157065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o 30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32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34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87" y="4371071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899" y="1231902"/>
            <a:ext cx="3404004" cy="861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ángulo 36"/>
          <p:cNvSpPr/>
          <p:nvPr/>
        </p:nvSpPr>
        <p:spPr>
          <a:xfrm>
            <a:off x="172950" y="918002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66" y="5274918"/>
            <a:ext cx="1772135" cy="232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Rectángulo 42"/>
          <p:cNvSpPr/>
          <p:nvPr/>
        </p:nvSpPr>
        <p:spPr>
          <a:xfrm>
            <a:off x="203241" y="4989470"/>
            <a:ext cx="2337941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9144" y="4210493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9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15.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28625" y="2190866"/>
            <a:ext cx="35768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Antonio Nariño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293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Antonio Nariño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680346232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94453" y="3603980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25%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Antonio Nariño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531173639"/>
              </p:ext>
            </p:extLst>
          </p:nvPr>
        </p:nvGraphicFramePr>
        <p:xfrm>
          <a:off x="228877" y="6048367"/>
          <a:ext cx="7326366" cy="284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24761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504314735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7701" y="5701189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3760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15.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Antonio Nariño ocupa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16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Antonio Nariño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44%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27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Antonio Nariño,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1890266910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389042082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Antonio Nariño,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78%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Antonio Nariño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7.263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1764703110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10947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2328" y="9026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6872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15.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Antonio Nariño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3,6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17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825283234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Antonio Nariño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9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 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26%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35%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30%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902" y="7733572"/>
            <a:ext cx="1262648" cy="161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9297">
            <a:off x="2349820" y="2595137"/>
            <a:ext cx="6098810" cy="430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7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8666" y="-29493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ítulo 1"/>
          <p:cNvSpPr txBox="1">
            <a:spLocks/>
          </p:cNvSpPr>
          <p:nvPr/>
        </p:nvSpPr>
        <p:spPr>
          <a:xfrm>
            <a:off x="22424" y="725749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2014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9" name="Conector recto 26"/>
          <p:cNvCxnSpPr/>
          <p:nvPr/>
        </p:nvCxnSpPr>
        <p:spPr>
          <a:xfrm>
            <a:off x="16745" y="862820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Botón de acción: Comienzo 44">
            <a:hlinkClick r:id="rId6" action="ppaction://hlinksldjump" highlightClick="1"/>
          </p:cNvPr>
          <p:cNvSpPr/>
          <p:nvPr/>
        </p:nvSpPr>
        <p:spPr>
          <a:xfrm>
            <a:off x="6863018" y="1686969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693134" y="1524405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109655" y="1520871"/>
            <a:ext cx="558847" cy="505783"/>
            <a:chOff x="428431" y="849215"/>
            <a:chExt cx="452084" cy="446067"/>
          </a:xfrm>
          <a:solidFill>
            <a:srgbClr val="CC3300"/>
          </a:solidFill>
        </p:grpSpPr>
        <p:sp>
          <p:nvSpPr>
            <p:cNvPr id="48" name="Estrella de 8 puntas 4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grpFill/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528252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5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396" y="223098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-3867" y="-26916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2" name="Grupo 51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53" name="Rectángulo 52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66" name="Rectángulo 65"/>
          <p:cNvSpPr/>
          <p:nvPr/>
        </p:nvSpPr>
        <p:spPr>
          <a:xfrm>
            <a:off x="205637" y="910516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35510">
            <a:off x="765198" y="3367728"/>
            <a:ext cx="7508332" cy="442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9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7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Título 1"/>
          <p:cNvSpPr txBox="1">
            <a:spLocks/>
          </p:cNvSpPr>
          <p:nvPr/>
        </p:nvSpPr>
        <p:spPr>
          <a:xfrm>
            <a:off x="174824" y="654872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74" name="Conector recto 26"/>
          <p:cNvCxnSpPr/>
          <p:nvPr/>
        </p:nvCxnSpPr>
        <p:spPr>
          <a:xfrm>
            <a:off x="169145" y="791943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Botón de acción: Comienzo 74">
            <a:hlinkClick r:id="rId6" action="ppaction://hlinksldjump" highlightClick="1"/>
          </p:cNvPr>
          <p:cNvSpPr/>
          <p:nvPr/>
        </p:nvSpPr>
        <p:spPr>
          <a:xfrm>
            <a:off x="7027449" y="1616094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Título 1"/>
          <p:cNvSpPr txBox="1">
            <a:spLocks/>
          </p:cNvSpPr>
          <p:nvPr/>
        </p:nvSpPr>
        <p:spPr>
          <a:xfrm>
            <a:off x="322369" y="1406205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pic>
        <p:nvPicPr>
          <p:cNvPr id="8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796" y="152221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05" y="5351805"/>
            <a:ext cx="1725137" cy="220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05" y="435803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ángulo 82"/>
          <p:cNvSpPr/>
          <p:nvPr/>
        </p:nvSpPr>
        <p:spPr>
          <a:xfrm>
            <a:off x="203242" y="4916771"/>
            <a:ext cx="2337940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169144" y="4093530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7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8" name="Rectángulo 7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8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58" y="2005299"/>
            <a:ext cx="7808150" cy="301827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361211" y="5003870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Puente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4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216222" y="9690904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Fuente: IDU – Dirección Técnica Estratégica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  <a:cs typeface="Aller"/>
            </a:endParaRPr>
          </a:p>
        </p:txBody>
      </p:sp>
      <p:grpSp>
        <p:nvGrpSpPr>
          <p:cNvPr id="16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Imagen 21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37" y="7318134"/>
            <a:ext cx="419421" cy="811487"/>
          </a:xfrm>
          <a:prstGeom prst="rect">
            <a:avLst/>
          </a:prstGeom>
        </p:spPr>
      </p:pic>
      <p:pic>
        <p:nvPicPr>
          <p:cNvPr id="23" name="Imagen 22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608" y="7344605"/>
            <a:ext cx="439316" cy="765971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630063" y="763096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49,2%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829954" y="7639595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50,8%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26" name="Imagen 25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434140" y="8570872"/>
            <a:ext cx="439602" cy="843262"/>
          </a:xfrm>
          <a:prstGeom prst="rect">
            <a:avLst/>
          </a:prstGeom>
        </p:spPr>
      </p:pic>
      <p:pic>
        <p:nvPicPr>
          <p:cNvPr id="27" name="Imagen 26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098305"/>
            <a:ext cx="482471" cy="793946"/>
          </a:xfrm>
          <a:prstGeom prst="rect">
            <a:avLst/>
          </a:prstGeom>
        </p:spPr>
      </p:pic>
      <p:pic>
        <p:nvPicPr>
          <p:cNvPr id="28" name="Imagen 27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454785" y="7502620"/>
            <a:ext cx="381014" cy="830186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6840835" y="7717149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18,9%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539507" y="8293638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70,4%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6862620" y="8823479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10,7%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258.414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femenino.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73.433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82.251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Puente Aranda.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753390" y="7781792"/>
            <a:ext cx="2283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 Aranda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13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1.731,1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330840" y="6088449"/>
            <a:ext cx="224846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 Aranda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70,4%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3,33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sp>
        <p:nvSpPr>
          <p:cNvPr id="58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12863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o 51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53" name="Rectángulo 52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8" name="Rectángulo 57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4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Puente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n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58" y="2005299"/>
            <a:ext cx="7808150" cy="3018276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6361211" y="5003870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98" name="Título 1"/>
          <p:cNvSpPr txBox="1">
            <a:spLocks/>
          </p:cNvSpPr>
          <p:nvPr/>
        </p:nvSpPr>
        <p:spPr>
          <a:xfrm>
            <a:off x="651294" y="5765532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108" name="Título 1"/>
          <p:cNvSpPr txBox="1">
            <a:spLocks/>
          </p:cNvSpPr>
          <p:nvPr/>
        </p:nvSpPr>
        <p:spPr>
          <a:xfrm>
            <a:off x="4418921" y="5973718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12" name="Grupo 111"/>
          <p:cNvGrpSpPr/>
          <p:nvPr/>
        </p:nvGrpSpPr>
        <p:grpSpPr>
          <a:xfrm>
            <a:off x="33594" y="5777895"/>
            <a:ext cx="558847" cy="505785"/>
            <a:chOff x="428431" y="849215"/>
            <a:chExt cx="452084" cy="446067"/>
          </a:xfrm>
        </p:grpSpPr>
        <p:sp>
          <p:nvSpPr>
            <p:cNvPr id="115" name="Estrella de 8 puntas 11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6" name="CuadroTexto 115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120" name="Grupo 119"/>
          <p:cNvGrpSpPr/>
          <p:nvPr/>
        </p:nvGrpSpPr>
        <p:grpSpPr>
          <a:xfrm>
            <a:off x="3796584" y="5815585"/>
            <a:ext cx="558847" cy="505784"/>
            <a:chOff x="428431" y="849215"/>
            <a:chExt cx="452084" cy="446067"/>
          </a:xfrm>
        </p:grpSpPr>
        <p:sp>
          <p:nvSpPr>
            <p:cNvPr id="121" name="Estrella de 8 puntas 12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2" name="CuadroTexto 121"/>
            <p:cNvSpPr txBox="1"/>
            <p:nvPr/>
          </p:nvSpPr>
          <p:spPr>
            <a:xfrm>
              <a:off x="524405" y="89589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158643" y="6368238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celebró dos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$25.802,0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adjudicó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$51.830,9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siete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$36.159,7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$113.792,5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185115"/>
              </p:ext>
            </p:extLst>
          </p:nvPr>
        </p:nvGraphicFramePr>
        <p:xfrm>
          <a:off x="247869" y="7344606"/>
          <a:ext cx="3241486" cy="2499762"/>
        </p:xfrm>
        <a:graphic>
          <a:graphicData uri="http://schemas.openxmlformats.org/drawingml/2006/table">
            <a:tbl>
              <a:tblPr/>
              <a:tblGrid>
                <a:gridCol w="1620743"/>
                <a:gridCol w="1620743"/>
              </a:tblGrid>
              <a:tr h="1868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IDU-49-2012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$ 7.290,9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IDU-67-2012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$ 18.511,1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IDU-594-2014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$ 1.516,4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IDU-1692-2014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8.027,7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IDU-1947-2014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$ 1.392,1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$ 4.321,3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$ 5.857,6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IDU-1718-2014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9.745,0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1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" name="Rectángulo 33"/>
          <p:cNvSpPr/>
          <p:nvPr/>
        </p:nvSpPr>
        <p:spPr>
          <a:xfrm>
            <a:off x="3804304" y="6511323"/>
            <a:ext cx="3832365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legalizó 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$5.453,4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En 2013 se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adjudicó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$3.684,1 millones.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 el año 2014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$32.311,6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$41.499,2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35322"/>
              </p:ext>
            </p:extLst>
          </p:nvPr>
        </p:nvGraphicFramePr>
        <p:xfrm>
          <a:off x="3906781" y="7637368"/>
          <a:ext cx="3421100" cy="1221934"/>
        </p:xfrm>
        <a:graphic>
          <a:graphicData uri="http://schemas.openxmlformats.org/drawingml/2006/table">
            <a:tbl>
              <a:tblPr/>
              <a:tblGrid>
                <a:gridCol w="1710550"/>
                <a:gridCol w="1710550"/>
              </a:tblGrid>
              <a:tr h="1819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IDU-59-2012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2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247869" y="510806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840557" y="8887372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7516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16.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Puente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00049" y="2190866"/>
            <a:ext cx="3634151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Puente Aranda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1.019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Puente Aranda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556639226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73276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34%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Puente Aranda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631936401"/>
              </p:ext>
            </p:extLst>
          </p:nvPr>
        </p:nvGraphicFramePr>
        <p:xfrm>
          <a:off x="228877" y="6048367"/>
          <a:ext cx="7326366" cy="270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59435350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38998" y="5730822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40139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34105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16.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Puente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Puente Aranda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tercer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Puente Aranda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32%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72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Puente Aranda,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964948711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41031145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Puente Aranda,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88%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2863811171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Puente Aranda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7.600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7137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2328" y="90548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09161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16.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Puente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de Puente Aranda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15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noveno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512674833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Puente Aranda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53%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9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25%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13%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199" y="7738817"/>
            <a:ext cx="1303690" cy="16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19066">
            <a:off x="3305958" y="2854928"/>
            <a:ext cx="4882595" cy="343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50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246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Puente Aranda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3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ítulo 1"/>
          <p:cNvSpPr txBox="1">
            <a:spLocks/>
          </p:cNvSpPr>
          <p:nvPr/>
        </p:nvSpPr>
        <p:spPr>
          <a:xfrm>
            <a:off x="768129" y="954861"/>
            <a:ext cx="325629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37985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43" name="Rectángulo 42"/>
          <p:cNvSpPr/>
          <p:nvPr/>
        </p:nvSpPr>
        <p:spPr>
          <a:xfrm>
            <a:off x="305917" y="5787114"/>
            <a:ext cx="3500241" cy="71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1.879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94,5%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1,0%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226773" y="3052520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286277" y="8896169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8.809</a:t>
            </a:r>
          </a:p>
        </p:txBody>
      </p:sp>
      <p:sp>
        <p:nvSpPr>
          <p:cNvPr id="46" name="3 CuadroTexto"/>
          <p:cNvSpPr txBox="1"/>
          <p:nvPr/>
        </p:nvSpPr>
        <p:spPr>
          <a:xfrm>
            <a:off x="341224" y="6702162"/>
            <a:ext cx="343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145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47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26"/>
          <p:cNvCxnSpPr/>
          <p:nvPr/>
        </p:nvCxnSpPr>
        <p:spPr>
          <a:xfrm>
            <a:off x="286277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26"/>
          <p:cNvCxnSpPr/>
          <p:nvPr/>
        </p:nvCxnSpPr>
        <p:spPr>
          <a:xfrm>
            <a:off x="285375" y="890327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1922182139"/>
              </p:ext>
            </p:extLst>
          </p:nvPr>
        </p:nvGraphicFramePr>
        <p:xfrm>
          <a:off x="16335" y="33657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" name="Gráfico 50"/>
          <p:cNvGraphicFramePr/>
          <p:nvPr>
            <p:extLst>
              <p:ext uri="{D42A27DB-BD31-4B8C-83A1-F6EECF244321}">
                <p14:modId xmlns:p14="http://schemas.microsoft.com/office/powerpoint/2010/main" val="3845569578"/>
              </p:ext>
            </p:extLst>
          </p:nvPr>
        </p:nvGraphicFramePr>
        <p:xfrm>
          <a:off x="317105" y="7100161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10 CuadroTexto"/>
          <p:cNvSpPr txBox="1"/>
          <p:nvPr/>
        </p:nvSpPr>
        <p:spPr>
          <a:xfrm>
            <a:off x="334717" y="1717369"/>
            <a:ext cx="350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cupo: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A28 </a:t>
            </a:r>
            <a:r>
              <a:rPr lang="es-CO" sz="1200" b="1" dirty="0">
                <a:solidFill>
                  <a:srgbClr val="BC5E00"/>
                </a:solidFill>
              </a:rPr>
              <a:t>: </a:t>
            </a:r>
            <a:r>
              <a:rPr lang="es-CO" sz="1200" dirty="0">
                <a:solidFill>
                  <a:srgbClr val="FF0000"/>
                </a:solidFill>
              </a:rPr>
              <a:t>T</a:t>
            </a:r>
            <a:r>
              <a:rPr lang="es-CO" sz="1200" dirty="0" smtClean="0">
                <a:solidFill>
                  <a:srgbClr val="FF0000"/>
                </a:solidFill>
              </a:rPr>
              <a:t>roncal AV. Américas desde la AV. </a:t>
            </a:r>
            <a:r>
              <a:rPr lang="es-CO" sz="1200" dirty="0" err="1" smtClean="0">
                <a:solidFill>
                  <a:srgbClr val="FF0000"/>
                </a:solidFill>
              </a:rPr>
              <a:t>Batallon</a:t>
            </a:r>
            <a:r>
              <a:rPr lang="es-CO" sz="1200" dirty="0" smtClean="0">
                <a:solidFill>
                  <a:srgbClr val="FF0000"/>
                </a:solidFill>
              </a:rPr>
              <a:t> Caldas hasta AV. NQS </a:t>
            </a:r>
            <a:r>
              <a:rPr lang="es-CO" sz="1200" baseline="30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Rectángulo 53"/>
          <p:cNvSpPr/>
          <p:nvPr/>
        </p:nvSpPr>
        <p:spPr>
          <a:xfrm>
            <a:off x="388526" y="2482184"/>
            <a:ext cx="3417632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proyecto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$108.433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5" name="Conector recto 26"/>
          <p:cNvCxnSpPr/>
          <p:nvPr/>
        </p:nvCxnSpPr>
        <p:spPr>
          <a:xfrm>
            <a:off x="334717" y="236188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26"/>
          <p:cNvCxnSpPr/>
          <p:nvPr/>
        </p:nvCxnSpPr>
        <p:spPr>
          <a:xfrm flipV="1">
            <a:off x="4024426" y="1637213"/>
            <a:ext cx="0" cy="7767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Botón de acción: Comienzo 59">
            <a:hlinkClick r:id="rId5" action="ppaction://hlinksldjump" highlightClick="1"/>
          </p:cNvPr>
          <p:cNvSpPr/>
          <p:nvPr/>
        </p:nvSpPr>
        <p:spPr>
          <a:xfrm>
            <a:off x="7076088" y="285221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2" name="Título 1"/>
          <p:cNvSpPr txBox="1">
            <a:spLocks/>
          </p:cNvSpPr>
          <p:nvPr/>
        </p:nvSpPr>
        <p:spPr>
          <a:xfrm>
            <a:off x="4047471" y="965425"/>
            <a:ext cx="372983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285375" y="9634963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307512" y="9437699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2" name="Grupo 61"/>
          <p:cNvGrpSpPr/>
          <p:nvPr/>
        </p:nvGrpSpPr>
        <p:grpSpPr>
          <a:xfrm>
            <a:off x="4047470" y="8003547"/>
            <a:ext cx="2678666" cy="1292531"/>
            <a:chOff x="193417" y="8032862"/>
            <a:chExt cx="2424326" cy="1292531"/>
          </a:xfrm>
        </p:grpSpPr>
        <p:sp>
          <p:nvSpPr>
            <p:cNvPr id="63" name="Rectángulo 62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79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28914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ángulo 79"/>
          <p:cNvSpPr/>
          <p:nvPr/>
        </p:nvSpPr>
        <p:spPr>
          <a:xfrm>
            <a:off x="4109461" y="944729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5859365" y="729947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7978">
            <a:off x="3561880" y="1810123"/>
            <a:ext cx="4322253" cy="413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139" y="7776628"/>
            <a:ext cx="1446025" cy="181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8" name="Conector recto 26"/>
          <p:cNvCxnSpPr/>
          <p:nvPr/>
        </p:nvCxnSpPr>
        <p:spPr>
          <a:xfrm>
            <a:off x="285375" y="938773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59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590" y="-31282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47" name="Estrella de 8 puntas 4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528252" y="896799"/>
              <a:ext cx="291181" cy="3528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26" name="Botón de acción: Comienzo 25">
            <a:hlinkClick r:id="rId3" action="ppaction://hlinksldjump" highlightClick="1"/>
          </p:cNvPr>
          <p:cNvSpPr/>
          <p:nvPr/>
        </p:nvSpPr>
        <p:spPr>
          <a:xfrm>
            <a:off x="6945802" y="1671085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8" name="Picture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8791" y="2563619"/>
            <a:ext cx="4734817" cy="257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7457" y="5868906"/>
            <a:ext cx="4734817" cy="275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2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3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3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ángulo 3"/>
          <p:cNvSpPr/>
          <p:nvPr/>
        </p:nvSpPr>
        <p:spPr>
          <a:xfrm>
            <a:off x="1527457" y="2161668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518791" y="5474287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107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0723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4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" r="3789"/>
          <a:stretch/>
        </p:blipFill>
        <p:spPr>
          <a:xfrm>
            <a:off x="-14790" y="6416226"/>
            <a:ext cx="7787190" cy="365362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1809" y="9858346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08248" y="3602864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53,1%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754046" y="3571805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46,9%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883091" y="3600523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15,8%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265455" y="3583565"/>
            <a:ext cx="97220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73,9%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721196" y="3589462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10,3%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50078" y="2339094"/>
            <a:ext cx="2841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24.096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46,9%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43745" y="5145776"/>
            <a:ext cx="28475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</a:t>
            </a:r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7.842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8.279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La Candelaria. </a:t>
            </a: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2,91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personas.</a:t>
            </a:r>
          </a:p>
          <a:p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840557" y="2337353"/>
            <a:ext cx="35586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Candelaria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0,3%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73,9%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4159421"/>
            <a:ext cx="817175" cy="7908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4159421"/>
            <a:ext cx="777092" cy="76582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4170137"/>
            <a:ext cx="712466" cy="71246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56823" y="4168769"/>
            <a:ext cx="849904" cy="82631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123" y="4171533"/>
            <a:ext cx="757985" cy="75985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3871084" y="5145849"/>
            <a:ext cx="35281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Candelaria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20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206,0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57" name="Título 1"/>
          <p:cNvSpPr txBox="1">
            <a:spLocks/>
          </p:cNvSpPr>
          <p:nvPr/>
        </p:nvSpPr>
        <p:spPr>
          <a:xfrm>
            <a:off x="834707" y="162721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207334" y="1632980"/>
            <a:ext cx="558847" cy="505785"/>
            <a:chOff x="428431" y="849215"/>
            <a:chExt cx="452084" cy="446067"/>
          </a:xfrm>
        </p:grpSpPr>
        <p:sp>
          <p:nvSpPr>
            <p:cNvPr id="59" name="Estrella de 8 puntas 5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/>
          <p:cNvSpPr/>
          <p:nvPr/>
        </p:nvSpPr>
        <p:spPr>
          <a:xfrm>
            <a:off x="5626730" y="6165085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18744157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3983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" r="3789"/>
          <a:stretch/>
        </p:blipFill>
        <p:spPr>
          <a:xfrm>
            <a:off x="-14790" y="6416226"/>
            <a:ext cx="7787190" cy="3653627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101809" y="9858346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87" name="Título 1"/>
          <p:cNvSpPr txBox="1">
            <a:spLocks/>
          </p:cNvSpPr>
          <p:nvPr/>
        </p:nvSpPr>
        <p:spPr>
          <a:xfrm>
            <a:off x="787462" y="248833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169762" y="2500700"/>
            <a:ext cx="558847" cy="505785"/>
            <a:chOff x="428431" y="849215"/>
            <a:chExt cx="452084" cy="446067"/>
          </a:xfrm>
        </p:grpSpPr>
        <p:sp>
          <p:nvSpPr>
            <p:cNvPr id="90" name="Estrella de 8 puntas 8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95" name="Título 1"/>
          <p:cNvSpPr txBox="1">
            <a:spLocks/>
          </p:cNvSpPr>
          <p:nvPr/>
        </p:nvSpPr>
        <p:spPr>
          <a:xfrm>
            <a:off x="4440187" y="2644821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8" name="Grupo 97"/>
          <p:cNvGrpSpPr/>
          <p:nvPr/>
        </p:nvGrpSpPr>
        <p:grpSpPr>
          <a:xfrm>
            <a:off x="3817850" y="2486689"/>
            <a:ext cx="558847" cy="505785"/>
            <a:chOff x="428431" y="849215"/>
            <a:chExt cx="452084" cy="446067"/>
          </a:xfrm>
        </p:grpSpPr>
        <p:sp>
          <p:nvSpPr>
            <p:cNvPr id="99" name="Estrella de 8 puntas 9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524405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2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280724" y="3390932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suscribió tres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$31.484,8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legalizó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$16.942,9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$4.321,3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$52.749,0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35316"/>
              </p:ext>
            </p:extLst>
          </p:nvPr>
        </p:nvGraphicFramePr>
        <p:xfrm>
          <a:off x="354802" y="4592369"/>
          <a:ext cx="3231236" cy="954908"/>
        </p:xfrm>
        <a:graphic>
          <a:graphicData uri="http://schemas.openxmlformats.org/drawingml/2006/table">
            <a:tbl>
              <a:tblPr/>
              <a:tblGrid>
                <a:gridCol w="1728440"/>
                <a:gridCol w="1502796"/>
              </a:tblGrid>
              <a:tr h="1657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$ 7.500,0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IDU-67-2012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$ 18.511,1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IDU-68-2012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$ 5.473,7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IDU-1669-2014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$ 4.321,3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Rectángulo 26"/>
          <p:cNvSpPr/>
          <p:nvPr/>
        </p:nvSpPr>
        <p:spPr>
          <a:xfrm>
            <a:off x="3817851" y="3367252"/>
            <a:ext cx="3718156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celebró 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840,0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En 2013 se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suscribió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$12.014,8 millones.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 el año 2014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$44.922,4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$57.777,2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872188"/>
              </p:ext>
            </p:extLst>
          </p:nvPr>
        </p:nvGraphicFramePr>
        <p:xfrm>
          <a:off x="3894866" y="4584799"/>
          <a:ext cx="3433014" cy="1178471"/>
        </p:xfrm>
        <a:graphic>
          <a:graphicData uri="http://schemas.openxmlformats.org/drawingml/2006/table">
            <a:tbl>
              <a:tblPr/>
              <a:tblGrid>
                <a:gridCol w="1810009"/>
                <a:gridCol w="1623005"/>
              </a:tblGrid>
              <a:tr h="17551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IDU-2172-2013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$ 12.014,8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IDU-714-2014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$ 17.306,5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IDU-1206-2014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8.699,0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Rectángulo 27"/>
          <p:cNvSpPr/>
          <p:nvPr/>
        </p:nvSpPr>
        <p:spPr>
          <a:xfrm>
            <a:off x="201300" y="1666662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813298" y="594098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79523" y="59219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34741043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17.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76250" y="2190866"/>
            <a:ext cx="3409950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La Candelaria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87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La Candelaria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1487981346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209953" y="3675309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32%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La Candelaria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635065007"/>
              </p:ext>
            </p:extLst>
          </p:nvPr>
        </p:nvGraphicFramePr>
        <p:xfrm>
          <a:off x="228877" y="6048367"/>
          <a:ext cx="7326366" cy="2861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148133542"/>
              </p:ext>
            </p:extLst>
          </p:nvPr>
        </p:nvGraphicFramePr>
        <p:xfrm>
          <a:off x="-466" y="2769298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82264" y="5701189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72668522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17.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La Candelaria ocupa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18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Candelaria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63%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8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La Candelaria,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302033255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33067905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La Candelaria 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La Candelaria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8.032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402154487"/>
              </p:ext>
            </p:extLst>
          </p:nvPr>
        </p:nvGraphicFramePr>
        <p:xfrm>
          <a:off x="2608" y="6930368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7137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1119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8187799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17.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Candelaria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0,7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ultimo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467035622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740" y="7750088"/>
            <a:ext cx="1230410" cy="159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83654">
            <a:off x="3273306" y="2486146"/>
            <a:ext cx="5305449" cy="374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6824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715" y="-27593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La Candelaria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3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ítulo 1"/>
          <p:cNvSpPr txBox="1">
            <a:spLocks/>
          </p:cNvSpPr>
          <p:nvPr/>
        </p:nvSpPr>
        <p:spPr>
          <a:xfrm>
            <a:off x="768129" y="954861"/>
            <a:ext cx="325629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20" name="Estrella de 8 puntas 1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37985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43" name="Rectángulo 42"/>
          <p:cNvSpPr/>
          <p:nvPr/>
        </p:nvSpPr>
        <p:spPr>
          <a:xfrm>
            <a:off x="305917" y="5787114"/>
            <a:ext cx="3500241" cy="71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2.310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82,6%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226773" y="3052520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286277" y="8903543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15.768</a:t>
            </a:r>
          </a:p>
        </p:txBody>
      </p:sp>
      <p:sp>
        <p:nvSpPr>
          <p:cNvPr id="46" name="3 CuadroTexto"/>
          <p:cNvSpPr txBox="1"/>
          <p:nvPr/>
        </p:nvSpPr>
        <p:spPr>
          <a:xfrm>
            <a:off x="341224" y="6702162"/>
            <a:ext cx="343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94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47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26"/>
          <p:cNvCxnSpPr/>
          <p:nvPr/>
        </p:nvCxnSpPr>
        <p:spPr>
          <a:xfrm>
            <a:off x="286277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26"/>
          <p:cNvCxnSpPr/>
          <p:nvPr/>
        </p:nvCxnSpPr>
        <p:spPr>
          <a:xfrm>
            <a:off x="285375" y="890327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3532068961"/>
              </p:ext>
            </p:extLst>
          </p:nvPr>
        </p:nvGraphicFramePr>
        <p:xfrm>
          <a:off x="16335" y="33657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" name="Gráfico 50"/>
          <p:cNvGraphicFramePr/>
          <p:nvPr>
            <p:extLst>
              <p:ext uri="{D42A27DB-BD31-4B8C-83A1-F6EECF244321}">
                <p14:modId xmlns:p14="http://schemas.microsoft.com/office/powerpoint/2010/main" val="3939336063"/>
              </p:ext>
            </p:extLst>
          </p:nvPr>
        </p:nvGraphicFramePr>
        <p:xfrm>
          <a:off x="317105" y="7100161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10 CuadroTexto"/>
          <p:cNvSpPr txBox="1"/>
          <p:nvPr/>
        </p:nvSpPr>
        <p:spPr>
          <a:xfrm>
            <a:off x="334717" y="1717369"/>
            <a:ext cx="350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cupo: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A1 </a:t>
            </a:r>
            <a:r>
              <a:rPr lang="es-CO" sz="1200" b="1" dirty="0">
                <a:solidFill>
                  <a:srgbClr val="BC5E00"/>
                </a:solidFill>
              </a:rPr>
              <a:t>: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Avenida de los Cerros (Avenida Circunvalar) desde Calle 9 hasta Avenida de los Comuneros</a:t>
            </a:r>
            <a:endParaRPr lang="es-CO" sz="1200" baseline="30000" dirty="0">
              <a:solidFill>
                <a:srgbClr val="FF0000"/>
              </a:solidFill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88525" y="2498799"/>
            <a:ext cx="3475471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del proyecto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$11.141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4" name="Conector recto 26"/>
          <p:cNvCxnSpPr/>
          <p:nvPr/>
        </p:nvCxnSpPr>
        <p:spPr>
          <a:xfrm>
            <a:off x="334717" y="239797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26"/>
          <p:cNvCxnSpPr/>
          <p:nvPr/>
        </p:nvCxnSpPr>
        <p:spPr>
          <a:xfrm flipV="1">
            <a:off x="4024426" y="1637213"/>
            <a:ext cx="0" cy="7767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Botón de acción: Comienzo 56">
            <a:hlinkClick r:id="rId5" action="ppaction://hlinksldjump" highlightClick="1"/>
          </p:cNvPr>
          <p:cNvSpPr/>
          <p:nvPr/>
        </p:nvSpPr>
        <p:spPr>
          <a:xfrm>
            <a:off x="7076088" y="27962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4024427" y="965425"/>
            <a:ext cx="375463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261913" y="9510617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4" name="Grupo 63"/>
          <p:cNvGrpSpPr/>
          <p:nvPr/>
        </p:nvGrpSpPr>
        <p:grpSpPr>
          <a:xfrm>
            <a:off x="4047470" y="7886584"/>
            <a:ext cx="2678666" cy="1292531"/>
            <a:chOff x="193417" y="8032862"/>
            <a:chExt cx="2424326" cy="1292531"/>
          </a:xfrm>
        </p:grpSpPr>
        <p:sp>
          <p:nvSpPr>
            <p:cNvPr id="65" name="Rectángulo 64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7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172184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ángulo 77"/>
          <p:cNvSpPr/>
          <p:nvPr/>
        </p:nvSpPr>
        <p:spPr>
          <a:xfrm>
            <a:off x="4109461" y="9486045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5859365" y="7182516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9764">
            <a:off x="3849869" y="3007208"/>
            <a:ext cx="4724233" cy="31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042" y="7636073"/>
            <a:ext cx="1230410" cy="159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9" name="Conector recto 26"/>
          <p:cNvCxnSpPr/>
          <p:nvPr/>
        </p:nvCxnSpPr>
        <p:spPr>
          <a:xfrm>
            <a:off x="291197" y="9407844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62636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12" y="-31082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16716" y="103983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1367"/>
          <a:stretch/>
        </p:blipFill>
        <p:spPr>
          <a:xfrm>
            <a:off x="-11452" y="5914032"/>
            <a:ext cx="7778126" cy="317660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6083" y="8876297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Rafael Uribe </a:t>
            </a:r>
            <a:r>
              <a:rPr lang="es-CO" sz="1800" noProof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Imagen 50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39" y="3227344"/>
            <a:ext cx="419421" cy="811487"/>
          </a:xfrm>
          <a:prstGeom prst="rect">
            <a:avLst/>
          </a:prstGeom>
        </p:spPr>
      </p:pic>
      <p:pic>
        <p:nvPicPr>
          <p:cNvPr id="52" name="Imagen 51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435" y="3282274"/>
            <a:ext cx="439316" cy="765971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941099" y="3580948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49,3%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2308515" y="3567518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50,7%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299557" y="2278175"/>
            <a:ext cx="251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375.107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50,7%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1604603" y="4298654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109.089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115.982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3,50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personas.</a:t>
            </a:r>
          </a:p>
        </p:txBody>
      </p:sp>
      <p:pic>
        <p:nvPicPr>
          <p:cNvPr id="61" name="Imagen 60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4030249"/>
            <a:ext cx="439602" cy="843262"/>
          </a:xfrm>
          <a:prstGeom prst="rect">
            <a:avLst/>
          </a:prstGeom>
        </p:spPr>
      </p:pic>
      <p:pic>
        <p:nvPicPr>
          <p:cNvPr id="63" name="Imagen 62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3203913"/>
            <a:ext cx="482471" cy="793946"/>
          </a:xfrm>
          <a:prstGeom prst="rect">
            <a:avLst/>
          </a:prstGeom>
        </p:spPr>
      </p:pic>
      <p:pic>
        <p:nvPicPr>
          <p:cNvPr id="64" name="Imagen 63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3993583" y="3203913"/>
            <a:ext cx="381014" cy="830186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4524017" y="3418442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24,2%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5956942" y="3447378"/>
            <a:ext cx="99871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68,3%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5100399" y="4294794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7,5%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3896869" y="2136554"/>
            <a:ext cx="31795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Rafael Uribe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68,3%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70" name="Rectángulo 69"/>
          <p:cNvSpPr/>
          <p:nvPr/>
        </p:nvSpPr>
        <p:spPr>
          <a:xfrm>
            <a:off x="5212202" y="4738145"/>
            <a:ext cx="25542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  <a:endParaRPr lang="es-CO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Rafael Uribe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15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1.383,4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cxnSp>
        <p:nvCxnSpPr>
          <p:cNvPr id="71" name="Conector recto 70"/>
          <p:cNvCxnSpPr/>
          <p:nvPr/>
        </p:nvCxnSpPr>
        <p:spPr>
          <a:xfrm flipV="1">
            <a:off x="835314" y="4299502"/>
            <a:ext cx="0" cy="134297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2436413" y="5546307"/>
            <a:ext cx="24248" cy="2857345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 flipH="1">
            <a:off x="4396341" y="5967252"/>
            <a:ext cx="416439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 flipV="1">
            <a:off x="4812780" y="5098963"/>
            <a:ext cx="0" cy="875817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ipse 74"/>
          <p:cNvSpPr/>
          <p:nvPr/>
        </p:nvSpPr>
        <p:spPr>
          <a:xfrm>
            <a:off x="759344" y="4236768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Elipse 75"/>
          <p:cNvSpPr/>
          <p:nvPr/>
        </p:nvSpPr>
        <p:spPr>
          <a:xfrm>
            <a:off x="2379711" y="5413560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Elipse 76"/>
          <p:cNvSpPr/>
          <p:nvPr/>
        </p:nvSpPr>
        <p:spPr>
          <a:xfrm>
            <a:off x="4723179" y="5012779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0" name="Conector recto 79"/>
          <p:cNvCxnSpPr/>
          <p:nvPr/>
        </p:nvCxnSpPr>
        <p:spPr>
          <a:xfrm>
            <a:off x="4396341" y="6018083"/>
            <a:ext cx="0" cy="148425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>
            <a:endCxn id="82" idx="4"/>
          </p:cNvCxnSpPr>
          <p:nvPr/>
        </p:nvCxnSpPr>
        <p:spPr>
          <a:xfrm flipV="1">
            <a:off x="6078028" y="6222430"/>
            <a:ext cx="0" cy="63528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ipse 81"/>
          <p:cNvSpPr/>
          <p:nvPr/>
        </p:nvSpPr>
        <p:spPr>
          <a:xfrm>
            <a:off x="5997078" y="6065973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7" name="Conector recto 86"/>
          <p:cNvCxnSpPr/>
          <p:nvPr/>
        </p:nvCxnSpPr>
        <p:spPr>
          <a:xfrm flipH="1">
            <a:off x="834708" y="5642475"/>
            <a:ext cx="608712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/>
          <p:cNvCxnSpPr/>
          <p:nvPr/>
        </p:nvCxnSpPr>
        <p:spPr>
          <a:xfrm>
            <a:off x="1443420" y="5650516"/>
            <a:ext cx="0" cy="269940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ítulo 1"/>
          <p:cNvSpPr txBox="1">
            <a:spLocks/>
          </p:cNvSpPr>
          <p:nvPr/>
        </p:nvSpPr>
        <p:spPr>
          <a:xfrm>
            <a:off x="834707" y="1591123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04" name="Grupo 103"/>
          <p:cNvGrpSpPr/>
          <p:nvPr/>
        </p:nvGrpSpPr>
        <p:grpSpPr>
          <a:xfrm>
            <a:off x="207334" y="1596884"/>
            <a:ext cx="558847" cy="505785"/>
            <a:chOff x="428431" y="849215"/>
            <a:chExt cx="452084" cy="446067"/>
          </a:xfrm>
        </p:grpSpPr>
        <p:sp>
          <p:nvSpPr>
            <p:cNvPr id="105" name="Estrella de 8 puntas 10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6" name="CuadroTexto 105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5819812" y="5639261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2341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2410" y="-26276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Rafael Uribe </a:t>
            </a:r>
            <a:r>
              <a:rPr lang="es-CO" sz="1800" noProof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1367"/>
          <a:stretch/>
        </p:blipFill>
        <p:spPr>
          <a:xfrm>
            <a:off x="-11452" y="5914032"/>
            <a:ext cx="7778126" cy="3176607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96083" y="8876297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58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59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5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Título 1"/>
          <p:cNvSpPr txBox="1">
            <a:spLocks/>
          </p:cNvSpPr>
          <p:nvPr/>
        </p:nvSpPr>
        <p:spPr>
          <a:xfrm>
            <a:off x="787462" y="2327824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3" name="Título 1"/>
          <p:cNvSpPr txBox="1">
            <a:spLocks/>
          </p:cNvSpPr>
          <p:nvPr/>
        </p:nvSpPr>
        <p:spPr>
          <a:xfrm>
            <a:off x="4566681" y="2323760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4" name="Grupo 93"/>
          <p:cNvGrpSpPr/>
          <p:nvPr/>
        </p:nvGrpSpPr>
        <p:grpSpPr>
          <a:xfrm>
            <a:off x="169762" y="2340187"/>
            <a:ext cx="558847" cy="505785"/>
            <a:chOff x="428431" y="849215"/>
            <a:chExt cx="452084" cy="446067"/>
          </a:xfrm>
        </p:grpSpPr>
        <p:sp>
          <p:nvSpPr>
            <p:cNvPr id="95" name="Estrella de 8 puntas 9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grpSp>
        <p:nvGrpSpPr>
          <p:cNvPr id="99" name="Grupo 98"/>
          <p:cNvGrpSpPr/>
          <p:nvPr/>
        </p:nvGrpSpPr>
        <p:grpSpPr>
          <a:xfrm>
            <a:off x="3976725" y="2348955"/>
            <a:ext cx="558847" cy="505784"/>
            <a:chOff x="428431" y="849215"/>
            <a:chExt cx="452084" cy="446067"/>
          </a:xfrm>
        </p:grpSpPr>
        <p:sp>
          <p:nvSpPr>
            <p:cNvPr id="104" name="Estrella de 8 puntas 10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509375" y="891359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08" name="Título 1"/>
          <p:cNvSpPr txBox="1">
            <a:spLocks/>
          </p:cNvSpPr>
          <p:nvPr/>
        </p:nvSpPr>
        <p:spPr>
          <a:xfrm>
            <a:off x="4583939" y="4247288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09" name="Grupo 108"/>
          <p:cNvGrpSpPr/>
          <p:nvPr/>
        </p:nvGrpSpPr>
        <p:grpSpPr>
          <a:xfrm>
            <a:off x="3961602" y="4089156"/>
            <a:ext cx="558847" cy="505785"/>
            <a:chOff x="428431" y="849215"/>
            <a:chExt cx="452084" cy="446067"/>
          </a:xfrm>
        </p:grpSpPr>
        <p:sp>
          <p:nvSpPr>
            <p:cNvPr id="112" name="Estrella de 8 puntas 11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5" name="CuadroTexto 114"/>
            <p:cNvSpPr txBox="1"/>
            <p:nvPr/>
          </p:nvSpPr>
          <p:spPr>
            <a:xfrm>
              <a:off x="514672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21121" y="3036809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suscribió tres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$20.959,0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adjudicó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$27.265,3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$7.475,2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$55.699,5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123532"/>
              </p:ext>
            </p:extLst>
          </p:nvPr>
        </p:nvGraphicFramePr>
        <p:xfrm>
          <a:off x="296211" y="4098506"/>
          <a:ext cx="3161444" cy="1126519"/>
        </p:xfrm>
        <a:graphic>
          <a:graphicData uri="http://schemas.openxmlformats.org/drawingml/2006/table">
            <a:tbl>
              <a:tblPr/>
              <a:tblGrid>
                <a:gridCol w="1826787"/>
                <a:gridCol w="1334657"/>
              </a:tblGrid>
              <a:tr h="1677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IDU-64-2012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$ 6.348,4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IDU-1804-2013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$ 10.322,4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IDU-1717-2014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7.475,2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46868"/>
              </p:ext>
            </p:extLst>
          </p:nvPr>
        </p:nvGraphicFramePr>
        <p:xfrm>
          <a:off x="4075315" y="3030115"/>
          <a:ext cx="3455326" cy="506453"/>
        </p:xfrm>
        <a:graphic>
          <a:graphicData uri="http://schemas.openxmlformats.org/drawingml/2006/table">
            <a:tbl>
              <a:tblPr/>
              <a:tblGrid>
                <a:gridCol w="1727663"/>
                <a:gridCol w="1727663"/>
              </a:tblGrid>
              <a:tr h="1743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IDU-868-2013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$ 4.698,3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IDU-1727-2013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$ 10.239,9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601412"/>
              </p:ext>
            </p:extLst>
          </p:nvPr>
        </p:nvGraphicFramePr>
        <p:xfrm>
          <a:off x="4076785" y="4860043"/>
          <a:ext cx="3406018" cy="512281"/>
        </p:xfrm>
        <a:graphic>
          <a:graphicData uri="http://schemas.openxmlformats.org/drawingml/2006/table">
            <a:tbl>
              <a:tblPr/>
              <a:tblGrid>
                <a:gridCol w="1703009"/>
                <a:gridCol w="1703009"/>
              </a:tblGrid>
              <a:tr h="1763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6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6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169762" y="1551245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94273" y="53885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03323" y="53885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984748" y="354068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7096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18.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Rafael Uribe </a:t>
            </a:r>
            <a:r>
              <a:rPr kumimoji="0" lang="es-C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09574" y="2190866"/>
            <a:ext cx="362902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740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1212230152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909226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45%</a:t>
            </a:r>
            <a:endParaRPr lang="es-CO" sz="1200" dirty="0">
              <a:latin typeface="Aller"/>
            </a:endParaRPr>
          </a:p>
        </p:txBody>
      </p:sp>
      <p:cxnSp>
        <p:nvCxnSpPr>
          <p:cNvPr id="39" name="Conector recto 26"/>
          <p:cNvCxnSpPr/>
          <p:nvPr/>
        </p:nvCxnSpPr>
        <p:spPr>
          <a:xfrm flipH="1" flipV="1">
            <a:off x="403299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141679163"/>
              </p:ext>
            </p:extLst>
          </p:nvPr>
        </p:nvGraphicFramePr>
        <p:xfrm>
          <a:off x="228877" y="6048368"/>
          <a:ext cx="7326366" cy="281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24761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4275402016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88647" y="5716591"/>
            <a:ext cx="357723" cy="377717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31607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18.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Rafael Uribe </a:t>
            </a:r>
            <a:r>
              <a:rPr kumimoji="0" lang="es-C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31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35%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 y con troncal.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31 puentes,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405143881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851007947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68%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4059367756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22.065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decimo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5232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0548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9261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0" y="-483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96764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1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08248" y="3673539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46,9%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754046" y="3654514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53,1%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883091" y="3659170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12,5%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265455" y="3654245"/>
            <a:ext cx="972201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74,9%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721196" y="3660142"/>
            <a:ext cx="915589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12,7%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0078" y="2463428"/>
            <a:ext cx="28412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137.870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53,1%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3745" y="5219493"/>
            <a:ext cx="28475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59.920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59.944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Chapinero.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2,45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40556" y="2461687"/>
            <a:ext cx="367901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Chapinero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1,7%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74,9%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71084" y="5263686"/>
            <a:ext cx="3528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Chapinero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noveno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3.815,6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  <a:p>
            <a:pPr algn="ctr"/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7" t="44412" r="4037" b="5689"/>
          <a:stretch/>
        </p:blipFill>
        <p:spPr>
          <a:xfrm>
            <a:off x="12564" y="6164067"/>
            <a:ext cx="7780421" cy="3914274"/>
          </a:xfrm>
          <a:prstGeom prst="rect">
            <a:avLst/>
          </a:prstGeom>
        </p:spPr>
      </p:pic>
      <p:pic>
        <p:nvPicPr>
          <p:cNvPr id="33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511" y="9618423"/>
            <a:ext cx="2090795" cy="3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42" name="Estrella de 8 puntas 4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4230097"/>
            <a:ext cx="817175" cy="79088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4230097"/>
            <a:ext cx="777092" cy="76582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4252845"/>
            <a:ext cx="712466" cy="71246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56823" y="4239445"/>
            <a:ext cx="849904" cy="82631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1" y="4230177"/>
            <a:ext cx="757985" cy="75985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96407" y="9753776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350078" y="6151598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6417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18.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Rafael Uribe </a:t>
            </a:r>
            <a:r>
              <a:rPr kumimoji="0" lang="es-C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4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,1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16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634671377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Rafael Uribe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Uribe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26%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54% regular y 21% mala.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441" y="7608263"/>
            <a:ext cx="1890721" cy="173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332" y="2066162"/>
            <a:ext cx="3415279" cy="483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6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2467" y="-32463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92472" y="426995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Rafael Uribe </a:t>
            </a:r>
            <a:r>
              <a:rPr lang="es-CO" sz="1800" noProof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0" name="Conector recto 26"/>
          <p:cNvCxnSpPr/>
          <p:nvPr/>
        </p:nvCxnSpPr>
        <p:spPr>
          <a:xfrm>
            <a:off x="101809" y="69176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Botón de acción: Comienzo 42">
            <a:hlinkClick r:id="rId3" action="ppaction://hlinksldjump" highlightClick="1"/>
          </p:cNvPr>
          <p:cNvSpPr/>
          <p:nvPr/>
        </p:nvSpPr>
        <p:spPr>
          <a:xfrm>
            <a:off x="6971056" y="808815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3" name="Título 1"/>
          <p:cNvSpPr txBox="1">
            <a:spLocks/>
          </p:cNvSpPr>
          <p:nvPr/>
        </p:nvSpPr>
        <p:spPr bwMode="auto">
          <a:xfrm>
            <a:off x="768350" y="1178676"/>
            <a:ext cx="353093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s-CO" altLang="es-CO" b="1" dirty="0">
                <a:solidFill>
                  <a:srgbClr val="CC3300"/>
                </a:solidFill>
                <a:latin typeface="Arial Narrow" panose="020B0606020202030204" pitchFamily="34" charset="0"/>
                <a:ea typeface="Canter Bold" pitchFamily="50" charset="0"/>
                <a:cs typeface="Canter Bold" pitchFamily="50" charset="0"/>
              </a:rPr>
              <a:t>Proyectos por cupo de endeudamiento</a:t>
            </a:r>
          </a:p>
        </p:txBody>
      </p:sp>
      <p:grpSp>
        <p:nvGrpSpPr>
          <p:cNvPr id="34" name="Grupo 93"/>
          <p:cNvGrpSpPr>
            <a:grpSpLocks/>
          </p:cNvGrpSpPr>
          <p:nvPr/>
        </p:nvGrpSpPr>
        <p:grpSpPr bwMode="auto">
          <a:xfrm>
            <a:off x="203200" y="1240588"/>
            <a:ext cx="558800" cy="50482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36" name="CuadroTexto 95"/>
            <p:cNvSpPr txBox="1">
              <a:spLocks noChangeArrowheads="1"/>
            </p:cNvSpPr>
            <p:nvPr/>
          </p:nvSpPr>
          <p:spPr bwMode="auto">
            <a:xfrm>
              <a:off x="537985" y="875576"/>
              <a:ext cx="291181" cy="35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395288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395288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395288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395288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CO" sz="2000" b="1">
                  <a:solidFill>
                    <a:schemeClr val="bg1"/>
                  </a:solidFill>
                  <a:latin typeface="Arial Narrow" panose="020B0606020202030204" pitchFamily="34" charset="0"/>
                  <a:ea typeface="Canter Bold" pitchFamily="50" charset="0"/>
                  <a:cs typeface="Canter Bold" pitchFamily="50" charset="0"/>
                </a:rPr>
                <a:t>F</a:t>
              </a:r>
            </a:p>
          </p:txBody>
        </p:sp>
      </p:grpSp>
      <p:sp>
        <p:nvSpPr>
          <p:cNvPr id="37" name="Rectángulo 36"/>
          <p:cNvSpPr/>
          <p:nvPr/>
        </p:nvSpPr>
        <p:spPr>
          <a:xfrm>
            <a:off x="306388" y="5882690"/>
            <a:ext cx="3500437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proyecto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4.123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93,8%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de lote,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227013" y="3149015"/>
            <a:ext cx="3478212" cy="34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9" name="3 CuadroTexto"/>
          <p:cNvSpPr txBox="1"/>
          <p:nvPr/>
        </p:nvSpPr>
        <p:spPr>
          <a:xfrm>
            <a:off x="341313" y="6798677"/>
            <a:ext cx="34369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Manzanas en el área de influencia: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218 </a:t>
            </a:r>
          </a:p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distribuidas por estrato así:</a:t>
            </a:r>
          </a:p>
        </p:txBody>
      </p:sp>
      <p:cxnSp>
        <p:nvCxnSpPr>
          <p:cNvPr id="40" name="Conector recto 26"/>
          <p:cNvCxnSpPr/>
          <p:nvPr/>
        </p:nvCxnSpPr>
        <p:spPr>
          <a:xfrm>
            <a:off x="303213" y="5823952"/>
            <a:ext cx="350361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26"/>
          <p:cNvCxnSpPr/>
          <p:nvPr/>
        </p:nvCxnSpPr>
        <p:spPr>
          <a:xfrm>
            <a:off x="285750" y="6652627"/>
            <a:ext cx="35036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26"/>
          <p:cNvCxnSpPr/>
          <p:nvPr/>
        </p:nvCxnSpPr>
        <p:spPr>
          <a:xfrm>
            <a:off x="285750" y="8998952"/>
            <a:ext cx="35036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10 CuadroTexto"/>
          <p:cNvSpPr txBox="1"/>
          <p:nvPr/>
        </p:nvSpPr>
        <p:spPr>
          <a:xfrm>
            <a:off x="377825" y="1690102"/>
            <a:ext cx="35020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cupo: </a:t>
            </a:r>
          </a:p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solidFill>
                  <a:srgbClr val="BC5E00"/>
                </a:solidFill>
                <a:latin typeface="+mn-lt"/>
              </a:rPr>
              <a:t>A27 : </a:t>
            </a:r>
            <a:r>
              <a:rPr lang="es-CO" sz="1200" dirty="0">
                <a:solidFill>
                  <a:srgbClr val="FF0000"/>
                </a:solidFill>
                <a:latin typeface="+mn-lt"/>
              </a:rPr>
              <a:t>Ampliación Av. Caracas desde Molinos a portar Usme (obra de integración Transmilenio)</a:t>
            </a:r>
            <a:endParaRPr lang="es-CO" sz="1200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88938" y="2577515"/>
            <a:ext cx="3309937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estimado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proyecto es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es-CO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164.896 millones de pesos</a:t>
            </a:r>
          </a:p>
        </p:txBody>
      </p:sp>
      <p:cxnSp>
        <p:nvCxnSpPr>
          <p:cNvPr id="64" name="Conector recto 26"/>
          <p:cNvCxnSpPr/>
          <p:nvPr/>
        </p:nvCxnSpPr>
        <p:spPr>
          <a:xfrm>
            <a:off x="334963" y="2458452"/>
            <a:ext cx="350361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26"/>
          <p:cNvCxnSpPr/>
          <p:nvPr/>
        </p:nvCxnSpPr>
        <p:spPr>
          <a:xfrm>
            <a:off x="341313" y="3115677"/>
            <a:ext cx="350361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26"/>
          <p:cNvCxnSpPr/>
          <p:nvPr/>
        </p:nvCxnSpPr>
        <p:spPr>
          <a:xfrm flipV="1">
            <a:off x="3981450" y="1744077"/>
            <a:ext cx="0" cy="77676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ítulo 1"/>
          <p:cNvSpPr txBox="1">
            <a:spLocks/>
          </p:cNvSpPr>
          <p:nvPr/>
        </p:nvSpPr>
        <p:spPr bwMode="auto">
          <a:xfrm>
            <a:off x="3981450" y="1189788"/>
            <a:ext cx="3795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s-CO" altLang="es-CO" b="1">
                <a:solidFill>
                  <a:srgbClr val="CC3300"/>
                </a:solidFill>
                <a:latin typeface="Arial Narrow" panose="020B0606020202030204" pitchFamily="34" charset="0"/>
                <a:ea typeface="Canter Bold" pitchFamily="50" charset="0"/>
                <a:cs typeface="Canter Bold" pitchFamily="50" charset="0"/>
              </a:rPr>
              <a:t>Localización Proyectos IDU</a:t>
            </a:r>
          </a:p>
        </p:txBody>
      </p:sp>
      <p:sp>
        <p:nvSpPr>
          <p:cNvPr id="71" name="Rectángulo 70"/>
          <p:cNvSpPr/>
          <p:nvPr/>
        </p:nvSpPr>
        <p:spPr>
          <a:xfrm>
            <a:off x="276225" y="9003768"/>
            <a:ext cx="3530600" cy="47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28.572</a:t>
            </a:r>
          </a:p>
        </p:txBody>
      </p:sp>
      <p:sp>
        <p:nvSpPr>
          <p:cNvPr id="72" name="Rectángulo 71"/>
          <p:cNvSpPr/>
          <p:nvPr/>
        </p:nvSpPr>
        <p:spPr>
          <a:xfrm>
            <a:off x="285750" y="9704982"/>
            <a:ext cx="3516313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El proyecto resaltado en rojo significa que esta aplazado por tema presupuestal</a:t>
            </a:r>
          </a:p>
        </p:txBody>
      </p:sp>
      <p:sp>
        <p:nvSpPr>
          <p:cNvPr id="73" name="Rectángulo 72"/>
          <p:cNvSpPr/>
          <p:nvPr/>
        </p:nvSpPr>
        <p:spPr>
          <a:xfrm>
            <a:off x="307975" y="9536707"/>
            <a:ext cx="3611563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CATASTRO – SDP, Cálculos IDU - Dirección Técnica Estratégica año 2014</a:t>
            </a:r>
          </a:p>
        </p:txBody>
      </p:sp>
      <p:grpSp>
        <p:nvGrpSpPr>
          <p:cNvPr id="74" name="Grupo 52"/>
          <p:cNvGrpSpPr>
            <a:grpSpLocks/>
          </p:cNvGrpSpPr>
          <p:nvPr/>
        </p:nvGrpSpPr>
        <p:grpSpPr bwMode="auto">
          <a:xfrm>
            <a:off x="4048125" y="7982952"/>
            <a:ext cx="2678113" cy="1292225"/>
            <a:chOff x="193417" y="8032862"/>
            <a:chExt cx="2424326" cy="1292531"/>
          </a:xfrm>
        </p:grpSpPr>
        <p:sp>
          <p:nvSpPr>
            <p:cNvPr id="75" name="Rectángulo 74"/>
            <p:cNvSpPr/>
            <p:nvPr/>
          </p:nvSpPr>
          <p:spPr>
            <a:xfrm>
              <a:off x="286827" y="8066208"/>
              <a:ext cx="482853" cy="112739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85487" y="8032862"/>
              <a:ext cx="1727350" cy="1635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291137" y="8236110"/>
              <a:ext cx="482853" cy="112740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00" dirty="0"/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784050" y="8205941"/>
              <a:ext cx="1816448" cy="142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193417" y="8348850"/>
              <a:ext cx="2302175" cy="328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301197" y="8671188"/>
              <a:ext cx="481416" cy="873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00" dirty="0"/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798421" y="8612437"/>
              <a:ext cx="1727350" cy="163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305508" y="8839503"/>
              <a:ext cx="481417" cy="8892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00" dirty="0"/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796984" y="8785515"/>
              <a:ext cx="1816448" cy="142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223596" y="8918897"/>
              <a:ext cx="2302175" cy="328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85" name="Rectángulo 84"/>
            <p:cNvSpPr/>
            <p:nvPr/>
          </p:nvSpPr>
          <p:spPr>
            <a:xfrm>
              <a:off x="309820" y="9230120"/>
              <a:ext cx="481416" cy="77806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00" dirty="0"/>
            </a:p>
          </p:txBody>
        </p:sp>
        <p:sp>
          <p:nvSpPr>
            <p:cNvPr id="86" name="Rectángulo 85"/>
            <p:cNvSpPr/>
            <p:nvPr/>
          </p:nvSpPr>
          <p:spPr>
            <a:xfrm>
              <a:off x="801295" y="9182484"/>
              <a:ext cx="1816448" cy="142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961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</p:grpSp>
      <p:pic>
        <p:nvPicPr>
          <p:cNvPr id="8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7268577"/>
            <a:ext cx="16240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ctángulo 87"/>
          <p:cNvSpPr/>
          <p:nvPr/>
        </p:nvSpPr>
        <p:spPr>
          <a:xfrm>
            <a:off x="4110038" y="9522573"/>
            <a:ext cx="2579687" cy="26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- </a:t>
            </a:r>
            <a:r>
              <a:rPr lang="es-CO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5859463" y="7278102"/>
            <a:ext cx="1795462" cy="301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 defTabSz="396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</a:p>
        </p:txBody>
      </p:sp>
      <p:pic>
        <p:nvPicPr>
          <p:cNvPr id="90" name="Imagen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825" y="1790741"/>
            <a:ext cx="3577514" cy="552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Imagen 90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115050" y="7498765"/>
            <a:ext cx="1639888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502" y="116213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3" name="Gráfico 92"/>
          <p:cNvGraphicFramePr/>
          <p:nvPr>
            <p:extLst>
              <p:ext uri="{D42A27DB-BD31-4B8C-83A1-F6EECF244321}">
                <p14:modId xmlns:p14="http://schemas.microsoft.com/office/powerpoint/2010/main" val="2775066"/>
              </p:ext>
            </p:extLst>
          </p:nvPr>
        </p:nvGraphicFramePr>
        <p:xfrm>
          <a:off x="21748" y="33688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4" name="Gráfico 93"/>
          <p:cNvGraphicFramePr/>
          <p:nvPr>
            <p:extLst>
              <p:ext uri="{D42A27DB-BD31-4B8C-83A1-F6EECF244321}">
                <p14:modId xmlns:p14="http://schemas.microsoft.com/office/powerpoint/2010/main" val="947325875"/>
              </p:ext>
            </p:extLst>
          </p:nvPr>
        </p:nvGraphicFramePr>
        <p:xfrm>
          <a:off x="317105" y="7100161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95" name="Conector recto 26"/>
          <p:cNvCxnSpPr/>
          <p:nvPr/>
        </p:nvCxnSpPr>
        <p:spPr>
          <a:xfrm>
            <a:off x="290667" y="9511360"/>
            <a:ext cx="35036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0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33"/>
          <a:stretch/>
        </p:blipFill>
        <p:spPr>
          <a:xfrm>
            <a:off x="8666" y="1484786"/>
            <a:ext cx="7772400" cy="3698603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6361211" y="5192745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16222" y="9690904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Fuente: IDU – Dirección Técnica Estratégica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  <a:cs typeface="Aller"/>
            </a:endParaRPr>
          </a:p>
        </p:txBody>
      </p:sp>
      <p:grpSp>
        <p:nvGrpSpPr>
          <p:cNvPr id="18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9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2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Imagen 23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65" y="7390326"/>
            <a:ext cx="419421" cy="811487"/>
          </a:xfrm>
          <a:prstGeom prst="rect">
            <a:avLst/>
          </a:prstGeom>
        </p:spPr>
      </p:pic>
      <p:pic>
        <p:nvPicPr>
          <p:cNvPr id="25" name="Imagen 24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322" y="7392733"/>
            <a:ext cx="439316" cy="765971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30063" y="7727223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49,0%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685572" y="7711786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51,0%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28" name="Imagen 27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313826" y="8606968"/>
            <a:ext cx="439602" cy="843262"/>
          </a:xfrm>
          <a:prstGeom prst="rect">
            <a:avLst/>
          </a:prstGeom>
        </p:spPr>
      </p:pic>
      <p:pic>
        <p:nvPicPr>
          <p:cNvPr id="29" name="Imagen 28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194561"/>
            <a:ext cx="482471" cy="793946"/>
          </a:xfrm>
          <a:prstGeom prst="rect">
            <a:avLst/>
          </a:prstGeom>
        </p:spPr>
      </p:pic>
      <p:pic>
        <p:nvPicPr>
          <p:cNvPr id="30" name="Imagen 29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334471" y="7598876"/>
            <a:ext cx="381014" cy="830186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6720521" y="7813405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29,1%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5539507" y="8341766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66,1%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6742306" y="8859575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4,8%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297796" y="6181334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687.923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51,0%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2753390" y="6174055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173.249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206.426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Ciudad Bolívar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2753390" y="7878048"/>
            <a:ext cx="228332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Ciudad Bolívar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tercer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13.000,3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5330840" y="6184705"/>
            <a:ext cx="224846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Ciudad Bolívar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8,7%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66,1%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3322170" y="7135061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3,64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7089804"/>
            <a:ext cx="416897" cy="651875"/>
          </a:xfrm>
          <a:prstGeom prst="rect">
            <a:avLst/>
          </a:prstGeom>
        </p:spPr>
      </p:pic>
      <p:sp>
        <p:nvSpPr>
          <p:cNvPr id="63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4" name="Grupo 63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65" name="Estrella de 8 puntas 6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2959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3983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33"/>
          <a:stretch/>
        </p:blipFill>
        <p:spPr>
          <a:xfrm>
            <a:off x="8666" y="1484786"/>
            <a:ext cx="7772400" cy="3698603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6361211" y="5192745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88" name="Título 1"/>
          <p:cNvSpPr txBox="1">
            <a:spLocks/>
          </p:cNvSpPr>
          <p:nvPr/>
        </p:nvSpPr>
        <p:spPr>
          <a:xfrm>
            <a:off x="651294" y="6208702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0" name="Título 1"/>
          <p:cNvSpPr txBox="1">
            <a:spLocks/>
          </p:cNvSpPr>
          <p:nvPr/>
        </p:nvSpPr>
        <p:spPr>
          <a:xfrm>
            <a:off x="4536842" y="6204638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2" name="Título 1"/>
          <p:cNvSpPr txBox="1">
            <a:spLocks/>
          </p:cNvSpPr>
          <p:nvPr/>
        </p:nvSpPr>
        <p:spPr>
          <a:xfrm>
            <a:off x="4562673" y="8013366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4" name="Grupo 93"/>
          <p:cNvGrpSpPr/>
          <p:nvPr/>
        </p:nvGrpSpPr>
        <p:grpSpPr>
          <a:xfrm>
            <a:off x="33594" y="6221065"/>
            <a:ext cx="558847" cy="505785"/>
            <a:chOff x="428431" y="849215"/>
            <a:chExt cx="452084" cy="446067"/>
          </a:xfrm>
        </p:grpSpPr>
        <p:sp>
          <p:nvSpPr>
            <p:cNvPr id="95" name="Estrella de 8 puntas 9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99" name="Grupo 98"/>
          <p:cNvGrpSpPr/>
          <p:nvPr/>
        </p:nvGrpSpPr>
        <p:grpSpPr>
          <a:xfrm>
            <a:off x="3946886" y="6229833"/>
            <a:ext cx="558847" cy="505784"/>
            <a:chOff x="428431" y="849215"/>
            <a:chExt cx="452084" cy="446067"/>
          </a:xfrm>
        </p:grpSpPr>
        <p:sp>
          <p:nvSpPr>
            <p:cNvPr id="104" name="Estrella de 8 puntas 10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519108" y="88074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grpSp>
        <p:nvGrpSpPr>
          <p:cNvPr id="108" name="Grupo 107"/>
          <p:cNvGrpSpPr/>
          <p:nvPr/>
        </p:nvGrpSpPr>
        <p:grpSpPr>
          <a:xfrm>
            <a:off x="3940336" y="7855233"/>
            <a:ext cx="558847" cy="505784"/>
            <a:chOff x="428431" y="849215"/>
            <a:chExt cx="452084" cy="446067"/>
          </a:xfrm>
        </p:grpSpPr>
        <p:sp>
          <p:nvSpPr>
            <p:cNvPr id="109" name="Estrella de 8 puntas 10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2" name="CuadroTexto 111"/>
            <p:cNvSpPr txBox="1"/>
            <p:nvPr/>
          </p:nvSpPr>
          <p:spPr>
            <a:xfrm>
              <a:off x="524405" y="89589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21121" y="6924974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suscribió dos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$15.509,0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legalizó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$19.301,6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$15.044,6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$49.855,2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77804"/>
              </p:ext>
            </p:extLst>
          </p:nvPr>
        </p:nvGraphicFramePr>
        <p:xfrm>
          <a:off x="313017" y="8044211"/>
          <a:ext cx="3307602" cy="1214850"/>
        </p:xfrm>
        <a:graphic>
          <a:graphicData uri="http://schemas.openxmlformats.org/drawingml/2006/table">
            <a:tbl>
              <a:tblPr/>
              <a:tblGrid>
                <a:gridCol w="1794079"/>
                <a:gridCol w="1513523"/>
              </a:tblGrid>
              <a:tr h="1584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IDU-62-2012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$ 7.898,4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$ 6.228,9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IDU-1792-2013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$ 8.072,6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IDU-1718-2014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9.745,0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112042"/>
              </p:ext>
            </p:extLst>
          </p:nvPr>
        </p:nvGraphicFramePr>
        <p:xfrm>
          <a:off x="4154530" y="6946375"/>
          <a:ext cx="3279940" cy="484094"/>
        </p:xfrm>
        <a:graphic>
          <a:graphicData uri="http://schemas.openxmlformats.org/drawingml/2006/table">
            <a:tbl>
              <a:tblPr/>
              <a:tblGrid>
                <a:gridCol w="1753289"/>
                <a:gridCol w="1526651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0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IDU-1727-2013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$ 10.239,9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0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IDU-1878-2013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$ 8.510,5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480090"/>
              </p:ext>
            </p:extLst>
          </p:nvPr>
        </p:nvGraphicFramePr>
        <p:xfrm>
          <a:off x="4154530" y="8591866"/>
          <a:ext cx="3253590" cy="888739"/>
        </p:xfrm>
        <a:graphic>
          <a:graphicData uri="http://schemas.openxmlformats.org/drawingml/2006/table">
            <a:tbl>
              <a:tblPr/>
              <a:tblGrid>
                <a:gridCol w="1753289"/>
                <a:gridCol w="1500301"/>
              </a:tblGrid>
              <a:tr h="1517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96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36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IDU-972-2013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$ 160,3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36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" name="Rectángulo 35"/>
          <p:cNvSpPr/>
          <p:nvPr/>
        </p:nvSpPr>
        <p:spPr>
          <a:xfrm>
            <a:off x="184860" y="5411981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13017" y="9618511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070473" y="742688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079998" y="959858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6440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19.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09575" y="2190866"/>
            <a:ext cx="376237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Ciudad Bolívar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1.078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Ciudad Bolívar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519791827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03628" y="3940360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49%</a:t>
            </a:r>
            <a:endParaRPr lang="es-CO" sz="1200" dirty="0">
              <a:latin typeface="Aller"/>
            </a:endParaRPr>
          </a:p>
        </p:txBody>
      </p:sp>
      <p:cxnSp>
        <p:nvCxnSpPr>
          <p:cNvPr id="39" name="Conector recto 26"/>
          <p:cNvCxnSpPr/>
          <p:nvPr/>
        </p:nvCxnSpPr>
        <p:spPr>
          <a:xfrm flipV="1">
            <a:off x="4024776" y="2081400"/>
            <a:ext cx="0" cy="343577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Ciudad Bolívar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322987907"/>
              </p:ext>
            </p:extLst>
          </p:nvPr>
        </p:nvGraphicFramePr>
        <p:xfrm>
          <a:off x="228877" y="6048368"/>
          <a:ext cx="7326366" cy="281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587357305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5145" y="5730822"/>
            <a:ext cx="357723" cy="377717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4721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19.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Ciudad Bolívar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octavo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Ciudad Bolívar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62%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local.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52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Ciudad Bolívar,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915708157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988746421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Ciudad Bolívar,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58%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Ciudad Bolívar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26.459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sexto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3509375637"/>
              </p:ext>
            </p:extLst>
          </p:nvPr>
        </p:nvGraphicFramePr>
        <p:xfrm>
          <a:off x="131874" y="707167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1190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1786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4311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19.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de Ciudad Bolívar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15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934457079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Ciudad Bolívar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68%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6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6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20%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348" y="7740291"/>
            <a:ext cx="1356038" cy="170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360" y="1935441"/>
            <a:ext cx="3614729" cy="511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7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2353" y="-29583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Título 1"/>
          <p:cNvSpPr>
            <a:spLocks noGrp="1"/>
          </p:cNvSpPr>
          <p:nvPr>
            <p:ph type="ctrTitle"/>
          </p:nvPr>
        </p:nvSpPr>
        <p:spPr>
          <a:xfrm>
            <a:off x="155113" y="143616"/>
            <a:ext cx="7574756" cy="700154"/>
          </a:xfrm>
        </p:spPr>
        <p:txBody>
          <a:bodyPr>
            <a:noAutofit/>
          </a:bodyPr>
          <a:lstStyle/>
          <a:p>
            <a:pPr lvl="0" algn="l">
              <a:lnSpc>
                <a:spcPct val="80000"/>
              </a:lnSpc>
              <a:defRPr/>
            </a:pPr>
            <a:r>
              <a:rPr lang="es-CO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  <a:t>El IDU en cifras: Resultados de la Gestión 2012 – </a:t>
            </a:r>
            <a:r>
              <a:rPr lang="es-C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  <a:t>2015</a:t>
            </a:r>
            <a:r>
              <a:rPr lang="es-CO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nter Bold"/>
                <a:cs typeface="Canter Bold"/>
              </a:rPr>
              <a:t/>
            </a:r>
            <a:br>
              <a:rPr lang="es-CO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nter Bold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Canter Bold"/>
              </a:rPr>
              <a:t>19.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Lovelo Black"/>
              </a:rPr>
              <a:t>Localidad de </a:t>
            </a:r>
            <a:r>
              <a:rPr lang="es-CO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Lovelo Black"/>
              </a:rPr>
              <a:t>Ciudad Bolívar</a:t>
            </a:r>
          </a:p>
        </p:txBody>
      </p:sp>
      <p:cxnSp>
        <p:nvCxnSpPr>
          <p:cNvPr id="29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ítulo 1"/>
          <p:cNvSpPr txBox="1">
            <a:spLocks/>
          </p:cNvSpPr>
          <p:nvPr/>
        </p:nvSpPr>
        <p:spPr>
          <a:xfrm>
            <a:off x="768129" y="954861"/>
            <a:ext cx="325629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4" name="Grupo 93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95" name="Estrella de 8 puntas 9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6" name="CuadroTexto 95"/>
            <p:cNvSpPr txBox="1"/>
            <p:nvPr/>
          </p:nvSpPr>
          <p:spPr>
            <a:xfrm>
              <a:off x="537985" y="875576"/>
              <a:ext cx="291181" cy="35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  <a:endParaRPr lang="es-ES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16" name="Rectángulo 115"/>
          <p:cNvSpPr/>
          <p:nvPr/>
        </p:nvSpPr>
        <p:spPr>
          <a:xfrm>
            <a:off x="305917" y="5787114"/>
            <a:ext cx="3500241" cy="71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33.883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90,8%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117" name="Rectángulo 116"/>
          <p:cNvSpPr/>
          <p:nvPr/>
        </p:nvSpPr>
        <p:spPr>
          <a:xfrm>
            <a:off x="226773" y="3052520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119" name="3 CuadroTexto"/>
          <p:cNvSpPr txBox="1"/>
          <p:nvPr/>
        </p:nvSpPr>
        <p:spPr>
          <a:xfrm>
            <a:off x="341224" y="6702162"/>
            <a:ext cx="343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1.761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120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26"/>
          <p:cNvCxnSpPr/>
          <p:nvPr/>
        </p:nvCxnSpPr>
        <p:spPr>
          <a:xfrm>
            <a:off x="286277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26"/>
          <p:cNvCxnSpPr/>
          <p:nvPr/>
        </p:nvCxnSpPr>
        <p:spPr>
          <a:xfrm>
            <a:off x="285375" y="890327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Gráfico 122"/>
          <p:cNvGraphicFramePr/>
          <p:nvPr>
            <p:extLst>
              <p:ext uri="{D42A27DB-BD31-4B8C-83A1-F6EECF244321}">
                <p14:modId xmlns:p14="http://schemas.microsoft.com/office/powerpoint/2010/main" val="108314633"/>
              </p:ext>
            </p:extLst>
          </p:nvPr>
        </p:nvGraphicFramePr>
        <p:xfrm>
          <a:off x="16335" y="33657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4" name="Gráfico 123"/>
          <p:cNvGraphicFramePr/>
          <p:nvPr>
            <p:extLst>
              <p:ext uri="{D42A27DB-BD31-4B8C-83A1-F6EECF244321}">
                <p14:modId xmlns:p14="http://schemas.microsoft.com/office/powerpoint/2010/main" val="1939610599"/>
              </p:ext>
            </p:extLst>
          </p:nvPr>
        </p:nvGraphicFramePr>
        <p:xfrm>
          <a:off x="317105" y="7100161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" name="10 CuadroTexto"/>
          <p:cNvSpPr txBox="1"/>
          <p:nvPr/>
        </p:nvSpPr>
        <p:spPr>
          <a:xfrm>
            <a:off x="377249" y="1594639"/>
            <a:ext cx="350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cupo: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A30 </a:t>
            </a:r>
            <a:r>
              <a:rPr lang="es-CO" sz="1200" b="1" dirty="0">
                <a:solidFill>
                  <a:srgbClr val="BC5E00"/>
                </a:solidFill>
              </a:rPr>
              <a:t>: </a:t>
            </a:r>
            <a:r>
              <a:rPr lang="es-CO" sz="1200" dirty="0" smtClean="0">
                <a:solidFill>
                  <a:srgbClr val="FF0000"/>
                </a:solidFill>
              </a:rPr>
              <a:t>Troncal AV. Villavicencio desde la Autopista Sur hasta AV. Boyacá </a:t>
            </a:r>
            <a:r>
              <a:rPr lang="es-CO" sz="1200" baseline="30000" dirty="0">
                <a:solidFill>
                  <a:srgbClr val="FF0000"/>
                </a:solidFill>
              </a:rPr>
              <a:t>1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b="1" dirty="0" smtClean="0">
                <a:solidFill>
                  <a:srgbClr val="BC5E00"/>
                </a:solidFill>
              </a:rPr>
              <a:t>y </a:t>
            </a:r>
            <a:r>
              <a:rPr lang="es-CO" sz="1200" b="1" dirty="0">
                <a:solidFill>
                  <a:srgbClr val="BC5E00"/>
                </a:solidFill>
              </a:rPr>
              <a:t>C1: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able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éreo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iudad Bolívar</a:t>
            </a:r>
            <a:endParaRPr lang="es-CO" sz="1200" baseline="30000" dirty="0">
              <a:solidFill>
                <a:srgbClr val="FF0000"/>
              </a:solidFill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388526" y="2481171"/>
            <a:ext cx="331018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$302.322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7" name="Conector recto 26"/>
          <p:cNvCxnSpPr/>
          <p:nvPr/>
        </p:nvCxnSpPr>
        <p:spPr>
          <a:xfrm>
            <a:off x="334717" y="236188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cto 26"/>
          <p:cNvCxnSpPr/>
          <p:nvPr/>
        </p:nvCxnSpPr>
        <p:spPr>
          <a:xfrm flipV="1">
            <a:off x="3981894" y="1647846"/>
            <a:ext cx="0" cy="7767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ítulo 1"/>
          <p:cNvSpPr txBox="1">
            <a:spLocks/>
          </p:cNvSpPr>
          <p:nvPr/>
        </p:nvSpPr>
        <p:spPr>
          <a:xfrm>
            <a:off x="3981895" y="965425"/>
            <a:ext cx="379552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276224" y="8908161"/>
            <a:ext cx="3529933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276.162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285375" y="9682897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El proyecto resaltado en rojo significa que esta aplazado por tema presupuestal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307512" y="9514208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44" y="2075332"/>
            <a:ext cx="3786241" cy="58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Grupo 52"/>
          <p:cNvGrpSpPr/>
          <p:nvPr/>
        </p:nvGrpSpPr>
        <p:grpSpPr>
          <a:xfrm>
            <a:off x="4047470" y="7886584"/>
            <a:ext cx="2678666" cy="1292531"/>
            <a:chOff x="193417" y="8032862"/>
            <a:chExt cx="2424326" cy="1292531"/>
          </a:xfrm>
        </p:grpSpPr>
        <p:sp>
          <p:nvSpPr>
            <p:cNvPr id="54" name="Rectángulo 53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66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172184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ángulo 66"/>
          <p:cNvSpPr/>
          <p:nvPr/>
        </p:nvSpPr>
        <p:spPr>
          <a:xfrm>
            <a:off x="4109461" y="9486045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5859365" y="7182516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263" y="7540247"/>
            <a:ext cx="1356038" cy="216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Conector recto 26"/>
          <p:cNvCxnSpPr/>
          <p:nvPr/>
        </p:nvCxnSpPr>
        <p:spPr>
          <a:xfrm>
            <a:off x="276446" y="9407844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Botón de acción: Final 45">
            <a:hlinkClick r:id="" action="ppaction://hlinkshowjump?jump=nextslide" highlightClick="1"/>
          </p:cNvPr>
          <p:cNvSpPr/>
          <p:nvPr/>
        </p:nvSpPr>
        <p:spPr>
          <a:xfrm>
            <a:off x="7107987" y="36762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13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3323" y="-3695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33" name="Estrella de 8 puntas 32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537985" y="896799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42" name="Rectángulo 41"/>
          <p:cNvSpPr/>
          <p:nvPr/>
        </p:nvSpPr>
        <p:spPr>
          <a:xfrm>
            <a:off x="1527457" y="2335092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518791" y="5647711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grpSp>
        <p:nvGrpSpPr>
          <p:cNvPr id="44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45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4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Ciudad Bolívar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6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744" y="2709165"/>
            <a:ext cx="4741868" cy="258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7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258" y="6164317"/>
            <a:ext cx="4663157" cy="25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107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23" name="Botón de acción: Comienzo 22">
            <a:hlinkClick r:id="rId9" action="ppaction://hlinksldjump" highlightClick="1"/>
          </p:cNvPr>
          <p:cNvSpPr/>
          <p:nvPr/>
        </p:nvSpPr>
        <p:spPr>
          <a:xfrm>
            <a:off x="6969973" y="1690775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420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Sumapaz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703" t="28947" r="1310" b="5870"/>
          <a:stretch/>
        </p:blipFill>
        <p:spPr>
          <a:xfrm>
            <a:off x="4907" y="5049853"/>
            <a:ext cx="7777306" cy="5008547"/>
          </a:xfrm>
          <a:prstGeom prst="rect">
            <a:avLst/>
          </a:prstGeom>
        </p:spPr>
      </p:pic>
      <p:pic>
        <p:nvPicPr>
          <p:cNvPr id="44" name="Imagen 43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39" y="2756278"/>
            <a:ext cx="419421" cy="811487"/>
          </a:xfrm>
          <a:prstGeom prst="rect">
            <a:avLst/>
          </a:prstGeom>
        </p:spPr>
      </p:pic>
      <p:pic>
        <p:nvPicPr>
          <p:cNvPr id="45" name="Imagen 44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435" y="2811208"/>
            <a:ext cx="439316" cy="765971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941099" y="3109882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51,8%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2308515" y="3096452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48,2%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99557" y="1807109"/>
            <a:ext cx="251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6.460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masculino.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1604603" y="3827588"/>
            <a:ext cx="229226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H</a:t>
            </a:r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ogares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3,96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personas.</a:t>
            </a:r>
          </a:p>
        </p:txBody>
      </p:sp>
      <p:pic>
        <p:nvPicPr>
          <p:cNvPr id="52" name="Imagen 51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3559183"/>
            <a:ext cx="439602" cy="843262"/>
          </a:xfrm>
          <a:prstGeom prst="rect">
            <a:avLst/>
          </a:prstGeom>
        </p:spPr>
      </p:pic>
      <p:pic>
        <p:nvPicPr>
          <p:cNvPr id="53" name="Imagen 52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2732847"/>
            <a:ext cx="482471" cy="793946"/>
          </a:xfrm>
          <a:prstGeom prst="rect">
            <a:avLst/>
          </a:prstGeom>
        </p:spPr>
      </p:pic>
      <p:pic>
        <p:nvPicPr>
          <p:cNvPr id="54" name="Imagen 53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3993583" y="2732847"/>
            <a:ext cx="381014" cy="830186"/>
          </a:xfrm>
          <a:prstGeom prst="rect">
            <a:avLst/>
          </a:prstGeom>
        </p:spPr>
      </p:pic>
      <p:sp>
        <p:nvSpPr>
          <p:cNvPr id="55" name="CuadroTexto 54"/>
          <p:cNvSpPr txBox="1"/>
          <p:nvPr/>
        </p:nvSpPr>
        <p:spPr>
          <a:xfrm>
            <a:off x="4524017" y="2947376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28,7%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5956942" y="2976312"/>
            <a:ext cx="99871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62,7%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5100399" y="3823728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8,6%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896869" y="1665488"/>
            <a:ext cx="31795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Sumapaz representa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62,7%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5212202" y="4267079"/>
            <a:ext cx="25542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  <a:endParaRPr lang="es-CO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Sumapaz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 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primer puesto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Distrito Capital con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78.096,9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cxnSp>
        <p:nvCxnSpPr>
          <p:cNvPr id="61" name="Conector recto 60"/>
          <p:cNvCxnSpPr/>
          <p:nvPr/>
        </p:nvCxnSpPr>
        <p:spPr>
          <a:xfrm flipV="1">
            <a:off x="835314" y="3828436"/>
            <a:ext cx="0" cy="134297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 flipV="1">
            <a:off x="2460661" y="5075242"/>
            <a:ext cx="0" cy="374873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 flipH="1">
            <a:off x="4534889" y="5496186"/>
            <a:ext cx="277892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V="1">
            <a:off x="4812780" y="4627897"/>
            <a:ext cx="0" cy="875817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68"/>
          <p:cNvSpPr/>
          <p:nvPr/>
        </p:nvSpPr>
        <p:spPr>
          <a:xfrm>
            <a:off x="759344" y="3765702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Elipse 69"/>
          <p:cNvSpPr/>
          <p:nvPr/>
        </p:nvSpPr>
        <p:spPr>
          <a:xfrm>
            <a:off x="2379711" y="4942494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Elipse 70"/>
          <p:cNvSpPr/>
          <p:nvPr/>
        </p:nvSpPr>
        <p:spPr>
          <a:xfrm>
            <a:off x="4723179" y="4541713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2" name="Conector recto 71"/>
          <p:cNvCxnSpPr/>
          <p:nvPr/>
        </p:nvCxnSpPr>
        <p:spPr>
          <a:xfrm flipH="1">
            <a:off x="4513145" y="5547017"/>
            <a:ext cx="21744" cy="327695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>
            <a:endCxn id="74" idx="4"/>
          </p:cNvCxnSpPr>
          <p:nvPr/>
        </p:nvCxnSpPr>
        <p:spPr>
          <a:xfrm flipV="1">
            <a:off x="6078028" y="5751364"/>
            <a:ext cx="0" cy="63528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ipse 73"/>
          <p:cNvSpPr/>
          <p:nvPr/>
        </p:nvSpPr>
        <p:spPr>
          <a:xfrm>
            <a:off x="5997078" y="559490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5" name="Conector recto 74"/>
          <p:cNvCxnSpPr/>
          <p:nvPr/>
        </p:nvCxnSpPr>
        <p:spPr>
          <a:xfrm flipH="1">
            <a:off x="834708" y="5171409"/>
            <a:ext cx="608712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1443420" y="5179450"/>
            <a:ext cx="0" cy="256524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ángulo 76"/>
          <p:cNvSpPr/>
          <p:nvPr/>
        </p:nvSpPr>
        <p:spPr>
          <a:xfrm>
            <a:off x="-4866" y="9802854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bg1"/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bg1"/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bg1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9395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-483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25553" y="1053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7" t="44412" r="4037" b="5689"/>
          <a:stretch/>
        </p:blipFill>
        <p:spPr>
          <a:xfrm>
            <a:off x="12564" y="6164067"/>
            <a:ext cx="7780421" cy="3914274"/>
          </a:xfrm>
          <a:prstGeom prst="rect">
            <a:avLst/>
          </a:prstGeom>
        </p:spPr>
      </p:pic>
      <p:pic>
        <p:nvPicPr>
          <p:cNvPr id="25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511" y="9618423"/>
            <a:ext cx="2090795" cy="3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196407" y="9753776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184859" y="1549825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07497" y="2957094"/>
            <a:ext cx="3469337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celebraron 5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50.253,9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suscribieron 4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52.324,2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$22.680,0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$125.258,1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689955" y="2225122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4562434" y="2457355"/>
            <a:ext cx="32099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72255" y="2237485"/>
            <a:ext cx="558847" cy="505785"/>
            <a:chOff x="428431" y="849215"/>
            <a:chExt cx="452084" cy="446067"/>
          </a:xfrm>
        </p:grpSpPr>
        <p:sp>
          <p:nvSpPr>
            <p:cNvPr id="38" name="Estrella de 8 puntas 3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527929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3940098" y="2299223"/>
            <a:ext cx="479980" cy="505785"/>
            <a:chOff x="428431" y="849215"/>
            <a:chExt cx="452084" cy="446067"/>
          </a:xfrm>
        </p:grpSpPr>
        <p:sp>
          <p:nvSpPr>
            <p:cNvPr id="41" name="Estrella de 8 puntas 4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09875" y="88528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graphicFrame>
        <p:nvGraphicFramePr>
          <p:cNvPr id="43" name="Tab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509662"/>
              </p:ext>
            </p:extLst>
          </p:nvPr>
        </p:nvGraphicFramePr>
        <p:xfrm>
          <a:off x="351678" y="4019550"/>
          <a:ext cx="3246736" cy="1921826"/>
        </p:xfrm>
        <a:graphic>
          <a:graphicData uri="http://schemas.openxmlformats.org/drawingml/2006/table">
            <a:tbl>
              <a:tblPr/>
              <a:tblGrid>
                <a:gridCol w="1783695"/>
                <a:gridCol w="1463041"/>
              </a:tblGrid>
              <a:tr h="1688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pesos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IDU-49-2012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$ 7.290,9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IDU-071-2012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$ 6.348,4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IDU-073-2012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$ 18.322,5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IDU-083-2012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$ 9.810,5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$ 6.065,1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IDU-1810-2013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$ 17.592,8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–1663-2014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$9.804,2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IDU-1686-2014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12.875,8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4" name="Tab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06331"/>
              </p:ext>
            </p:extLst>
          </p:nvPr>
        </p:nvGraphicFramePr>
        <p:xfrm>
          <a:off x="4055870" y="4575762"/>
          <a:ext cx="3417206" cy="1343025"/>
        </p:xfrm>
        <a:graphic>
          <a:graphicData uri="http://schemas.openxmlformats.org/drawingml/2006/table">
            <a:tbl>
              <a:tblPr/>
              <a:tblGrid>
                <a:gridCol w="1733897"/>
                <a:gridCol w="1683309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pesos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" name="Rectángulo 44"/>
          <p:cNvSpPr/>
          <p:nvPr/>
        </p:nvSpPr>
        <p:spPr>
          <a:xfrm>
            <a:off x="269397" y="5964534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3996606" y="5960426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4038865" y="3012923"/>
            <a:ext cx="3643379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celebraron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contrato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.453,4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 el año 2013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3.684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,1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2014 se suscribió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cuatro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28.642,6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37.780,1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3983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Sumapaz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ítulo 1"/>
          <p:cNvSpPr txBox="1">
            <a:spLocks/>
          </p:cNvSpPr>
          <p:nvPr/>
        </p:nvSpPr>
        <p:spPr>
          <a:xfrm>
            <a:off x="740341" y="2014816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4" name="Grupo 93"/>
          <p:cNvGrpSpPr/>
          <p:nvPr/>
        </p:nvGrpSpPr>
        <p:grpSpPr>
          <a:xfrm>
            <a:off x="33594" y="2091965"/>
            <a:ext cx="558847" cy="505785"/>
            <a:chOff x="428431" y="849215"/>
            <a:chExt cx="452084" cy="446067"/>
          </a:xfrm>
        </p:grpSpPr>
        <p:sp>
          <p:nvSpPr>
            <p:cNvPr id="95" name="Estrella de 8 puntas 9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651294" y="2602973"/>
            <a:ext cx="3305852" cy="478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2014 se suscribió el contrato IDU-1287-2014 por valor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$4.582,4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Valor que esta con corte al 30 de junio de 2015, según información registrada en el SIAC.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06674" y="1473587"/>
            <a:ext cx="7334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El valor inicial del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</a:t>
            </a:r>
            <a:r>
              <a:rPr lang="es-CO" sz="1200" b="1" dirty="0" smtClean="0">
                <a:cs typeface="Aller"/>
              </a:rPr>
              <a:t>incluye 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63500" y="7470994"/>
            <a:ext cx="246036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318478" y="8928772"/>
            <a:ext cx="532517" cy="2197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43" name="Rectángulo 42"/>
          <p:cNvSpPr/>
          <p:nvPr/>
        </p:nvSpPr>
        <p:spPr>
          <a:xfrm>
            <a:off x="869149" y="8984304"/>
            <a:ext cx="1232229" cy="164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Centro Poblado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323283" y="9229958"/>
            <a:ext cx="532517" cy="122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45" name="Rectángulo 44"/>
          <p:cNvSpPr/>
          <p:nvPr/>
        </p:nvSpPr>
        <p:spPr>
          <a:xfrm>
            <a:off x="949083" y="9242223"/>
            <a:ext cx="883143" cy="143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Malla vial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5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05" y="8196942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ángulo 54"/>
          <p:cNvSpPr/>
          <p:nvPr/>
        </p:nvSpPr>
        <p:spPr>
          <a:xfrm>
            <a:off x="120256" y="9486045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3977"/>
          <a:stretch/>
        </p:blipFill>
        <p:spPr>
          <a:xfrm>
            <a:off x="1891079" y="1816928"/>
            <a:ext cx="5704671" cy="8124291"/>
          </a:xfrm>
          <a:prstGeom prst="rect">
            <a:avLst/>
          </a:prstGeom>
        </p:spPr>
      </p:pic>
      <p:pic>
        <p:nvPicPr>
          <p:cNvPr id="1027" name="Picture 3" descr="https://ssl.gstatic.com/ui/v1/icons/mail/images/cleardo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ágenes integradas 2"/>
          <p:cNvSpPr>
            <a:spLocks noChangeAspect="1" noChangeArrowheads="1"/>
          </p:cNvSpPr>
          <p:nvPr/>
        </p:nvSpPr>
        <p:spPr bwMode="auto">
          <a:xfrm>
            <a:off x="63500" y="-68263"/>
            <a:ext cx="1009650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93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-11611" y="9098117"/>
            <a:ext cx="7787947" cy="96190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 rot="10800000">
            <a:off x="-11610" y="-6515"/>
            <a:ext cx="7794694" cy="910300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r="1803"/>
          <a:stretch/>
        </p:blipFill>
        <p:spPr>
          <a:xfrm>
            <a:off x="0" y="6035040"/>
            <a:ext cx="7783084" cy="3102360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6734832" y="8646959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/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/>
              </a:solidFill>
              <a:cs typeface="Aller"/>
            </a:endParaRPr>
          </a:p>
        </p:txBody>
      </p:sp>
      <p:cxnSp>
        <p:nvCxnSpPr>
          <p:cNvPr id="44" name="Conector recto 26"/>
          <p:cNvCxnSpPr/>
          <p:nvPr/>
        </p:nvCxnSpPr>
        <p:spPr>
          <a:xfrm>
            <a:off x="641207" y="4210136"/>
            <a:ext cx="609362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ángulo 44"/>
          <p:cNvSpPr/>
          <p:nvPr/>
        </p:nvSpPr>
        <p:spPr>
          <a:xfrm>
            <a:off x="612995" y="3485131"/>
            <a:ext cx="6483787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dirty="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El IDU en cifras</a:t>
            </a:r>
            <a:endParaRPr lang="es-CO" sz="3600" dirty="0">
              <a:solidFill>
                <a:schemeClr val="tx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10689" y="4269899"/>
            <a:ext cx="6486093" cy="315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Resultados de la Gestión 2012 - 2015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69" y="732151"/>
            <a:ext cx="2065733" cy="6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261" y="9299366"/>
            <a:ext cx="435244" cy="435244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49" y="9297572"/>
            <a:ext cx="431586" cy="43158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557" y="9300299"/>
            <a:ext cx="431586" cy="43158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80" y="9304374"/>
            <a:ext cx="431586" cy="43158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041" y="9318837"/>
            <a:ext cx="431586" cy="431586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913" y="9305870"/>
            <a:ext cx="435244" cy="431586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007" y="9325950"/>
            <a:ext cx="431586" cy="431586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998" y="9309198"/>
            <a:ext cx="435244" cy="431586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278292" y="9746903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1. Compactar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1194017" y="9756179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2. Densificar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2069791" y="9757516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3. Conectar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3003871" y="9759546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4. Mezclar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3919599" y="9760874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5. Caminar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859181" y="9762198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6. Pedalear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5766958" y="9763523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7. Transportar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6650879" y="9764849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8. Cambiar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pic>
        <p:nvPicPr>
          <p:cNvPr id="27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119" y="765886"/>
            <a:ext cx="3363799" cy="6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otón de acción: Final 29">
            <a:hlinkClick r:id="" action="ppaction://hlinkshowjump?jump=nextslide" highlightClick="1"/>
          </p:cNvPr>
          <p:cNvSpPr/>
          <p:nvPr/>
        </p:nvSpPr>
        <p:spPr>
          <a:xfrm>
            <a:off x="6881067" y="178459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11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o 106"/>
          <p:cNvGrpSpPr/>
          <p:nvPr/>
        </p:nvGrpSpPr>
        <p:grpSpPr>
          <a:xfrm>
            <a:off x="-8040" y="-15891"/>
            <a:ext cx="7772400" cy="10074291"/>
            <a:chOff x="-7225" y="-15892"/>
            <a:chExt cx="7781046" cy="10074291"/>
          </a:xfrm>
        </p:grpSpPr>
        <p:sp>
          <p:nvSpPr>
            <p:cNvPr id="108" name="Rectángulo 107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9" name="Rectángulo 108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95" name="Rectángulo 94"/>
          <p:cNvSpPr/>
          <p:nvPr/>
        </p:nvSpPr>
        <p:spPr>
          <a:xfrm>
            <a:off x="268014" y="8320698"/>
            <a:ext cx="5123793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Subdirección General de Desarrollo Urbano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s-CO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Dirección Técnica Estratégica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s-CO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Año 2015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682186" y="8205282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307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62" y="659444"/>
            <a:ext cx="2972667" cy="9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t="14639" r="6149"/>
          <a:stretch/>
        </p:blipFill>
        <p:spPr>
          <a:xfrm>
            <a:off x="0" y="1856099"/>
            <a:ext cx="7765576" cy="7212540"/>
          </a:xfrm>
          <a:prstGeom prst="rect">
            <a:avLst/>
          </a:prstGeom>
        </p:spPr>
      </p:pic>
      <p:pic>
        <p:nvPicPr>
          <p:cNvPr id="14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690" y="9216399"/>
            <a:ext cx="3259296" cy="5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tón de acción: Comienzo 9">
            <a:hlinkClick r:id="rId6" action="ppaction://hlinksldjump" highlightClick="1"/>
          </p:cNvPr>
          <p:cNvSpPr/>
          <p:nvPr/>
        </p:nvSpPr>
        <p:spPr>
          <a:xfrm>
            <a:off x="6981236" y="601770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81518" y="2190866"/>
            <a:ext cx="3304682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Chapinero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602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Chapinero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4168297362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79928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35%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Chapinero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20496087"/>
              </p:ext>
            </p:extLst>
          </p:nvPr>
        </p:nvGraphicFramePr>
        <p:xfrm>
          <a:off x="228877" y="6048367"/>
          <a:ext cx="7326366" cy="30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4054510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770336439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326563" y="9013724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73666" y="2231141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88924" y="5730822"/>
            <a:ext cx="357723" cy="377717"/>
          </a:xfrm>
          <a:prstGeom prst="rect">
            <a:avLst/>
          </a:prstGeom>
        </p:spPr>
      </p:pic>
      <p:cxnSp>
        <p:nvCxnSpPr>
          <p:cNvPr id="41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326563" y="9221950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4537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Chapinero ocupa el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decimo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Chapinero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47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Chapinero,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1775294059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350880895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Chapinero,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87%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3355077010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Chapinero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7.659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61378" y="55496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23753" y="554008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61378" y="91405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814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Chapinero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13,3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decimo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04903052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Chapinero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53%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31%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16%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345" y="7783542"/>
            <a:ext cx="1268751" cy="156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72" y="1916687"/>
            <a:ext cx="3548353" cy="511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28149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2" name="Botón de acción: Comienzo 31">
            <a:hlinkClick r:id="rId3" action="ppaction://hlinksldjump" highlightClick="1"/>
          </p:cNvPr>
          <p:cNvSpPr/>
          <p:nvPr/>
        </p:nvSpPr>
        <p:spPr>
          <a:xfrm>
            <a:off x="6949010" y="1588877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274673" y="1472217"/>
            <a:ext cx="365782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28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30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Chapinero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9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o 41"/>
          <p:cNvGrpSpPr/>
          <p:nvPr/>
        </p:nvGrpSpPr>
        <p:grpSpPr>
          <a:xfrm>
            <a:off x="156350" y="7574921"/>
            <a:ext cx="2678666" cy="1292531"/>
            <a:chOff x="193417" y="8032862"/>
            <a:chExt cx="2424326" cy="1292531"/>
          </a:xfrm>
        </p:grpSpPr>
        <p:sp>
          <p:nvSpPr>
            <p:cNvPr id="43" name="Rectángulo 42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5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49" y="4221153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/>
          <p:cNvSpPr/>
          <p:nvPr/>
        </p:nvSpPr>
        <p:spPr>
          <a:xfrm>
            <a:off x="205637" y="9062631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239505" y="4799808"/>
            <a:ext cx="2301677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536" y="2436771"/>
            <a:ext cx="5031927" cy="613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66" y="5179533"/>
            <a:ext cx="1823721" cy="225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Rectángulo 62"/>
          <p:cNvSpPr/>
          <p:nvPr/>
        </p:nvSpPr>
        <p:spPr>
          <a:xfrm>
            <a:off x="169144" y="4093530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3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0" y="-29493"/>
            <a:ext cx="7780322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64423" y="107592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0" name="CuadroTexto 49"/>
          <p:cNvSpPr txBox="1"/>
          <p:nvPr/>
        </p:nvSpPr>
        <p:spPr>
          <a:xfrm>
            <a:off x="892971" y="3797521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50,4%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2248356" y="3808155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49,6%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99557" y="2482716"/>
            <a:ext cx="25128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110.053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49,6%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  <a:p>
            <a:endParaRPr lang="es-CO" sz="1200" dirty="0"/>
          </a:p>
        </p:txBody>
      </p:sp>
      <p:sp>
        <p:nvSpPr>
          <p:cNvPr id="15" name="Rectángulo 14"/>
          <p:cNvSpPr/>
          <p:nvPr/>
        </p:nvSpPr>
        <p:spPr>
          <a:xfrm>
            <a:off x="1604603" y="4647578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36.169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37.276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Santa Fe. </a:t>
            </a: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3,19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4524017" y="3622983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22,5%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5956943" y="3651919"/>
            <a:ext cx="94877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67,9%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5100399" y="4499335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9,5%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896869" y="2341095"/>
            <a:ext cx="28927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Santa Fe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1,4%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67,9%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320490" y="5321690"/>
            <a:ext cx="24236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Santa Fe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séptimo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4.517,1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  <a:p>
            <a:endParaRPr lang="es-CO" dirty="0"/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812967" y="5128356"/>
            <a:ext cx="0" cy="2432504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469233" y="5128355"/>
            <a:ext cx="343734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469232" y="4482795"/>
            <a:ext cx="0" cy="64674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3039979" y="6241017"/>
            <a:ext cx="0" cy="108783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H="1">
            <a:off x="2310063" y="6240487"/>
            <a:ext cx="729916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 flipV="1">
            <a:off x="2307200" y="5804867"/>
            <a:ext cx="2862" cy="43562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V="1">
            <a:off x="4085322" y="6268046"/>
            <a:ext cx="0" cy="150514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 flipH="1">
            <a:off x="4101952" y="6281492"/>
            <a:ext cx="729916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 flipV="1">
            <a:off x="4812779" y="5078052"/>
            <a:ext cx="0" cy="118999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/>
          <p:cNvCxnSpPr/>
          <p:nvPr/>
        </p:nvCxnSpPr>
        <p:spPr>
          <a:xfrm flipV="1">
            <a:off x="6373262" y="6692707"/>
            <a:ext cx="0" cy="173630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/>
          <p:cNvCxnSpPr/>
          <p:nvPr/>
        </p:nvCxnSpPr>
        <p:spPr>
          <a:xfrm flipH="1">
            <a:off x="5998767" y="6711508"/>
            <a:ext cx="374496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/>
          <p:cNvCxnSpPr/>
          <p:nvPr/>
        </p:nvCxnSpPr>
        <p:spPr>
          <a:xfrm flipV="1">
            <a:off x="5977054" y="6319479"/>
            <a:ext cx="0" cy="41520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08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Elipse 89"/>
          <p:cNvSpPr/>
          <p:nvPr/>
        </p:nvSpPr>
        <p:spPr>
          <a:xfrm>
            <a:off x="375529" y="436019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2" name="Elipse 121"/>
          <p:cNvSpPr/>
          <p:nvPr/>
        </p:nvSpPr>
        <p:spPr>
          <a:xfrm>
            <a:off x="2229113" y="5685143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3" name="Elipse 122"/>
          <p:cNvSpPr/>
          <p:nvPr/>
        </p:nvSpPr>
        <p:spPr>
          <a:xfrm>
            <a:off x="4724722" y="502506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4" name="Elipse 123"/>
          <p:cNvSpPr/>
          <p:nvPr/>
        </p:nvSpPr>
        <p:spPr>
          <a:xfrm>
            <a:off x="5917817" y="624101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5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4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3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2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Rectángulo 61"/>
          <p:cNvSpPr/>
          <p:nvPr/>
        </p:nvSpPr>
        <p:spPr>
          <a:xfrm>
            <a:off x="196407" y="9112331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57" name="Estrella de 8 puntas 5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1" r="2129" b="49991"/>
          <a:stretch/>
        </p:blipFill>
        <p:spPr>
          <a:xfrm>
            <a:off x="432" y="6755800"/>
            <a:ext cx="7792873" cy="2351667"/>
          </a:xfrm>
          <a:prstGeom prst="rect">
            <a:avLst/>
          </a:prstGeom>
        </p:spPr>
      </p:pic>
      <p:pic>
        <p:nvPicPr>
          <p:cNvPr id="66" name="Imagen 65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78" y="3477994"/>
            <a:ext cx="419421" cy="811487"/>
          </a:xfrm>
          <a:prstGeom prst="rect">
            <a:avLst/>
          </a:prstGeom>
        </p:spPr>
      </p:pic>
      <p:pic>
        <p:nvPicPr>
          <p:cNvPr id="67" name="Imagen 66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813" y="3498461"/>
            <a:ext cx="439316" cy="765971"/>
          </a:xfrm>
          <a:prstGeom prst="rect">
            <a:avLst/>
          </a:prstGeom>
        </p:spPr>
      </p:pic>
      <p:pic>
        <p:nvPicPr>
          <p:cNvPr id="68" name="Imagen 67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724722" y="4299216"/>
            <a:ext cx="439602" cy="843262"/>
          </a:xfrm>
          <a:prstGeom prst="rect">
            <a:avLst/>
          </a:prstGeom>
        </p:spPr>
      </p:pic>
      <p:pic>
        <p:nvPicPr>
          <p:cNvPr id="71" name="Imagen 70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597245" y="3436776"/>
            <a:ext cx="482471" cy="793946"/>
          </a:xfrm>
          <a:prstGeom prst="rect">
            <a:avLst/>
          </a:prstGeom>
        </p:spPr>
      </p:pic>
      <p:pic>
        <p:nvPicPr>
          <p:cNvPr id="72" name="Imagen 71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4161026" y="3382428"/>
            <a:ext cx="381014" cy="830186"/>
          </a:xfrm>
          <a:prstGeom prst="rect">
            <a:avLst/>
          </a:prstGeom>
        </p:spPr>
      </p:pic>
      <p:pic>
        <p:nvPicPr>
          <p:cNvPr id="4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/>
          <p:cNvSpPr/>
          <p:nvPr/>
        </p:nvSpPr>
        <p:spPr>
          <a:xfrm>
            <a:off x="5956943" y="6436399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348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4618" y="-26531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7" name="Rectángulo 106"/>
          <p:cNvSpPr/>
          <p:nvPr/>
        </p:nvSpPr>
        <p:spPr>
          <a:xfrm>
            <a:off x="254800" y="3191597"/>
            <a:ext cx="3404480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legalizaron 2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26.011,1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suscribieron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39.731,4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14.125,5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79.868,0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2" name="Rectángulo 51"/>
          <p:cNvSpPr/>
          <p:nvPr/>
        </p:nvSpPr>
        <p:spPr>
          <a:xfrm>
            <a:off x="4038865" y="3191597"/>
            <a:ext cx="3643379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celebraron dos contratos 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6.293,4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 el año 2013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15.698,9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2014 se suscribió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27.813,0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49.805,3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o 14"/>
          <p:cNvGrpSpPr/>
          <p:nvPr/>
        </p:nvGrpSpPr>
        <p:grpSpPr>
          <a:xfrm>
            <a:off x="4907" y="9582647"/>
            <a:ext cx="7681042" cy="465900"/>
            <a:chOff x="0" y="5964924"/>
            <a:chExt cx="11904245" cy="722063"/>
          </a:xfrm>
        </p:grpSpPr>
        <p:grpSp>
          <p:nvGrpSpPr>
            <p:cNvPr id="2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2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ítulo 1"/>
          <p:cNvSpPr txBox="1">
            <a:spLocks/>
          </p:cNvSpPr>
          <p:nvPr/>
        </p:nvSpPr>
        <p:spPr>
          <a:xfrm>
            <a:off x="689955" y="2320372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72255" y="2332735"/>
            <a:ext cx="558847" cy="505785"/>
            <a:chOff x="428431" y="849215"/>
            <a:chExt cx="452084" cy="446067"/>
          </a:xfrm>
        </p:grpSpPr>
        <p:sp>
          <p:nvSpPr>
            <p:cNvPr id="41" name="Estrella de 8 puntas 4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18195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3940098" y="2347158"/>
            <a:ext cx="479980" cy="505784"/>
            <a:chOff x="428431" y="849215"/>
            <a:chExt cx="452084" cy="446067"/>
          </a:xfrm>
        </p:grpSpPr>
        <p:sp>
          <p:nvSpPr>
            <p:cNvPr id="44" name="Estrella de 8 puntas 4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09875" y="88528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196407" y="9112331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1" r="2129" b="49991"/>
          <a:stretch/>
        </p:blipFill>
        <p:spPr>
          <a:xfrm>
            <a:off x="432" y="6755800"/>
            <a:ext cx="7792873" cy="2351667"/>
          </a:xfrm>
          <a:prstGeom prst="rect">
            <a:avLst/>
          </a:prstGeom>
        </p:spPr>
      </p:pic>
      <p:pic>
        <p:nvPicPr>
          <p:cNvPr id="3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56143"/>
              </p:ext>
            </p:extLst>
          </p:nvPr>
        </p:nvGraphicFramePr>
        <p:xfrm>
          <a:off x="307898" y="4234664"/>
          <a:ext cx="3351382" cy="1560727"/>
        </p:xfrm>
        <a:graphic>
          <a:graphicData uri="http://schemas.openxmlformats.org/drawingml/2006/table">
            <a:tbl>
              <a:tblPr/>
              <a:tblGrid>
                <a:gridCol w="1773872"/>
                <a:gridCol w="1577510"/>
              </a:tblGrid>
              <a:tr h="1810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$ 7.500,0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IDU-67-2012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$ 18.511,1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$ 6.065,1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9.804,2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IDU-1669-2014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$ 4.321,3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Título 1"/>
          <p:cNvSpPr txBox="1">
            <a:spLocks/>
          </p:cNvSpPr>
          <p:nvPr/>
        </p:nvSpPr>
        <p:spPr>
          <a:xfrm>
            <a:off x="4464496" y="2488546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94378"/>
              </p:ext>
            </p:extLst>
          </p:nvPr>
        </p:nvGraphicFramePr>
        <p:xfrm>
          <a:off x="4135582" y="4234664"/>
          <a:ext cx="3443724" cy="1533525"/>
        </p:xfrm>
        <a:graphic>
          <a:graphicData uri="http://schemas.openxmlformats.org/drawingml/2006/table">
            <a:tbl>
              <a:tblPr/>
              <a:tblGrid>
                <a:gridCol w="1721862"/>
                <a:gridCol w="1721862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IDU-2172-2013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$ 12.014,8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IDU-714-2014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582930" rtl="0" eaLnBrk="1" fontAlgn="b" latinLnBrk="0" hangingPunct="1"/>
                      <a:r>
                        <a:rPr lang="es-CO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  <a:ea typeface="+mn-ea"/>
                          <a:cs typeface="+mn-cs"/>
                        </a:rPr>
                        <a:t>$ 15.870,4</a:t>
                      </a:r>
                      <a:endParaRPr lang="es-CO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ller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3.423,5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IDU-1206-2014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8.699,0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131734" y="157239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35355" y="5815708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086490" y="5805187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812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-11611" y="9098117"/>
            <a:ext cx="7787947" cy="96190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 rot="10800000">
            <a:off x="-11610" y="-6515"/>
            <a:ext cx="7794694" cy="910300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0537" y="2782265"/>
            <a:ext cx="3474471" cy="3950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b="1" i="1" dirty="0" smtClean="0">
                <a:solidFill>
                  <a:srgbClr val="71254B"/>
                </a:solidFill>
                <a:latin typeface="Book Antiqua" panose="02040602050305030304" pitchFamily="18" charset="0"/>
              </a:rPr>
              <a:t>William Fernando Camargo Triana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Dirección General</a:t>
            </a:r>
          </a:p>
          <a:p>
            <a:endParaRPr lang="es-CO" sz="1200" dirty="0">
              <a:solidFill>
                <a:srgbClr val="71254B"/>
              </a:solidFill>
            </a:endParaRPr>
          </a:p>
          <a:p>
            <a:r>
              <a:rPr lang="es-CO" sz="1200" b="1" i="1" dirty="0">
                <a:solidFill>
                  <a:srgbClr val="71254B"/>
                </a:solidFill>
                <a:latin typeface="Book Antiqua" panose="02040602050305030304" pitchFamily="18" charset="0"/>
              </a:rPr>
              <a:t>Libardo Alfonso Celis </a:t>
            </a:r>
            <a:r>
              <a:rPr lang="es-CO" sz="1200" b="1" i="1" dirty="0" err="1">
                <a:solidFill>
                  <a:srgbClr val="71254B"/>
                </a:solidFill>
                <a:latin typeface="Book Antiqua" panose="02040602050305030304" pitchFamily="18" charset="0"/>
              </a:rPr>
              <a:t>Yaruro</a:t>
            </a:r>
            <a:endParaRPr lang="es-CO" sz="1200" b="1" i="1" dirty="0">
              <a:solidFill>
                <a:srgbClr val="71254B"/>
              </a:solidFill>
              <a:latin typeface="Book Antiqua" panose="02040602050305030304" pitchFamily="18" charset="0"/>
            </a:endParaRPr>
          </a:p>
          <a:p>
            <a:r>
              <a:rPr lang="es-CO" sz="1200" dirty="0" smtClean="0">
                <a:solidFill>
                  <a:srgbClr val="71254B"/>
                </a:solidFill>
              </a:rPr>
              <a:t>Subdirección General de Infraestructura</a:t>
            </a:r>
          </a:p>
          <a:p>
            <a:endParaRPr lang="es-CO" sz="1200" dirty="0">
              <a:solidFill>
                <a:srgbClr val="71254B"/>
              </a:solidFill>
            </a:endParaRPr>
          </a:p>
          <a:p>
            <a:r>
              <a:rPr lang="es-CO" sz="1200" b="1" i="1" dirty="0" smtClean="0">
                <a:solidFill>
                  <a:srgbClr val="71254B"/>
                </a:solidFill>
                <a:latin typeface="Book Antiqua" panose="02040602050305030304" pitchFamily="18" charset="0"/>
              </a:rPr>
              <a:t>Juan Carlos Montenegro Arjona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Subdirección General de Desarrollo Urbano</a:t>
            </a:r>
          </a:p>
          <a:p>
            <a:endParaRPr lang="es-CO" sz="1200" dirty="0">
              <a:solidFill>
                <a:srgbClr val="71254B"/>
              </a:solidFill>
            </a:endParaRPr>
          </a:p>
          <a:p>
            <a:r>
              <a:rPr lang="es-CO" sz="1200" b="1" i="1" dirty="0" err="1" smtClean="0">
                <a:solidFill>
                  <a:srgbClr val="71254B"/>
                </a:solidFill>
                <a:latin typeface="Book Antiqua" panose="02040602050305030304" pitchFamily="18" charset="0"/>
              </a:rPr>
              <a:t>Sully</a:t>
            </a:r>
            <a:r>
              <a:rPr lang="es-CO" sz="1200" b="1" i="1" dirty="0" smtClean="0">
                <a:solidFill>
                  <a:srgbClr val="71254B"/>
                </a:solidFill>
                <a:latin typeface="Book Antiqua" panose="02040602050305030304" pitchFamily="18" charset="0"/>
              </a:rPr>
              <a:t> </a:t>
            </a:r>
            <a:r>
              <a:rPr lang="es-CO" sz="1200" b="1" i="1" dirty="0" err="1" smtClean="0">
                <a:solidFill>
                  <a:srgbClr val="71254B"/>
                </a:solidFill>
                <a:latin typeface="Book Antiqua" panose="02040602050305030304" pitchFamily="18" charset="0"/>
              </a:rPr>
              <a:t>Magalis</a:t>
            </a:r>
            <a:r>
              <a:rPr lang="es-CO" sz="1200" b="1" i="1" dirty="0" smtClean="0">
                <a:solidFill>
                  <a:srgbClr val="71254B"/>
                </a:solidFill>
                <a:latin typeface="Book Antiqua" panose="02040602050305030304" pitchFamily="18" charset="0"/>
              </a:rPr>
              <a:t> Rojas Bayona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Dirección Técnica </a:t>
            </a:r>
            <a:r>
              <a:rPr lang="es-CO" sz="1200" dirty="0" err="1" smtClean="0">
                <a:solidFill>
                  <a:srgbClr val="71254B"/>
                </a:solidFill>
              </a:rPr>
              <a:t>Estrátegica</a:t>
            </a:r>
            <a:endParaRPr lang="es-CO" sz="1200" dirty="0" smtClean="0">
              <a:solidFill>
                <a:srgbClr val="71254B"/>
              </a:solidFill>
            </a:endParaRPr>
          </a:p>
          <a:p>
            <a:endParaRPr lang="es-CO" sz="1200" dirty="0" smtClean="0">
              <a:solidFill>
                <a:srgbClr val="71254B"/>
              </a:solidFill>
            </a:endParaRPr>
          </a:p>
          <a:p>
            <a:r>
              <a:rPr lang="es-CO" sz="1200" b="1" i="1" dirty="0">
                <a:solidFill>
                  <a:srgbClr val="71254B"/>
                </a:solidFill>
                <a:latin typeface="Book Antiqua" panose="02040602050305030304" pitchFamily="18" charset="0"/>
              </a:rPr>
              <a:t>Equipo Técnico 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Martha Jimena Bayona Orozco</a:t>
            </a:r>
          </a:p>
          <a:p>
            <a:r>
              <a:rPr lang="es-CO" sz="1200" dirty="0">
                <a:solidFill>
                  <a:srgbClr val="71254B"/>
                </a:solidFill>
              </a:rPr>
              <a:t>Sandra </a:t>
            </a:r>
            <a:r>
              <a:rPr lang="es-CO" sz="1200" dirty="0" err="1">
                <a:solidFill>
                  <a:srgbClr val="71254B"/>
                </a:solidFill>
              </a:rPr>
              <a:t>Yazmin</a:t>
            </a:r>
            <a:r>
              <a:rPr lang="es-CO" sz="1200" dirty="0">
                <a:solidFill>
                  <a:srgbClr val="71254B"/>
                </a:solidFill>
              </a:rPr>
              <a:t> Espinosa </a:t>
            </a:r>
            <a:r>
              <a:rPr lang="es-CO" sz="1200" dirty="0" smtClean="0">
                <a:solidFill>
                  <a:srgbClr val="71254B"/>
                </a:solidFill>
              </a:rPr>
              <a:t>Valbuena</a:t>
            </a:r>
          </a:p>
          <a:p>
            <a:r>
              <a:rPr lang="es-ES" sz="1200" dirty="0" err="1">
                <a:solidFill>
                  <a:srgbClr val="71254B"/>
                </a:solidFill>
              </a:rPr>
              <a:t>Yuly</a:t>
            </a:r>
            <a:r>
              <a:rPr lang="es-ES" sz="1200" dirty="0">
                <a:solidFill>
                  <a:srgbClr val="71254B"/>
                </a:solidFill>
              </a:rPr>
              <a:t> </a:t>
            </a:r>
            <a:r>
              <a:rPr lang="es-ES" sz="1200" dirty="0" err="1">
                <a:solidFill>
                  <a:srgbClr val="71254B"/>
                </a:solidFill>
              </a:rPr>
              <a:t>Caterín</a:t>
            </a:r>
            <a:r>
              <a:rPr lang="es-ES" sz="1200" dirty="0">
                <a:solidFill>
                  <a:srgbClr val="71254B"/>
                </a:solidFill>
              </a:rPr>
              <a:t> Díaz Jiménez</a:t>
            </a:r>
            <a:endParaRPr lang="es-CO" sz="1200" dirty="0">
              <a:solidFill>
                <a:srgbClr val="71254B"/>
              </a:solidFill>
            </a:endParaRPr>
          </a:p>
          <a:p>
            <a:r>
              <a:rPr lang="es-CO" sz="1200" dirty="0" smtClean="0">
                <a:solidFill>
                  <a:srgbClr val="71254B"/>
                </a:solidFill>
              </a:rPr>
              <a:t>Oscar Mauricio </a:t>
            </a:r>
            <a:r>
              <a:rPr lang="es-CO" sz="1200" dirty="0" err="1" smtClean="0">
                <a:solidFill>
                  <a:srgbClr val="71254B"/>
                </a:solidFill>
              </a:rPr>
              <a:t>Velasquez</a:t>
            </a:r>
            <a:endParaRPr lang="es-CO" sz="1200" dirty="0" smtClean="0">
              <a:solidFill>
                <a:srgbClr val="71254B"/>
              </a:solidFill>
            </a:endParaRPr>
          </a:p>
          <a:p>
            <a:r>
              <a:rPr lang="es-CO" sz="1200" dirty="0" smtClean="0">
                <a:solidFill>
                  <a:srgbClr val="71254B"/>
                </a:solidFill>
              </a:rPr>
              <a:t>Vicente Edison Leal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Ariel Roberto Casas Aguilar</a:t>
            </a:r>
          </a:p>
          <a:p>
            <a:endParaRPr lang="es-CO" sz="1200" dirty="0">
              <a:solidFill>
                <a:srgbClr val="71254B"/>
              </a:solidFill>
            </a:endParaRPr>
          </a:p>
          <a:p>
            <a:r>
              <a:rPr lang="es-CO" sz="1200" b="1" i="1" dirty="0" smtClean="0">
                <a:solidFill>
                  <a:srgbClr val="71254B"/>
                </a:solidFill>
                <a:latin typeface="Book Antiqua" panose="02040602050305030304" pitchFamily="18" charset="0"/>
              </a:rPr>
              <a:t>Diseño, diagramación </a:t>
            </a:r>
            <a:r>
              <a:rPr lang="es-CO" sz="1200" b="1" i="1" dirty="0">
                <a:solidFill>
                  <a:srgbClr val="71254B"/>
                </a:solidFill>
                <a:latin typeface="Book Antiqua" panose="02040602050305030304" pitchFamily="18" charset="0"/>
              </a:rPr>
              <a:t>y edición</a:t>
            </a:r>
          </a:p>
          <a:p>
            <a:r>
              <a:rPr lang="es-CO" sz="1200" dirty="0" smtClean="0">
                <a:solidFill>
                  <a:srgbClr val="71254B"/>
                </a:solidFill>
              </a:rPr>
              <a:t>Martha Jimena Bayona Orozco</a:t>
            </a:r>
          </a:p>
          <a:p>
            <a:endParaRPr lang="es-CO" sz="1200" dirty="0" smtClean="0">
              <a:solidFill>
                <a:srgbClr val="71254B"/>
              </a:solidFill>
            </a:endParaRPr>
          </a:p>
          <a:p>
            <a:endParaRPr lang="es-CO" sz="1400" dirty="0">
              <a:solidFill>
                <a:srgbClr val="71254B"/>
              </a:solidFill>
            </a:endParaRPr>
          </a:p>
          <a:p>
            <a:r>
              <a:rPr lang="es-CO" sz="1000" dirty="0" smtClean="0">
                <a:solidFill>
                  <a:schemeClr val="bg1">
                    <a:lumMod val="65000"/>
                  </a:schemeClr>
                </a:solidFill>
              </a:rPr>
              <a:t>Imágenes adquiridas de la página:</a:t>
            </a:r>
          </a:p>
          <a:p>
            <a:r>
              <a:rPr lang="es-CO" sz="1000" dirty="0" smtClean="0">
                <a:solidFill>
                  <a:schemeClr val="bg1">
                    <a:lumMod val="65000"/>
                  </a:schemeClr>
                </a:solidFill>
              </a:rPr>
              <a:t> Diseñado por Freepik.es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r="1803"/>
          <a:stretch/>
        </p:blipFill>
        <p:spPr>
          <a:xfrm>
            <a:off x="0" y="6035040"/>
            <a:ext cx="7783084" cy="3102360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6734832" y="8646959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/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/>
              </a:solidFill>
              <a:cs typeface="Aller"/>
            </a:endParaRPr>
          </a:p>
        </p:txBody>
      </p:sp>
      <p:sp>
        <p:nvSpPr>
          <p:cNvPr id="41" name="Botón de acción: Final 40">
            <a:hlinkClick r:id="" action="ppaction://hlinkshowjump?jump=nextslide" highlightClick="1"/>
          </p:cNvPr>
          <p:cNvSpPr/>
          <p:nvPr/>
        </p:nvSpPr>
        <p:spPr>
          <a:xfrm>
            <a:off x="7076455" y="32266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A3266">
                  <a:tint val="66000"/>
                  <a:satMod val="160000"/>
                </a:srgbClr>
              </a:gs>
              <a:gs pos="50000">
                <a:srgbClr val="9A3266">
                  <a:tint val="44500"/>
                  <a:satMod val="160000"/>
                </a:srgbClr>
              </a:gs>
              <a:gs pos="100000">
                <a:srgbClr val="9A32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A3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44" name="Conector recto 26"/>
          <p:cNvCxnSpPr/>
          <p:nvPr/>
        </p:nvCxnSpPr>
        <p:spPr>
          <a:xfrm>
            <a:off x="101809" y="853364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ángulo 44"/>
          <p:cNvSpPr/>
          <p:nvPr/>
        </p:nvSpPr>
        <p:spPr>
          <a:xfrm>
            <a:off x="251045" y="103756"/>
            <a:ext cx="7227927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El IDU en cifras</a:t>
            </a:r>
            <a:endParaRPr lang="es-CO" sz="3600" dirty="0">
              <a:solidFill>
                <a:schemeClr val="tx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248739" y="888524"/>
            <a:ext cx="7338734" cy="315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Resultados de la Gestión 2012 - 2015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842" y="1329522"/>
            <a:ext cx="2065733" cy="6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261" y="9299366"/>
            <a:ext cx="435244" cy="435244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49" y="9297572"/>
            <a:ext cx="431586" cy="43158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557" y="9300299"/>
            <a:ext cx="431586" cy="43158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80" y="9304374"/>
            <a:ext cx="431586" cy="43158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041" y="9318837"/>
            <a:ext cx="431586" cy="431586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913" y="9305870"/>
            <a:ext cx="435244" cy="431586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007" y="9325950"/>
            <a:ext cx="431586" cy="431586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998" y="9309198"/>
            <a:ext cx="435244" cy="431586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278292" y="9746903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1. Compactar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1194017" y="9756179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2. Densificar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2069791" y="9757516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3. Conectar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3003871" y="9759546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4. Mezclar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3919599" y="9760874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5. Caminar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859181" y="9762198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6. Pedalear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5766958" y="9763523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7. Transportar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6650879" y="9764849"/>
            <a:ext cx="842838" cy="169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8. Cambiar</a:t>
            </a:r>
            <a:endParaRPr lang="es-CO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962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54570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Santa Fe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355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Santa Fe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4202299442"/>
              </p:ext>
            </p:extLst>
          </p:nvPr>
        </p:nvGraphicFramePr>
        <p:xfrm>
          <a:off x="3835000" y="2827339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79226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33%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Santa Fe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342310995"/>
              </p:ext>
            </p:extLst>
          </p:nvPr>
        </p:nvGraphicFramePr>
        <p:xfrm>
          <a:off x="228877" y="6048367"/>
          <a:ext cx="7326366" cy="301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48035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779933889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326563" y="8971191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1030" y="5730822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9221950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5383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Santa Fe ocupa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Santa Fe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48%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29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Santa Fe,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37667618"/>
              </p:ext>
            </p:extLst>
          </p:nvPr>
        </p:nvGraphicFramePr>
        <p:xfrm>
          <a:off x="131875" y="3396564"/>
          <a:ext cx="3708684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571473213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Santa Fe,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3443227622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Santa Fe es que un puente le pertenecería 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8.466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42328" y="55305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71378" y="554008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08338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4672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86026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Santa Fe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11,2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12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888543469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Santa Fe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63% buena y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37% regular.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967" y="7702326"/>
            <a:ext cx="1252799" cy="169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341" y="2065687"/>
            <a:ext cx="3596491" cy="485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1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5726" y="-31167"/>
            <a:ext cx="7786048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17" name="10 CuadroTexto"/>
          <p:cNvSpPr txBox="1"/>
          <p:nvPr/>
        </p:nvSpPr>
        <p:spPr>
          <a:xfrm>
            <a:off x="133341" y="1605218"/>
            <a:ext cx="3672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A2: </a:t>
            </a:r>
            <a:r>
              <a:rPr lang="es-CO" sz="1200" dirty="0" smtClean="0">
                <a:solidFill>
                  <a:srgbClr val="FF0000"/>
                </a:solidFill>
              </a:rPr>
              <a:t>Par vial Kr 6 – Kr 7 desde Av. Los Comuneros hasta Av. La </a:t>
            </a:r>
            <a:r>
              <a:rPr lang="es-CO" sz="1200" dirty="0" err="1" smtClean="0">
                <a:solidFill>
                  <a:srgbClr val="FF0000"/>
                </a:solidFill>
              </a:rPr>
              <a:t>Hortúa</a:t>
            </a:r>
            <a:r>
              <a:rPr lang="es-CO" sz="1200" dirty="0" smtClean="0">
                <a:solidFill>
                  <a:srgbClr val="FF0000"/>
                </a:solidFill>
              </a:rPr>
              <a:t> (AC1) </a:t>
            </a:r>
            <a:r>
              <a:rPr lang="es-CO" sz="1200" baseline="30000" dirty="0" smtClean="0">
                <a:solidFill>
                  <a:srgbClr val="FF0000"/>
                </a:solidFill>
              </a:rPr>
              <a:t>2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b="1" dirty="0" smtClean="0">
                <a:solidFill>
                  <a:srgbClr val="BC5E00"/>
                </a:solidFill>
              </a:rPr>
              <a:t>y </a:t>
            </a:r>
            <a:r>
              <a:rPr lang="es-CO" sz="1200" b="1" dirty="0">
                <a:solidFill>
                  <a:srgbClr val="BC5E00"/>
                </a:solidFill>
              </a:rPr>
              <a:t>A7: </a:t>
            </a:r>
            <a:r>
              <a:rPr lang="es-CO" sz="1200" dirty="0" smtClean="0">
                <a:solidFill>
                  <a:srgbClr val="FF0000"/>
                </a:solidFill>
              </a:rPr>
              <a:t>Av. De la  </a:t>
            </a:r>
            <a:r>
              <a:rPr lang="es-CO" sz="1200" dirty="0" err="1" smtClean="0">
                <a:solidFill>
                  <a:srgbClr val="FF0000"/>
                </a:solidFill>
              </a:rPr>
              <a:t>Hortúa</a:t>
            </a:r>
            <a:r>
              <a:rPr lang="es-CO" sz="1200" dirty="0" smtClean="0">
                <a:solidFill>
                  <a:srgbClr val="FF0000"/>
                </a:solidFill>
              </a:rPr>
              <a:t> </a:t>
            </a:r>
            <a:r>
              <a:rPr lang="es-CO" sz="1200" dirty="0">
                <a:solidFill>
                  <a:srgbClr val="FF0000"/>
                </a:solidFill>
              </a:rPr>
              <a:t>(AC 1) </a:t>
            </a:r>
            <a:r>
              <a:rPr lang="es-CO" sz="1200" dirty="0" smtClean="0">
                <a:solidFill>
                  <a:srgbClr val="FF0000"/>
                </a:solidFill>
              </a:rPr>
              <a:t>desde la Cr </a:t>
            </a:r>
            <a:r>
              <a:rPr lang="es-CO" sz="1200" dirty="0">
                <a:solidFill>
                  <a:srgbClr val="FF0000"/>
                </a:solidFill>
              </a:rPr>
              <a:t>6 </a:t>
            </a:r>
            <a:r>
              <a:rPr lang="es-CO" sz="1200" dirty="0" smtClean="0">
                <a:solidFill>
                  <a:srgbClr val="FF0000"/>
                </a:solidFill>
              </a:rPr>
              <a:t>hasta Av. Fernando </a:t>
            </a:r>
            <a:r>
              <a:rPr lang="es-CO" sz="1200" dirty="0" err="1" smtClean="0">
                <a:solidFill>
                  <a:srgbClr val="FF0000"/>
                </a:solidFill>
              </a:rPr>
              <a:t>Mazuera</a:t>
            </a:r>
            <a:r>
              <a:rPr lang="es-CO" sz="1200" dirty="0" smtClean="0">
                <a:solidFill>
                  <a:srgbClr val="FF0000"/>
                </a:solidFill>
              </a:rPr>
              <a:t> </a:t>
            </a:r>
            <a:r>
              <a:rPr lang="es-CO" sz="1200" dirty="0">
                <a:solidFill>
                  <a:srgbClr val="FF0000"/>
                </a:solidFill>
              </a:rPr>
              <a:t>(KR 10</a:t>
            </a:r>
            <a:r>
              <a:rPr lang="es-CO" sz="1200" dirty="0" smtClean="0">
                <a:solidFill>
                  <a:srgbClr val="FF0000"/>
                </a:solidFill>
              </a:rPr>
              <a:t>) </a:t>
            </a:r>
            <a:r>
              <a:rPr lang="es-CO" sz="1200" baseline="30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05917" y="5801693"/>
            <a:ext cx="3432678" cy="560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5.191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86%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1,0%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00877" y="3069833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19007" y="8897713"/>
            <a:ext cx="3529933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42.836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30034" y="2548885"/>
            <a:ext cx="343018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$30.994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3 CuadroTexto"/>
          <p:cNvSpPr txBox="1"/>
          <p:nvPr/>
        </p:nvSpPr>
        <p:spPr>
          <a:xfrm>
            <a:off x="341224" y="6557195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222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4" name="Conector recto 26"/>
          <p:cNvCxnSpPr/>
          <p:nvPr/>
        </p:nvCxnSpPr>
        <p:spPr>
          <a:xfrm flipV="1">
            <a:off x="3886200" y="1637215"/>
            <a:ext cx="0" cy="810651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26"/>
          <p:cNvCxnSpPr/>
          <p:nvPr/>
        </p:nvCxnSpPr>
        <p:spPr>
          <a:xfrm>
            <a:off x="276225" y="246944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26"/>
          <p:cNvCxnSpPr/>
          <p:nvPr/>
        </p:nvCxnSpPr>
        <p:spPr>
          <a:xfrm>
            <a:off x="302804" y="3055644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26"/>
          <p:cNvCxnSpPr/>
          <p:nvPr/>
        </p:nvCxnSpPr>
        <p:spPr>
          <a:xfrm>
            <a:off x="302804" y="573162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26"/>
          <p:cNvCxnSpPr/>
          <p:nvPr/>
        </p:nvCxnSpPr>
        <p:spPr>
          <a:xfrm>
            <a:off x="298445" y="6432663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285375" y="8893362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3381164832"/>
              </p:ext>
            </p:extLst>
          </p:nvPr>
        </p:nvGraphicFramePr>
        <p:xfrm>
          <a:off x="36231" y="3380475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579106276"/>
              </p:ext>
            </p:extLst>
          </p:nvPr>
        </p:nvGraphicFramePr>
        <p:xfrm>
          <a:off x="305917" y="6964343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</a:p>
        </p:txBody>
      </p:sp>
      <p:grpSp>
        <p:nvGrpSpPr>
          <p:cNvPr id="72" name="Grupo 71"/>
          <p:cNvGrpSpPr/>
          <p:nvPr/>
        </p:nvGrpSpPr>
        <p:grpSpPr>
          <a:xfrm>
            <a:off x="158283" y="1015443"/>
            <a:ext cx="558847" cy="505783"/>
            <a:chOff x="428431" y="849215"/>
            <a:chExt cx="452084" cy="446067"/>
          </a:xfrm>
        </p:grpSpPr>
        <p:sp>
          <p:nvSpPr>
            <p:cNvPr id="73" name="Estrella de 8 puntas 72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4" name="CuadroTexto 73"/>
            <p:cNvSpPr txBox="1"/>
            <p:nvPr/>
          </p:nvSpPr>
          <p:spPr>
            <a:xfrm>
              <a:off x="528252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48" name="Título 1"/>
          <p:cNvSpPr txBox="1">
            <a:spLocks/>
          </p:cNvSpPr>
          <p:nvPr/>
        </p:nvSpPr>
        <p:spPr>
          <a:xfrm>
            <a:off x="3886200" y="975151"/>
            <a:ext cx="389412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77" name="Botón de acción: Final 76">
            <a:hlinkClick r:id="" action="ppaction://hlinkshowjump?jump=nextslide" highlightClick="1"/>
          </p:cNvPr>
          <p:cNvSpPr/>
          <p:nvPr/>
        </p:nvSpPr>
        <p:spPr>
          <a:xfrm>
            <a:off x="6982342" y="4867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Rectángulo 78"/>
          <p:cNvSpPr/>
          <p:nvPr/>
        </p:nvSpPr>
        <p:spPr>
          <a:xfrm>
            <a:off x="263155" y="9643704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307512" y="9440770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214" y="1475145"/>
            <a:ext cx="3804020" cy="537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1" name="Grupo 50"/>
          <p:cNvGrpSpPr/>
          <p:nvPr/>
        </p:nvGrpSpPr>
        <p:grpSpPr>
          <a:xfrm>
            <a:off x="3983672" y="8014341"/>
            <a:ext cx="2678666" cy="1292531"/>
            <a:chOff x="193417" y="8032862"/>
            <a:chExt cx="2424326" cy="1292531"/>
          </a:xfrm>
        </p:grpSpPr>
        <p:sp>
          <p:nvSpPr>
            <p:cNvPr id="52" name="Rectángulo 51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5" name="Rectángulo 84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86" name="Rectángulo 85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7" name="Rectángulo 86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822" y="7299941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ángulo 88"/>
          <p:cNvSpPr/>
          <p:nvPr/>
        </p:nvSpPr>
        <p:spPr>
          <a:xfrm>
            <a:off x="4045663" y="9411777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5795567" y="731027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583" y="7563695"/>
            <a:ext cx="1752479" cy="236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Conector recto 26"/>
          <p:cNvCxnSpPr/>
          <p:nvPr/>
        </p:nvCxnSpPr>
        <p:spPr>
          <a:xfrm>
            <a:off x="281236" y="942412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7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5726" y="-31167"/>
            <a:ext cx="7786048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4590" y="-31282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53" name="Estrella de 8 puntas 52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529383" y="886187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77" name="Botón de acción: Comienzo 76">
            <a:hlinkClick r:id="rId3" action="ppaction://hlinksldjump" highlightClick="1"/>
          </p:cNvPr>
          <p:cNvSpPr/>
          <p:nvPr/>
        </p:nvSpPr>
        <p:spPr>
          <a:xfrm>
            <a:off x="6945802" y="1686850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0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Santa 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82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3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8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8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" name="Rectángulo 87"/>
          <p:cNvSpPr/>
          <p:nvPr/>
        </p:nvSpPr>
        <p:spPr>
          <a:xfrm>
            <a:off x="1527457" y="2161668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1518791" y="5474287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pic>
        <p:nvPicPr>
          <p:cNvPr id="90" name="3 Imagen"/>
          <p:cNvPicPr>
            <a:picLocks noChangeAspect="1"/>
          </p:cNvPicPr>
          <p:nvPr/>
        </p:nvPicPr>
        <p:blipFill rotWithShape="1">
          <a:blip r:embed="rId7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611" y="2579533"/>
            <a:ext cx="4707758" cy="256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4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030" y="6139990"/>
            <a:ext cx="4700912" cy="255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1518791" y="88107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0225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36" name="Rectángulo 35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7" name="Rectángulo 36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Imagen 97" descr="Persona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33" y="7221878"/>
            <a:ext cx="419421" cy="811487"/>
          </a:xfrm>
          <a:prstGeom prst="rect">
            <a:avLst/>
          </a:prstGeom>
        </p:spPr>
      </p:pic>
      <p:pic>
        <p:nvPicPr>
          <p:cNvPr id="99" name="Imagen 98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418" y="7248349"/>
            <a:ext cx="439316" cy="765971"/>
          </a:xfrm>
          <a:prstGeom prst="rect">
            <a:avLst/>
          </a:prstGeom>
        </p:spPr>
      </p:pic>
      <p:sp>
        <p:nvSpPr>
          <p:cNvPr id="104" name="CuadroTexto 103"/>
          <p:cNvSpPr txBox="1"/>
          <p:nvPr/>
        </p:nvSpPr>
        <p:spPr>
          <a:xfrm>
            <a:off x="618031" y="7570808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1697604" y="7567404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19" name="Rectángulo 118"/>
          <p:cNvSpPr/>
          <p:nvPr/>
        </p:nvSpPr>
        <p:spPr>
          <a:xfrm>
            <a:off x="216222" y="9690904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Fuente: IDU – Dirección Técnica Estratégica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  <a:cs typeface="Aller"/>
            </a:endParaRPr>
          </a:p>
        </p:txBody>
      </p:sp>
      <p:grpSp>
        <p:nvGrpSpPr>
          <p:cNvPr id="120" name="Grupo 14"/>
          <p:cNvGrpSpPr/>
          <p:nvPr/>
        </p:nvGrpSpPr>
        <p:grpSpPr>
          <a:xfrm>
            <a:off x="-9775" y="9392395"/>
            <a:ext cx="7685091" cy="602626"/>
            <a:chOff x="0" y="5964924"/>
            <a:chExt cx="11904245" cy="722063"/>
          </a:xfrm>
        </p:grpSpPr>
        <p:grpSp>
          <p:nvGrpSpPr>
            <p:cNvPr id="121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23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Rectángulo 124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406.025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126" name="Rectángulo 125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117.276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viviendas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123.625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hogares 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 Cristóbal. 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2753390" y="7781792"/>
            <a:ext cx="228332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 Cristóbal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sexto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4.909,9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128" name="Rectángulo 127"/>
          <p:cNvSpPr/>
          <p:nvPr/>
        </p:nvSpPr>
        <p:spPr>
          <a:xfrm>
            <a:off x="5330840" y="6088449"/>
            <a:ext cx="212987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 Cristóbal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67%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129" name="Rectángulo 128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3,54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0" name="Imagen 1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sp>
        <p:nvSpPr>
          <p:cNvPr id="135" name="Rectángulo 134"/>
          <p:cNvSpPr/>
          <p:nvPr/>
        </p:nvSpPr>
        <p:spPr>
          <a:xfrm>
            <a:off x="6423546" y="5157117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142" name="Imagen 141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317099" y="8554545"/>
            <a:ext cx="439602" cy="843262"/>
          </a:xfrm>
          <a:prstGeom prst="rect">
            <a:avLst/>
          </a:prstGeom>
        </p:spPr>
      </p:pic>
      <p:pic>
        <p:nvPicPr>
          <p:cNvPr id="143" name="Imagen 142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237900" y="8142138"/>
            <a:ext cx="482471" cy="793946"/>
          </a:xfrm>
          <a:prstGeom prst="rect">
            <a:avLst/>
          </a:prstGeom>
        </p:spPr>
      </p:pic>
      <p:pic>
        <p:nvPicPr>
          <p:cNvPr id="144" name="Imagen 143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337744" y="7546453"/>
            <a:ext cx="381014" cy="830186"/>
          </a:xfrm>
          <a:prstGeom prst="rect">
            <a:avLst/>
          </a:prstGeom>
        </p:spPr>
      </p:pic>
      <p:sp>
        <p:nvSpPr>
          <p:cNvPr id="145" name="CuadroTexto 144"/>
          <p:cNvSpPr txBox="1"/>
          <p:nvPr/>
        </p:nvSpPr>
        <p:spPr>
          <a:xfrm>
            <a:off x="6723794" y="7760982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25,9%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146" name="CuadroTexto 145"/>
          <p:cNvSpPr txBox="1"/>
          <p:nvPr/>
        </p:nvSpPr>
        <p:spPr>
          <a:xfrm>
            <a:off x="5590906" y="8289343"/>
            <a:ext cx="101956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67,0%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147" name="CuadroTexto 146"/>
          <p:cNvSpPr txBox="1"/>
          <p:nvPr/>
        </p:nvSpPr>
        <p:spPr>
          <a:xfrm>
            <a:off x="6745579" y="8807152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" t="20206" r="635" b="34645"/>
          <a:stretch/>
        </p:blipFill>
        <p:spPr>
          <a:xfrm>
            <a:off x="-10762" y="1390583"/>
            <a:ext cx="7783162" cy="3751368"/>
          </a:xfrm>
          <a:prstGeom prst="rect">
            <a:avLst/>
          </a:prstGeom>
        </p:spPr>
      </p:pic>
      <p:sp>
        <p:nvSpPr>
          <p:cNvPr id="38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40" name="Estrella de 8 puntas 3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43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8468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36" name="Rectángulo 35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7" name="Rectángulo 36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07" name="Rectángulo 106"/>
          <p:cNvSpPr/>
          <p:nvPr/>
        </p:nvSpPr>
        <p:spPr>
          <a:xfrm>
            <a:off x="281539" y="6587282"/>
            <a:ext cx="3435828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suscribiron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12.973,7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pesos, en el 2013 se firmó un contrato 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$10.322,4 millones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$12.774,9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$36.070,9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2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" t="20206" r="635" b="34645"/>
          <a:stretch/>
        </p:blipFill>
        <p:spPr>
          <a:xfrm>
            <a:off x="-10762" y="1390583"/>
            <a:ext cx="7783162" cy="3751368"/>
          </a:xfrm>
          <a:prstGeom prst="rect">
            <a:avLst/>
          </a:prstGeom>
        </p:spPr>
      </p:pic>
      <p:cxnSp>
        <p:nvCxnSpPr>
          <p:cNvPr id="34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ítulo 1"/>
          <p:cNvSpPr txBox="1">
            <a:spLocks/>
          </p:cNvSpPr>
          <p:nvPr/>
        </p:nvSpPr>
        <p:spPr>
          <a:xfrm>
            <a:off x="4592356" y="7827193"/>
            <a:ext cx="319909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3970019" y="7669062"/>
            <a:ext cx="558847" cy="505786"/>
            <a:chOff x="428431" y="849215"/>
            <a:chExt cx="452084" cy="446067"/>
          </a:xfrm>
        </p:grpSpPr>
        <p:sp>
          <p:nvSpPr>
            <p:cNvPr id="49" name="Estrella de 8 puntas 4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524406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51" name="Rectángulo 50"/>
          <p:cNvSpPr/>
          <p:nvPr/>
        </p:nvSpPr>
        <p:spPr>
          <a:xfrm>
            <a:off x="6614044" y="4168875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54" name="Título 1"/>
          <p:cNvSpPr txBox="1">
            <a:spLocks/>
          </p:cNvSpPr>
          <p:nvPr/>
        </p:nvSpPr>
        <p:spPr>
          <a:xfrm>
            <a:off x="670344" y="5895880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4555892" y="5891816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52644" y="5908243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3965936" y="5917011"/>
            <a:ext cx="558847" cy="505784"/>
            <a:chOff x="428431" y="849215"/>
            <a:chExt cx="452084" cy="446067"/>
          </a:xfrm>
        </p:grpSpPr>
        <p:sp>
          <p:nvSpPr>
            <p:cNvPr id="65" name="Estrella de 8 puntas 6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519108" y="88074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96450"/>
              </p:ext>
            </p:extLst>
          </p:nvPr>
        </p:nvGraphicFramePr>
        <p:xfrm>
          <a:off x="326547" y="7703773"/>
          <a:ext cx="3301850" cy="1152525"/>
        </p:xfrm>
        <a:graphic>
          <a:graphicData uri="http://schemas.openxmlformats.org/drawingml/2006/table">
            <a:tbl>
              <a:tblPr/>
              <a:tblGrid>
                <a:gridCol w="1812181"/>
                <a:gridCol w="1489669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$ 7.500,0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IDU-68-2012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$ 5.473,7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IDU-1804-2013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$ 10.322,4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IDU-1717-2014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7.475,2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63499"/>
              </p:ext>
            </p:extLst>
          </p:nvPr>
        </p:nvGraphicFramePr>
        <p:xfrm>
          <a:off x="4095948" y="6551345"/>
          <a:ext cx="3429269" cy="581025"/>
        </p:xfrm>
        <a:graphic>
          <a:graphicData uri="http://schemas.openxmlformats.org/drawingml/2006/table">
            <a:tbl>
              <a:tblPr/>
              <a:tblGrid>
                <a:gridCol w="1822970"/>
                <a:gridCol w="1606299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IDU-928-2013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$ 8.469,1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IDU-1510-2013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$ 8.986,2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23109"/>
              </p:ext>
            </p:extLst>
          </p:nvPr>
        </p:nvGraphicFramePr>
        <p:xfrm>
          <a:off x="4095948" y="8308240"/>
          <a:ext cx="3429270" cy="1052095"/>
        </p:xfrm>
        <a:graphic>
          <a:graphicData uri="http://schemas.openxmlformats.org/drawingml/2006/table">
            <a:tbl>
              <a:tblPr/>
              <a:tblGrid>
                <a:gridCol w="1815019"/>
                <a:gridCol w="1614251"/>
              </a:tblGrid>
              <a:tr h="1825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IDU-1843-2014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$ 13.848,4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" name="Rectángulo 39"/>
          <p:cNvSpPr/>
          <p:nvPr/>
        </p:nvSpPr>
        <p:spPr>
          <a:xfrm>
            <a:off x="220032" y="5197874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67657" y="8909496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006131" y="7141526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006131" y="9351326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3730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San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66725" y="2190866"/>
            <a:ext cx="3519209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San Cristóbal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740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San Cristóbal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4195211515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03628" y="3940360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ller"/>
              </a:rPr>
              <a:t>5</a:t>
            </a:r>
            <a:r>
              <a:rPr lang="es-CO" sz="1200" dirty="0" smtClean="0">
                <a:latin typeface="Aller"/>
              </a:rPr>
              <a:t>6%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San Cristóbal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560953070"/>
              </p:ext>
            </p:extLst>
          </p:nvPr>
        </p:nvGraphicFramePr>
        <p:xfrm>
          <a:off x="228877" y="6048367"/>
          <a:ext cx="7326366" cy="2882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54414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278688135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35826" y="5701189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21180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San Cristóbal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11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 Cristóbal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79%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ubican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local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39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 puentes son peatonales y 26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San Cristóbal,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456630068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872931882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San Cristóbal,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69%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San Cristóbal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31.233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cuarto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3445347744"/>
              </p:ext>
            </p:extLst>
          </p:nvPr>
        </p:nvGraphicFramePr>
        <p:xfrm>
          <a:off x="45016" y="71185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42328" y="55305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33278" y="55305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2328" y="915958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944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San Cristóbal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3,4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18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076400569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526" y="7758107"/>
            <a:ext cx="1320797" cy="170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474" y="2134748"/>
            <a:ext cx="3518832" cy="489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6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o 103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105" name="Rectángulo 104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6" name="Rectángulo 105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0" y="9432596"/>
            <a:ext cx="7696810" cy="579095"/>
            <a:chOff x="0" y="9432596"/>
            <a:chExt cx="7696810" cy="579095"/>
          </a:xfrm>
        </p:grpSpPr>
        <p:grpSp>
          <p:nvGrpSpPr>
            <p:cNvPr id="99" name="48 Grupo"/>
            <p:cNvGrpSpPr/>
            <p:nvPr/>
          </p:nvGrpSpPr>
          <p:grpSpPr>
            <a:xfrm>
              <a:off x="1937872" y="9432596"/>
              <a:ext cx="5758938" cy="571231"/>
              <a:chOff x="-14562" y="5965419"/>
              <a:chExt cx="8907042" cy="721565"/>
            </a:xfrm>
          </p:grpSpPr>
          <p:pic>
            <p:nvPicPr>
              <p:cNvPr id="10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9454453"/>
              <a:ext cx="1975003" cy="557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" name="Título 1">
            <a:hlinkClick r:id="rId6" action="ppaction://hlinksldjump"/>
          </p:cNvPr>
          <p:cNvSpPr txBox="1">
            <a:spLocks/>
          </p:cNvSpPr>
          <p:nvPr/>
        </p:nvSpPr>
        <p:spPr>
          <a:xfrm>
            <a:off x="641468" y="6450278"/>
            <a:ext cx="1386200" cy="2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Usaquén</a:t>
            </a:r>
            <a:endParaRPr lang="es-CO" sz="1500" b="1" dirty="0">
              <a:solidFill>
                <a:srgbClr val="F5A04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upo 129"/>
          <p:cNvGrpSpPr/>
          <p:nvPr/>
        </p:nvGrpSpPr>
        <p:grpSpPr>
          <a:xfrm>
            <a:off x="130574" y="6342839"/>
            <a:ext cx="553922" cy="463150"/>
            <a:chOff x="428431" y="889517"/>
            <a:chExt cx="386823" cy="405765"/>
          </a:xfrm>
        </p:grpSpPr>
        <p:sp>
          <p:nvSpPr>
            <p:cNvPr id="131" name="Estrella de 8 puntas 130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32" name="CuadroTexto 131"/>
            <p:cNvSpPr txBox="1"/>
            <p:nvPr/>
          </p:nvSpPr>
          <p:spPr>
            <a:xfrm>
              <a:off x="474939" y="938133"/>
              <a:ext cx="294977" cy="353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</a:t>
              </a:r>
            </a:p>
          </p:txBody>
        </p:sp>
      </p:grpSp>
      <p:sp>
        <p:nvSpPr>
          <p:cNvPr id="133" name="Título 1">
            <a:hlinkClick r:id="rId7" action="ppaction://hlinksldjump"/>
          </p:cNvPr>
          <p:cNvSpPr txBox="1">
            <a:spLocks/>
          </p:cNvSpPr>
          <p:nvPr/>
        </p:nvSpPr>
        <p:spPr>
          <a:xfrm>
            <a:off x="640361" y="7061509"/>
            <a:ext cx="1386200" cy="247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Chapinero</a:t>
            </a:r>
            <a:endParaRPr lang="es-CO" sz="1500" b="1" dirty="0">
              <a:solidFill>
                <a:srgbClr val="00A8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34" name="Grupo 133"/>
          <p:cNvGrpSpPr/>
          <p:nvPr/>
        </p:nvGrpSpPr>
        <p:grpSpPr>
          <a:xfrm>
            <a:off x="129467" y="6932245"/>
            <a:ext cx="553922" cy="463150"/>
            <a:chOff x="428431" y="889518"/>
            <a:chExt cx="386823" cy="405766"/>
          </a:xfrm>
        </p:grpSpPr>
        <p:sp>
          <p:nvSpPr>
            <p:cNvPr id="135" name="Estrella de 8 puntas 134"/>
            <p:cNvSpPr/>
            <p:nvPr/>
          </p:nvSpPr>
          <p:spPr>
            <a:xfrm>
              <a:off x="428431" y="889518"/>
              <a:ext cx="386823" cy="405766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36" name="CuadroTexto 135"/>
            <p:cNvSpPr txBox="1"/>
            <p:nvPr/>
          </p:nvSpPr>
          <p:spPr>
            <a:xfrm>
              <a:off x="484580" y="925734"/>
              <a:ext cx="294977" cy="353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2</a:t>
              </a:r>
            </a:p>
          </p:txBody>
        </p:sp>
      </p:grpSp>
      <p:sp>
        <p:nvSpPr>
          <p:cNvPr id="141" name="Título 1">
            <a:hlinkClick r:id="rId8" action="ppaction://hlinksldjump"/>
          </p:cNvPr>
          <p:cNvSpPr txBox="1">
            <a:spLocks/>
          </p:cNvSpPr>
          <p:nvPr/>
        </p:nvSpPr>
        <p:spPr>
          <a:xfrm>
            <a:off x="632000" y="7647209"/>
            <a:ext cx="1393339" cy="25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Santa Fe</a:t>
            </a:r>
            <a:endParaRPr lang="es-CO" sz="1500" b="1" dirty="0">
              <a:solidFill>
                <a:srgbClr val="139CD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42" name="Grupo 141"/>
          <p:cNvGrpSpPr/>
          <p:nvPr/>
        </p:nvGrpSpPr>
        <p:grpSpPr>
          <a:xfrm>
            <a:off x="128884" y="7470519"/>
            <a:ext cx="556775" cy="463148"/>
            <a:chOff x="428431" y="889517"/>
            <a:chExt cx="386823" cy="405765"/>
          </a:xfrm>
        </p:grpSpPr>
        <p:sp>
          <p:nvSpPr>
            <p:cNvPr id="143" name="Estrella de 8 puntas 142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44" name="CuadroTexto 143"/>
            <p:cNvSpPr txBox="1"/>
            <p:nvPr/>
          </p:nvSpPr>
          <p:spPr>
            <a:xfrm>
              <a:off x="481401" y="924935"/>
              <a:ext cx="294977" cy="3535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3</a:t>
              </a:r>
            </a:p>
          </p:txBody>
        </p:sp>
      </p:grpSp>
      <p:sp>
        <p:nvSpPr>
          <p:cNvPr id="145" name="Título 1">
            <a:hlinkClick r:id="rId9" action="ppaction://hlinksldjump"/>
          </p:cNvPr>
          <p:cNvSpPr txBox="1">
            <a:spLocks/>
          </p:cNvSpPr>
          <p:nvPr/>
        </p:nvSpPr>
        <p:spPr>
          <a:xfrm>
            <a:off x="634276" y="8232318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CC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San Cristóbal</a:t>
            </a:r>
            <a:endParaRPr lang="es-CO" sz="1500" b="1" dirty="0">
              <a:solidFill>
                <a:srgbClr val="CC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upo 145"/>
          <p:cNvGrpSpPr/>
          <p:nvPr/>
        </p:nvGrpSpPr>
        <p:grpSpPr>
          <a:xfrm>
            <a:off x="131160" y="8084718"/>
            <a:ext cx="556775" cy="463149"/>
            <a:chOff x="428431" y="889517"/>
            <a:chExt cx="386823" cy="405765"/>
          </a:xfrm>
        </p:grpSpPr>
        <p:sp>
          <p:nvSpPr>
            <p:cNvPr id="147" name="Estrella de 8 puntas 146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solidFill>
                  <a:srgbClr val="71254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" name="CuadroTexto 147"/>
            <p:cNvSpPr txBox="1"/>
            <p:nvPr/>
          </p:nvSpPr>
          <p:spPr>
            <a:xfrm>
              <a:off x="481749" y="929511"/>
              <a:ext cx="294977" cy="3535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4</a:t>
              </a:r>
            </a:p>
          </p:txBody>
        </p:sp>
      </p:grpSp>
      <p:sp>
        <p:nvSpPr>
          <p:cNvPr id="149" name="Título 1">
            <a:hlinkClick r:id="rId10" action="ppaction://hlinksldjump"/>
          </p:cNvPr>
          <p:cNvSpPr txBox="1">
            <a:spLocks/>
          </p:cNvSpPr>
          <p:nvPr/>
        </p:nvSpPr>
        <p:spPr>
          <a:xfrm>
            <a:off x="622902" y="8885515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Usme</a:t>
            </a:r>
            <a:endParaRPr lang="es-CO" sz="1500" b="1" dirty="0">
              <a:solidFill>
                <a:srgbClr val="AE122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50" name="Grupo 149"/>
          <p:cNvGrpSpPr/>
          <p:nvPr/>
        </p:nvGrpSpPr>
        <p:grpSpPr>
          <a:xfrm>
            <a:off x="119786" y="8700205"/>
            <a:ext cx="556775" cy="463149"/>
            <a:chOff x="428431" y="889517"/>
            <a:chExt cx="386823" cy="405765"/>
          </a:xfrm>
        </p:grpSpPr>
        <p:sp>
          <p:nvSpPr>
            <p:cNvPr id="151" name="Estrella de 8 puntas 150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52" name="CuadroTexto 151"/>
            <p:cNvSpPr txBox="1"/>
            <p:nvPr/>
          </p:nvSpPr>
          <p:spPr>
            <a:xfrm>
              <a:off x="484296" y="928042"/>
              <a:ext cx="294977" cy="3535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5</a:t>
              </a:r>
            </a:p>
          </p:txBody>
        </p:sp>
      </p:grpSp>
      <p:sp>
        <p:nvSpPr>
          <p:cNvPr id="153" name="Título 1">
            <a:hlinkClick r:id="rId11" action="ppaction://hlinksldjump"/>
          </p:cNvPr>
          <p:cNvSpPr txBox="1">
            <a:spLocks/>
          </p:cNvSpPr>
          <p:nvPr/>
        </p:nvSpPr>
        <p:spPr>
          <a:xfrm>
            <a:off x="2477497" y="6349530"/>
            <a:ext cx="1323793" cy="330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Tunjuelito</a:t>
            </a:r>
            <a:endParaRPr lang="es-CO" sz="1500" b="1" dirty="0">
              <a:solidFill>
                <a:srgbClr val="F5A04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54" name="Grupo 153"/>
          <p:cNvGrpSpPr/>
          <p:nvPr/>
        </p:nvGrpSpPr>
        <p:grpSpPr>
          <a:xfrm>
            <a:off x="1939307" y="6326136"/>
            <a:ext cx="553922" cy="463150"/>
            <a:chOff x="428431" y="889517"/>
            <a:chExt cx="386823" cy="405765"/>
          </a:xfrm>
        </p:grpSpPr>
        <p:sp>
          <p:nvSpPr>
            <p:cNvPr id="155" name="Estrella de 8 puntas 154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56" name="CuadroTexto 155"/>
            <p:cNvSpPr txBox="1"/>
            <p:nvPr/>
          </p:nvSpPr>
          <p:spPr>
            <a:xfrm>
              <a:off x="489791" y="926353"/>
              <a:ext cx="294977" cy="353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6</a:t>
              </a:r>
            </a:p>
          </p:txBody>
        </p:sp>
      </p:grpSp>
      <p:sp>
        <p:nvSpPr>
          <p:cNvPr id="157" name="Título 1">
            <a:hlinkClick r:id="rId12" action="ppaction://hlinksldjump"/>
          </p:cNvPr>
          <p:cNvSpPr txBox="1">
            <a:spLocks/>
          </p:cNvSpPr>
          <p:nvPr/>
        </p:nvSpPr>
        <p:spPr>
          <a:xfrm>
            <a:off x="2476390" y="6981704"/>
            <a:ext cx="1323793" cy="3014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Bosa</a:t>
            </a:r>
            <a:endParaRPr lang="es-CO" sz="1500" b="1" dirty="0">
              <a:solidFill>
                <a:srgbClr val="00A8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58" name="Grupo 157"/>
          <p:cNvGrpSpPr/>
          <p:nvPr/>
        </p:nvGrpSpPr>
        <p:grpSpPr>
          <a:xfrm>
            <a:off x="1938200" y="6915538"/>
            <a:ext cx="553922" cy="463150"/>
            <a:chOff x="428431" y="889517"/>
            <a:chExt cx="386823" cy="405765"/>
          </a:xfrm>
        </p:grpSpPr>
        <p:sp>
          <p:nvSpPr>
            <p:cNvPr id="159" name="Estrella de 8 puntas 158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60" name="CuadroTexto 159"/>
            <p:cNvSpPr txBox="1"/>
            <p:nvPr/>
          </p:nvSpPr>
          <p:spPr>
            <a:xfrm>
              <a:off x="492005" y="931922"/>
              <a:ext cx="294977" cy="353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7</a:t>
              </a:r>
            </a:p>
          </p:txBody>
        </p:sp>
      </p:grpSp>
      <p:sp>
        <p:nvSpPr>
          <p:cNvPr id="161" name="Título 1">
            <a:hlinkClick r:id="rId13" action="ppaction://hlinksldjump"/>
          </p:cNvPr>
          <p:cNvSpPr txBox="1">
            <a:spLocks/>
          </p:cNvSpPr>
          <p:nvPr/>
        </p:nvSpPr>
        <p:spPr>
          <a:xfrm>
            <a:off x="2468030" y="7539312"/>
            <a:ext cx="1330610" cy="304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Kennedy</a:t>
            </a:r>
            <a:endParaRPr lang="es-CO" sz="1500" b="1" dirty="0">
              <a:solidFill>
                <a:srgbClr val="139CD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62" name="Grupo 161"/>
          <p:cNvGrpSpPr/>
          <p:nvPr/>
        </p:nvGrpSpPr>
        <p:grpSpPr>
          <a:xfrm>
            <a:off x="1937617" y="7489910"/>
            <a:ext cx="556775" cy="463149"/>
            <a:chOff x="428431" y="889517"/>
            <a:chExt cx="386823" cy="405765"/>
          </a:xfrm>
        </p:grpSpPr>
        <p:sp>
          <p:nvSpPr>
            <p:cNvPr id="163" name="Estrella de 8 puntas 162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64" name="CuadroTexto 163"/>
            <p:cNvSpPr txBox="1"/>
            <p:nvPr/>
          </p:nvSpPr>
          <p:spPr>
            <a:xfrm>
              <a:off x="488788" y="918945"/>
              <a:ext cx="294977" cy="353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8</a:t>
              </a:r>
            </a:p>
          </p:txBody>
        </p:sp>
      </p:grpSp>
      <p:sp>
        <p:nvSpPr>
          <p:cNvPr id="165" name="Título 1">
            <a:hlinkClick r:id="rId14" action="ppaction://hlinksldjump"/>
          </p:cNvPr>
          <p:cNvSpPr txBox="1">
            <a:spLocks/>
          </p:cNvSpPr>
          <p:nvPr/>
        </p:nvSpPr>
        <p:spPr>
          <a:xfrm>
            <a:off x="2470306" y="8141019"/>
            <a:ext cx="1330610" cy="292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CC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Fontibón</a:t>
            </a:r>
            <a:endParaRPr lang="es-CO" sz="1500" b="1" dirty="0">
              <a:solidFill>
                <a:srgbClr val="CC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66" name="Grupo 165"/>
          <p:cNvGrpSpPr/>
          <p:nvPr/>
        </p:nvGrpSpPr>
        <p:grpSpPr>
          <a:xfrm>
            <a:off x="1939893" y="8092078"/>
            <a:ext cx="556775" cy="463148"/>
            <a:chOff x="428431" y="889517"/>
            <a:chExt cx="386823" cy="405765"/>
          </a:xfrm>
        </p:grpSpPr>
        <p:sp>
          <p:nvSpPr>
            <p:cNvPr id="167" name="Estrella de 8 puntas 166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68" name="CuadroTexto 167"/>
            <p:cNvSpPr txBox="1"/>
            <p:nvPr/>
          </p:nvSpPr>
          <p:spPr>
            <a:xfrm>
              <a:off x="489136" y="925924"/>
              <a:ext cx="294977" cy="3535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9</a:t>
              </a:r>
            </a:p>
          </p:txBody>
        </p:sp>
      </p:grpSp>
      <p:sp>
        <p:nvSpPr>
          <p:cNvPr id="169" name="Título 1">
            <a:hlinkClick r:id="rId15" action="ppaction://hlinksldjump"/>
          </p:cNvPr>
          <p:cNvSpPr txBox="1">
            <a:spLocks/>
          </p:cNvSpPr>
          <p:nvPr/>
        </p:nvSpPr>
        <p:spPr>
          <a:xfrm>
            <a:off x="2472180" y="8821526"/>
            <a:ext cx="1330610" cy="292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Engativá</a:t>
            </a:r>
            <a:endParaRPr lang="es-CO" sz="1500" b="1" dirty="0">
              <a:solidFill>
                <a:srgbClr val="AE122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70" name="Grupo 169"/>
          <p:cNvGrpSpPr/>
          <p:nvPr/>
        </p:nvGrpSpPr>
        <p:grpSpPr>
          <a:xfrm>
            <a:off x="1941074" y="8693749"/>
            <a:ext cx="556775" cy="737749"/>
            <a:chOff x="439547" y="862878"/>
            <a:chExt cx="386823" cy="646341"/>
          </a:xfrm>
        </p:grpSpPr>
        <p:sp>
          <p:nvSpPr>
            <p:cNvPr id="171" name="Estrella de 8 puntas 170"/>
            <p:cNvSpPr/>
            <p:nvPr/>
          </p:nvSpPr>
          <p:spPr>
            <a:xfrm>
              <a:off x="439547" y="862878"/>
              <a:ext cx="386823" cy="405765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172" name="CuadroTexto 171"/>
            <p:cNvSpPr txBox="1"/>
            <p:nvPr/>
          </p:nvSpPr>
          <p:spPr>
            <a:xfrm>
              <a:off x="491684" y="903150"/>
              <a:ext cx="294977" cy="606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10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273" name="Título 1">
            <a:hlinkClick r:id="rId16" action="ppaction://hlinksldjump"/>
          </p:cNvPr>
          <p:cNvSpPr txBox="1">
            <a:spLocks/>
          </p:cNvSpPr>
          <p:nvPr/>
        </p:nvSpPr>
        <p:spPr>
          <a:xfrm>
            <a:off x="4315606" y="6438315"/>
            <a:ext cx="1386200" cy="2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Suba</a:t>
            </a:r>
            <a:endParaRPr lang="es-CO" sz="1500" b="1" dirty="0">
              <a:solidFill>
                <a:srgbClr val="F5A04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74" name="Grupo 273"/>
          <p:cNvGrpSpPr/>
          <p:nvPr/>
        </p:nvGrpSpPr>
        <p:grpSpPr>
          <a:xfrm>
            <a:off x="3804712" y="6327159"/>
            <a:ext cx="553922" cy="747273"/>
            <a:chOff x="428431" y="889517"/>
            <a:chExt cx="386823" cy="654684"/>
          </a:xfrm>
        </p:grpSpPr>
        <p:sp>
          <p:nvSpPr>
            <p:cNvPr id="275" name="Estrella de 8 puntas 274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276" name="CuadroTexto 275"/>
            <p:cNvSpPr txBox="1"/>
            <p:nvPr/>
          </p:nvSpPr>
          <p:spPr>
            <a:xfrm>
              <a:off x="489791" y="938133"/>
              <a:ext cx="294977" cy="60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11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277" name="Título 1">
            <a:hlinkClick r:id="rId17" action="ppaction://hlinksldjump"/>
          </p:cNvPr>
          <p:cNvSpPr txBox="1">
            <a:spLocks/>
          </p:cNvSpPr>
          <p:nvPr/>
        </p:nvSpPr>
        <p:spPr>
          <a:xfrm>
            <a:off x="4314498" y="7049546"/>
            <a:ext cx="1421333" cy="204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Barrios Unidos</a:t>
            </a:r>
            <a:endParaRPr lang="es-CO" sz="1500" b="1" dirty="0">
              <a:solidFill>
                <a:srgbClr val="00A8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78" name="Grupo 277"/>
          <p:cNvGrpSpPr/>
          <p:nvPr/>
        </p:nvGrpSpPr>
        <p:grpSpPr>
          <a:xfrm>
            <a:off x="3803605" y="6919107"/>
            <a:ext cx="553922" cy="746551"/>
            <a:chOff x="428431" y="889518"/>
            <a:chExt cx="386823" cy="654051"/>
          </a:xfrm>
        </p:grpSpPr>
        <p:sp>
          <p:nvSpPr>
            <p:cNvPr id="279" name="Estrella de 8 puntas 278"/>
            <p:cNvSpPr/>
            <p:nvPr/>
          </p:nvSpPr>
          <p:spPr>
            <a:xfrm>
              <a:off x="428431" y="889518"/>
              <a:ext cx="386823" cy="405766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280" name="CuadroTexto 279"/>
            <p:cNvSpPr txBox="1"/>
            <p:nvPr/>
          </p:nvSpPr>
          <p:spPr>
            <a:xfrm>
              <a:off x="492005" y="937501"/>
              <a:ext cx="294977" cy="60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12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281" name="Título 1">
            <a:hlinkClick r:id="rId18" action="ppaction://hlinksldjump"/>
          </p:cNvPr>
          <p:cNvSpPr txBox="1">
            <a:spLocks/>
          </p:cNvSpPr>
          <p:nvPr/>
        </p:nvSpPr>
        <p:spPr>
          <a:xfrm>
            <a:off x="4306138" y="7635246"/>
            <a:ext cx="1393339" cy="25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Teusaquillo</a:t>
            </a:r>
            <a:endParaRPr lang="es-CO" sz="1500" b="1" dirty="0">
              <a:solidFill>
                <a:srgbClr val="139CD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upo 281"/>
          <p:cNvGrpSpPr/>
          <p:nvPr/>
        </p:nvGrpSpPr>
        <p:grpSpPr>
          <a:xfrm>
            <a:off x="3803022" y="7493659"/>
            <a:ext cx="556775" cy="733607"/>
            <a:chOff x="428431" y="889517"/>
            <a:chExt cx="386823" cy="642712"/>
          </a:xfrm>
        </p:grpSpPr>
        <p:sp>
          <p:nvSpPr>
            <p:cNvPr id="283" name="Estrella de 8 puntas 282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284" name="CuadroTexto 283"/>
            <p:cNvSpPr txBox="1"/>
            <p:nvPr/>
          </p:nvSpPr>
          <p:spPr>
            <a:xfrm>
              <a:off x="488788" y="926160"/>
              <a:ext cx="294977" cy="606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13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285" name="Título 1">
            <a:hlinkClick r:id="rId19" action="ppaction://hlinksldjump"/>
          </p:cNvPr>
          <p:cNvSpPr txBox="1">
            <a:spLocks/>
          </p:cNvSpPr>
          <p:nvPr/>
        </p:nvSpPr>
        <p:spPr>
          <a:xfrm>
            <a:off x="4308414" y="8220355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CC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Los Mártires</a:t>
            </a:r>
            <a:endParaRPr lang="es-CO" sz="1500" b="1" dirty="0">
              <a:solidFill>
                <a:srgbClr val="CC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86" name="Grupo 285"/>
          <p:cNvGrpSpPr/>
          <p:nvPr/>
        </p:nvGrpSpPr>
        <p:grpSpPr>
          <a:xfrm>
            <a:off x="3805298" y="8080356"/>
            <a:ext cx="556775" cy="750863"/>
            <a:chOff x="428431" y="889517"/>
            <a:chExt cx="386823" cy="657830"/>
          </a:xfrm>
        </p:grpSpPr>
        <p:sp>
          <p:nvSpPr>
            <p:cNvPr id="287" name="Estrella de 8 puntas 286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288" name="CuadroTexto 287"/>
            <p:cNvSpPr txBox="1"/>
            <p:nvPr/>
          </p:nvSpPr>
          <p:spPr>
            <a:xfrm>
              <a:off x="489136" y="941278"/>
              <a:ext cx="294977" cy="606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14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289" name="Título 1">
            <a:hlinkClick r:id="rId20" action="ppaction://hlinksldjump"/>
          </p:cNvPr>
          <p:cNvSpPr txBox="1">
            <a:spLocks/>
          </p:cNvSpPr>
          <p:nvPr/>
        </p:nvSpPr>
        <p:spPr>
          <a:xfrm>
            <a:off x="4297040" y="8873552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Antonio Nariño</a:t>
            </a:r>
            <a:endParaRPr lang="es-CO" sz="1500" b="1" dirty="0">
              <a:solidFill>
                <a:srgbClr val="AE122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90" name="Grupo 289"/>
          <p:cNvGrpSpPr/>
          <p:nvPr/>
        </p:nvGrpSpPr>
        <p:grpSpPr>
          <a:xfrm>
            <a:off x="3793924" y="8672942"/>
            <a:ext cx="556775" cy="737153"/>
            <a:chOff x="428431" y="889517"/>
            <a:chExt cx="386823" cy="645820"/>
          </a:xfrm>
        </p:grpSpPr>
        <p:sp>
          <p:nvSpPr>
            <p:cNvPr id="291" name="Estrella de 8 puntas 290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292" name="CuadroTexto 291"/>
            <p:cNvSpPr txBox="1"/>
            <p:nvPr/>
          </p:nvSpPr>
          <p:spPr>
            <a:xfrm>
              <a:off x="491684" y="929267"/>
              <a:ext cx="294977" cy="606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15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313" name="Título 1">
            <a:hlinkClick r:id="rId21" action="ppaction://hlinksldjump"/>
          </p:cNvPr>
          <p:cNvSpPr txBox="1">
            <a:spLocks/>
          </p:cNvSpPr>
          <p:nvPr/>
        </p:nvSpPr>
        <p:spPr>
          <a:xfrm>
            <a:off x="6201273" y="6440587"/>
            <a:ext cx="1386200" cy="2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Puente Aranda</a:t>
            </a:r>
            <a:endParaRPr lang="es-CO" sz="1500" b="1" dirty="0">
              <a:solidFill>
                <a:srgbClr val="F5A04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14" name="Grupo 313"/>
          <p:cNvGrpSpPr/>
          <p:nvPr/>
        </p:nvGrpSpPr>
        <p:grpSpPr>
          <a:xfrm>
            <a:off x="5690379" y="6329431"/>
            <a:ext cx="553922" cy="735241"/>
            <a:chOff x="428431" y="889517"/>
            <a:chExt cx="386823" cy="644143"/>
          </a:xfrm>
        </p:grpSpPr>
        <p:sp>
          <p:nvSpPr>
            <p:cNvPr id="315" name="Estrella de 8 puntas 314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316" name="CuadroTexto 315"/>
            <p:cNvSpPr txBox="1"/>
            <p:nvPr/>
          </p:nvSpPr>
          <p:spPr>
            <a:xfrm>
              <a:off x="489791" y="927592"/>
              <a:ext cx="294977" cy="60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16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317" name="Título 1">
            <a:hlinkClick r:id="rId22" action="ppaction://hlinksldjump"/>
          </p:cNvPr>
          <p:cNvSpPr txBox="1">
            <a:spLocks/>
          </p:cNvSpPr>
          <p:nvPr/>
        </p:nvSpPr>
        <p:spPr>
          <a:xfrm>
            <a:off x="6200166" y="7051818"/>
            <a:ext cx="1386200" cy="247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Candelaria</a:t>
            </a:r>
            <a:endParaRPr lang="es-CO" sz="1500" b="1" dirty="0">
              <a:solidFill>
                <a:srgbClr val="00A8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18" name="Grupo 317"/>
          <p:cNvGrpSpPr/>
          <p:nvPr/>
        </p:nvGrpSpPr>
        <p:grpSpPr>
          <a:xfrm>
            <a:off x="5689272" y="6921379"/>
            <a:ext cx="553922" cy="746551"/>
            <a:chOff x="428431" y="889518"/>
            <a:chExt cx="386823" cy="654051"/>
          </a:xfrm>
        </p:grpSpPr>
        <p:sp>
          <p:nvSpPr>
            <p:cNvPr id="319" name="Estrella de 8 puntas 318"/>
            <p:cNvSpPr/>
            <p:nvPr/>
          </p:nvSpPr>
          <p:spPr>
            <a:xfrm>
              <a:off x="428431" y="889518"/>
              <a:ext cx="386823" cy="405766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320" name="CuadroTexto 319"/>
            <p:cNvSpPr txBox="1"/>
            <p:nvPr/>
          </p:nvSpPr>
          <p:spPr>
            <a:xfrm>
              <a:off x="492005" y="937501"/>
              <a:ext cx="294977" cy="60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17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321" name="Título 1">
            <a:hlinkClick r:id="rId23" action="ppaction://hlinksldjump"/>
          </p:cNvPr>
          <p:cNvSpPr txBox="1">
            <a:spLocks/>
          </p:cNvSpPr>
          <p:nvPr/>
        </p:nvSpPr>
        <p:spPr>
          <a:xfrm>
            <a:off x="6191805" y="7637518"/>
            <a:ext cx="1393339" cy="250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Rafael Uribe</a:t>
            </a:r>
            <a:endParaRPr lang="es-CO" sz="1500" b="1" dirty="0">
              <a:solidFill>
                <a:srgbClr val="139CD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22" name="Grupo 321"/>
          <p:cNvGrpSpPr/>
          <p:nvPr/>
        </p:nvGrpSpPr>
        <p:grpSpPr>
          <a:xfrm>
            <a:off x="5688689" y="7495931"/>
            <a:ext cx="556775" cy="733607"/>
            <a:chOff x="428431" y="889517"/>
            <a:chExt cx="386823" cy="642712"/>
          </a:xfrm>
        </p:grpSpPr>
        <p:sp>
          <p:nvSpPr>
            <p:cNvPr id="323" name="Estrella de 8 puntas 322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324" name="CuadroTexto 323"/>
            <p:cNvSpPr txBox="1"/>
            <p:nvPr/>
          </p:nvSpPr>
          <p:spPr>
            <a:xfrm>
              <a:off x="488788" y="926160"/>
              <a:ext cx="294977" cy="606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18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325" name="Título 1">
            <a:hlinkClick r:id="rId24" action="ppaction://hlinksldjump"/>
          </p:cNvPr>
          <p:cNvSpPr txBox="1">
            <a:spLocks/>
          </p:cNvSpPr>
          <p:nvPr/>
        </p:nvSpPr>
        <p:spPr>
          <a:xfrm>
            <a:off x="6194081" y="8222627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 smtClean="0">
                <a:solidFill>
                  <a:srgbClr val="CC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Ciudad Bolívar</a:t>
            </a:r>
            <a:endParaRPr lang="es-CO" sz="1500" b="1" dirty="0">
              <a:solidFill>
                <a:srgbClr val="CC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26" name="Grupo 325"/>
          <p:cNvGrpSpPr/>
          <p:nvPr/>
        </p:nvGrpSpPr>
        <p:grpSpPr>
          <a:xfrm>
            <a:off x="5690965" y="8082628"/>
            <a:ext cx="556775" cy="738831"/>
            <a:chOff x="428431" y="889517"/>
            <a:chExt cx="386823" cy="647289"/>
          </a:xfrm>
        </p:grpSpPr>
        <p:sp>
          <p:nvSpPr>
            <p:cNvPr id="327" name="Estrella de 8 puntas 326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328" name="CuadroTexto 327"/>
            <p:cNvSpPr txBox="1"/>
            <p:nvPr/>
          </p:nvSpPr>
          <p:spPr>
            <a:xfrm>
              <a:off x="489136" y="930737"/>
              <a:ext cx="294977" cy="606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19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cxnSp>
        <p:nvCxnSpPr>
          <p:cNvPr id="103" name="Conector recto 26"/>
          <p:cNvCxnSpPr/>
          <p:nvPr/>
        </p:nvCxnSpPr>
        <p:spPr>
          <a:xfrm>
            <a:off x="101809" y="962548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251046" y="103756"/>
            <a:ext cx="4286592" cy="74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dirty="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El IDU en cifras</a:t>
            </a:r>
            <a:endParaRPr lang="es-CO" sz="3600" dirty="0">
              <a:solidFill>
                <a:schemeClr val="tx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-7225" y="5712170"/>
            <a:ext cx="7790573" cy="471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Por favor hacer clic en la Localidad que desee consultar</a:t>
            </a:r>
            <a:endParaRPr lang="es-CO" sz="12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248739" y="997708"/>
            <a:ext cx="7338734" cy="530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Resultados de la Gestión 2012 - 2015</a:t>
            </a:r>
            <a:endParaRPr lang="es-CO" sz="18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Botón de acción: Comienzo 93">
            <a:hlinkClick r:id="rId25" action="ppaction://hlinksldjump" highlightClick="1"/>
          </p:cNvPr>
          <p:cNvSpPr/>
          <p:nvPr/>
        </p:nvSpPr>
        <p:spPr>
          <a:xfrm>
            <a:off x="7041296" y="1154424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6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427" y="129211"/>
            <a:ext cx="2232619" cy="7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7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7176"/>
            <a:ext cx="7783348" cy="4044391"/>
          </a:xfrm>
          <a:prstGeom prst="rect">
            <a:avLst/>
          </a:prstGeom>
        </p:spPr>
      </p:pic>
      <p:sp>
        <p:nvSpPr>
          <p:cNvPr id="93" name="Título 1">
            <a:hlinkClick r:id="rId28" action="ppaction://hlinksldjump"/>
          </p:cNvPr>
          <p:cNvSpPr txBox="1">
            <a:spLocks/>
          </p:cNvSpPr>
          <p:nvPr/>
        </p:nvSpPr>
        <p:spPr>
          <a:xfrm>
            <a:off x="6258806" y="8872386"/>
            <a:ext cx="1393339" cy="240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500" b="1" dirty="0">
                <a:solidFill>
                  <a:srgbClr val="AE122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Sumapaz</a:t>
            </a:r>
          </a:p>
        </p:txBody>
      </p:sp>
      <p:grpSp>
        <p:nvGrpSpPr>
          <p:cNvPr id="95" name="Grupo 94"/>
          <p:cNvGrpSpPr/>
          <p:nvPr/>
        </p:nvGrpSpPr>
        <p:grpSpPr>
          <a:xfrm>
            <a:off x="5700982" y="8701772"/>
            <a:ext cx="556775" cy="463149"/>
            <a:chOff x="428431" y="889517"/>
            <a:chExt cx="386823" cy="405765"/>
          </a:xfrm>
        </p:grpSpPr>
        <p:sp>
          <p:nvSpPr>
            <p:cNvPr id="97" name="Estrella de 8 puntas 96"/>
            <p:cNvSpPr/>
            <p:nvPr/>
          </p:nvSpPr>
          <p:spPr>
            <a:xfrm>
              <a:off x="428431" y="889517"/>
              <a:ext cx="386823" cy="405765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500" dirty="0">
                <a:latin typeface="Arial Narrow" panose="020B0606020202030204" pitchFamily="34" charset="0"/>
              </a:endParaRPr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491684" y="929267"/>
              <a:ext cx="294977" cy="283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20</a:t>
              </a:r>
              <a:endParaRPr lang="es-ES" sz="15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3695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Título 1"/>
          <p:cNvSpPr>
            <a:spLocks noGrp="1"/>
          </p:cNvSpPr>
          <p:nvPr>
            <p:ph type="ctrTitle"/>
          </p:nvPr>
        </p:nvSpPr>
        <p:spPr>
          <a:xfrm>
            <a:off x="155113" y="123262"/>
            <a:ext cx="7574756" cy="840636"/>
          </a:xfrm>
        </p:spPr>
        <p:txBody>
          <a:bodyPr>
            <a:noAutofit/>
          </a:bodyPr>
          <a:lstStyle/>
          <a:p>
            <a:pPr lvl="0" algn="l">
              <a:lnSpc>
                <a:spcPct val="80000"/>
              </a:lnSpc>
              <a:defRPr/>
            </a:pPr>
            <a:r>
              <a:rPr lang="es-CO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  <a:t>El IDU en cifras: Resultados de la Gestión 2012 – </a:t>
            </a:r>
            <a:r>
              <a:rPr lang="es-C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  <a:t>2015</a:t>
            </a:r>
            <a:r>
              <a:rPr lang="es-C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  <a:t/>
            </a:r>
            <a:br>
              <a:rPr lang="es-CO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Canter Bold"/>
              </a:rPr>
              <a:t>4.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Lovelo Black"/>
              </a:rPr>
              <a:t>Localidad de </a:t>
            </a:r>
            <a:r>
              <a:rPr lang="es-CO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Lovelo Black"/>
              </a:rPr>
              <a:t>San Cristóbal</a:t>
            </a: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48" name="Estrella de 8 puntas 4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535722" y="884954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35" name="10 CuadroTexto"/>
          <p:cNvSpPr txBox="1"/>
          <p:nvPr/>
        </p:nvSpPr>
        <p:spPr>
          <a:xfrm>
            <a:off x="285375" y="1531765"/>
            <a:ext cx="352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  <a:endParaRPr lang="es-CO" sz="1100" dirty="0" smtClean="0">
              <a:solidFill>
                <a:srgbClr val="BB46AC"/>
              </a:solidFill>
            </a:endParaRP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C2 : </a:t>
            </a:r>
            <a:r>
              <a:rPr lang="es-CO" sz="1200" dirty="0" smtClean="0">
                <a:solidFill>
                  <a:srgbClr val="FF0000"/>
                </a:solidFill>
              </a:rPr>
              <a:t>Cable  Aéreo San Cristóbal </a:t>
            </a:r>
            <a:r>
              <a:rPr lang="es-CO" sz="1200" baseline="30000" dirty="0">
                <a:solidFill>
                  <a:srgbClr val="FF0000"/>
                </a:solidFill>
              </a:rPr>
              <a:t>2 </a:t>
            </a:r>
            <a:r>
              <a:rPr lang="es-CO" sz="1200" baseline="30000" dirty="0" smtClean="0">
                <a:solidFill>
                  <a:srgbClr val="FF0000"/>
                </a:solidFill>
              </a:rPr>
              <a:t> </a:t>
            </a:r>
            <a:r>
              <a:rPr lang="es-CO" sz="1200" dirty="0" smtClean="0">
                <a:solidFill>
                  <a:srgbClr val="FF0000"/>
                </a:solidFill>
              </a:rPr>
              <a:t>y </a:t>
            </a:r>
            <a:r>
              <a:rPr lang="es-CO" sz="1200" b="1" dirty="0" smtClean="0">
                <a:solidFill>
                  <a:srgbClr val="BC5E00"/>
                </a:solidFill>
              </a:rPr>
              <a:t>A20: </a:t>
            </a:r>
            <a:r>
              <a:rPr lang="es-CO" sz="1200" dirty="0">
                <a:solidFill>
                  <a:srgbClr val="FF0000"/>
                </a:solidFill>
              </a:rPr>
              <a:t>AV. </a:t>
            </a:r>
            <a:r>
              <a:rPr lang="es-CO" sz="1200" dirty="0" smtClean="0">
                <a:solidFill>
                  <a:srgbClr val="FF0000"/>
                </a:solidFill>
              </a:rPr>
              <a:t>Primero de Mayo desde KR </a:t>
            </a:r>
            <a:r>
              <a:rPr lang="es-CO" sz="1200" dirty="0">
                <a:solidFill>
                  <a:srgbClr val="FF0000"/>
                </a:solidFill>
              </a:rPr>
              <a:t>3 </a:t>
            </a:r>
            <a:r>
              <a:rPr lang="es-CO" sz="1200" dirty="0" smtClean="0">
                <a:solidFill>
                  <a:srgbClr val="FF0000"/>
                </a:solidFill>
              </a:rPr>
              <a:t>este a </a:t>
            </a:r>
            <a:r>
              <a:rPr lang="es-CO" sz="1200" dirty="0" err="1" smtClean="0">
                <a:solidFill>
                  <a:srgbClr val="FF0000"/>
                </a:solidFill>
              </a:rPr>
              <a:t>Cll</a:t>
            </a:r>
            <a:r>
              <a:rPr lang="es-CO" sz="1200" dirty="0" smtClean="0">
                <a:solidFill>
                  <a:srgbClr val="FF0000"/>
                </a:solidFill>
              </a:rPr>
              <a:t> </a:t>
            </a:r>
            <a:r>
              <a:rPr lang="es-CO" sz="1200" dirty="0">
                <a:solidFill>
                  <a:srgbClr val="FF0000"/>
                </a:solidFill>
              </a:rPr>
              <a:t>11 </a:t>
            </a:r>
            <a:r>
              <a:rPr lang="es-CO" sz="1200" dirty="0" smtClean="0">
                <a:solidFill>
                  <a:srgbClr val="FF0000"/>
                </a:solidFill>
              </a:rPr>
              <a:t>sur </a:t>
            </a:r>
            <a:r>
              <a:rPr lang="es-CO" sz="1200" baseline="30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305917" y="5973488"/>
            <a:ext cx="3454297" cy="33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25.191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92,8%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00877" y="2735249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276224" y="8797153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197.854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3 CuadroTexto"/>
          <p:cNvSpPr txBox="1"/>
          <p:nvPr/>
        </p:nvSpPr>
        <p:spPr>
          <a:xfrm>
            <a:off x="341224" y="6626556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1.293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44" name="Conector recto 26"/>
          <p:cNvCxnSpPr/>
          <p:nvPr/>
        </p:nvCxnSpPr>
        <p:spPr>
          <a:xfrm flipV="1">
            <a:off x="3934021" y="1637214"/>
            <a:ext cx="12032" cy="812994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26"/>
          <p:cNvCxnSpPr/>
          <p:nvPr/>
        </p:nvCxnSpPr>
        <p:spPr>
          <a:xfrm>
            <a:off x="298445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26"/>
          <p:cNvCxnSpPr/>
          <p:nvPr/>
        </p:nvCxnSpPr>
        <p:spPr>
          <a:xfrm>
            <a:off x="285375" y="877568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Gráfico 54"/>
          <p:cNvGraphicFramePr/>
          <p:nvPr>
            <p:extLst>
              <p:ext uri="{D42A27DB-BD31-4B8C-83A1-F6EECF244321}">
                <p14:modId xmlns:p14="http://schemas.microsoft.com/office/powerpoint/2010/main" val="3899260463"/>
              </p:ext>
            </p:extLst>
          </p:nvPr>
        </p:nvGraphicFramePr>
        <p:xfrm>
          <a:off x="36231" y="3098637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6" name="Gráfico 55"/>
          <p:cNvGraphicFramePr/>
          <p:nvPr>
            <p:extLst>
              <p:ext uri="{D42A27DB-BD31-4B8C-83A1-F6EECF244321}">
                <p14:modId xmlns:p14="http://schemas.microsoft.com/office/powerpoint/2010/main" val="136017957"/>
              </p:ext>
            </p:extLst>
          </p:nvPr>
        </p:nvGraphicFramePr>
        <p:xfrm>
          <a:off x="305917" y="7043020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Rectángulo 56"/>
          <p:cNvSpPr/>
          <p:nvPr/>
        </p:nvSpPr>
        <p:spPr>
          <a:xfrm>
            <a:off x="285375" y="9570839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3946054" y="997509"/>
            <a:ext cx="382634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63" name="Botón de acción: Final 62">
            <a:hlinkClick r:id="" action="ppaction://hlinkshowjump?jump=nextslide" highlightClick="1"/>
          </p:cNvPr>
          <p:cNvSpPr/>
          <p:nvPr/>
        </p:nvSpPr>
        <p:spPr>
          <a:xfrm>
            <a:off x="6996858" y="57299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4" name="Rectángulo 63"/>
          <p:cNvSpPr/>
          <p:nvPr/>
        </p:nvSpPr>
        <p:spPr>
          <a:xfrm>
            <a:off x="330034" y="2270213"/>
            <a:ext cx="343018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$212.483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5" name="Conector recto 26"/>
          <p:cNvCxnSpPr/>
          <p:nvPr/>
        </p:nvCxnSpPr>
        <p:spPr>
          <a:xfrm>
            <a:off x="276225" y="219077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26"/>
          <p:cNvCxnSpPr/>
          <p:nvPr/>
        </p:nvCxnSpPr>
        <p:spPr>
          <a:xfrm>
            <a:off x="302804" y="2776972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ángulo 61"/>
          <p:cNvSpPr/>
          <p:nvPr/>
        </p:nvSpPr>
        <p:spPr>
          <a:xfrm>
            <a:off x="273359" y="935317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7" name="Grupo 66"/>
          <p:cNvGrpSpPr/>
          <p:nvPr/>
        </p:nvGrpSpPr>
        <p:grpSpPr>
          <a:xfrm>
            <a:off x="3983672" y="8109877"/>
            <a:ext cx="2678666" cy="1292531"/>
            <a:chOff x="193417" y="8032862"/>
            <a:chExt cx="2424326" cy="1292531"/>
          </a:xfrm>
        </p:grpSpPr>
        <p:sp>
          <p:nvSpPr>
            <p:cNvPr id="68" name="Rectángulo 67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85" name="Rectángulo 84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6" name="Rectángulo 85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822" y="739547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ángulo 87"/>
          <p:cNvSpPr/>
          <p:nvPr/>
        </p:nvSpPr>
        <p:spPr>
          <a:xfrm>
            <a:off x="4045663" y="950731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: IDU - 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5795567" y="740580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205" y="1440902"/>
            <a:ext cx="3620135" cy="559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6021" y="7695767"/>
            <a:ext cx="1662492" cy="215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Conector recto 26"/>
          <p:cNvCxnSpPr/>
          <p:nvPr/>
        </p:nvCxnSpPr>
        <p:spPr>
          <a:xfrm>
            <a:off x="281238" y="928985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5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3695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3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6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San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Cristóbal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7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72" name="Grupo 71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80" name="Estrella de 8 puntas 7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1" name="CuadroTexto 80"/>
            <p:cNvSpPr txBox="1"/>
            <p:nvPr/>
          </p:nvSpPr>
          <p:spPr>
            <a:xfrm>
              <a:off x="518518" y="875576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82" name="Botón de acción: Comienzo 81">
            <a:hlinkClick r:id="rId6" action="ppaction://hlinksldjump" highlightClick="1"/>
          </p:cNvPr>
          <p:cNvSpPr/>
          <p:nvPr/>
        </p:nvSpPr>
        <p:spPr>
          <a:xfrm>
            <a:off x="6945802" y="170261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3" name="Rectángulo 82"/>
          <p:cNvSpPr/>
          <p:nvPr/>
        </p:nvSpPr>
        <p:spPr>
          <a:xfrm>
            <a:off x="1527457" y="2319326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1518791" y="5631945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pic>
        <p:nvPicPr>
          <p:cNvPr id="87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16" y="2791222"/>
            <a:ext cx="4707022" cy="256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6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528016" y="6165013"/>
            <a:ext cx="4683598" cy="25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869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2946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5726" y="-31167"/>
            <a:ext cx="7778126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Botón de acción: Final 57">
            <a:hlinkClick r:id="" action="ppaction://hlinkshowjump?jump=nextslide" highlightClick="1"/>
          </p:cNvPr>
          <p:cNvSpPr/>
          <p:nvPr/>
        </p:nvSpPr>
        <p:spPr>
          <a:xfrm>
            <a:off x="7076455" y="105186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/>
          <p:cNvSpPr txBox="1"/>
          <p:nvPr/>
        </p:nvSpPr>
        <p:spPr>
          <a:xfrm>
            <a:off x="308248" y="3328629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1754046" y="3333668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3883091" y="3338324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29,2%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5265455" y="3333399"/>
            <a:ext cx="972201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66,0%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6721196" y="3339296"/>
            <a:ext cx="915589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350078" y="2399260"/>
            <a:ext cx="28412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432.724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50,5%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76" name="Rectángulo 75"/>
          <p:cNvSpPr/>
          <p:nvPr/>
        </p:nvSpPr>
        <p:spPr>
          <a:xfrm>
            <a:off x="343745" y="4794374"/>
            <a:ext cx="28475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117.435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viviendas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126.952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hogares 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Usme.  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3,65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personas.</a:t>
            </a:r>
          </a:p>
        </p:txBody>
      </p:sp>
      <p:sp>
        <p:nvSpPr>
          <p:cNvPr id="77" name="Rectángulo 76"/>
          <p:cNvSpPr/>
          <p:nvPr/>
        </p:nvSpPr>
        <p:spPr>
          <a:xfrm>
            <a:off x="3840556" y="2397519"/>
            <a:ext cx="36790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Usme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5,5%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3909251"/>
            <a:ext cx="817175" cy="790886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3909251"/>
            <a:ext cx="777092" cy="765829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3907935"/>
            <a:ext cx="712466" cy="712466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56823" y="3918599"/>
            <a:ext cx="849904" cy="826319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1" y="3909331"/>
            <a:ext cx="757985" cy="7598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1" r="3296" b="2644"/>
          <a:stretch/>
        </p:blipFill>
        <p:spPr>
          <a:xfrm>
            <a:off x="-32084" y="5730509"/>
            <a:ext cx="7804484" cy="4320206"/>
          </a:xfrm>
          <a:prstGeom prst="rect">
            <a:avLst/>
          </a:prstGeom>
        </p:spPr>
      </p:pic>
      <p:sp>
        <p:nvSpPr>
          <p:cNvPr id="78" name="Rectángulo 77"/>
          <p:cNvSpPr/>
          <p:nvPr/>
        </p:nvSpPr>
        <p:spPr>
          <a:xfrm>
            <a:off x="3871084" y="4794447"/>
            <a:ext cx="35281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Usme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segundo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21.506,7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CO" dirty="0"/>
          </a:p>
        </p:txBody>
      </p:sp>
      <p:sp>
        <p:nvSpPr>
          <p:cNvPr id="26" name="Rectángulo 25"/>
          <p:cNvSpPr/>
          <p:nvPr/>
        </p:nvSpPr>
        <p:spPr>
          <a:xfrm>
            <a:off x="128644" y="9534064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29" name="Estrella de 8 puntas 2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350078" y="5657849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24760413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4618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7" name="Rectángulo 106"/>
          <p:cNvSpPr/>
          <p:nvPr/>
        </p:nvSpPr>
        <p:spPr>
          <a:xfrm>
            <a:off x="239815" y="2908289"/>
            <a:ext cx="3443396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legalizaron 2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$16.092,2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celebraron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$34.715,9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$10.751,6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$61.559,6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15769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2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8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1" r="3296" b="2644"/>
          <a:stretch/>
        </p:blipFill>
        <p:spPr>
          <a:xfrm>
            <a:off x="-32084" y="5730509"/>
            <a:ext cx="7804484" cy="4320206"/>
          </a:xfrm>
          <a:prstGeom prst="rect">
            <a:avLst/>
          </a:prstGeom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787462" y="211347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4566681" y="210940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169762" y="2125834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18195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3976725" y="2134603"/>
            <a:ext cx="558847" cy="505785"/>
            <a:chOff x="428431" y="849215"/>
            <a:chExt cx="452084" cy="446067"/>
          </a:xfrm>
        </p:grpSpPr>
        <p:sp>
          <p:nvSpPr>
            <p:cNvPr id="34" name="Estrella de 8 puntas 3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519109" y="89135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36" name="Título 1"/>
          <p:cNvSpPr txBox="1">
            <a:spLocks/>
          </p:cNvSpPr>
          <p:nvPr/>
        </p:nvSpPr>
        <p:spPr>
          <a:xfrm>
            <a:off x="4583939" y="4168106"/>
            <a:ext cx="318273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3961602" y="4009975"/>
            <a:ext cx="558847" cy="505786"/>
            <a:chOff x="428431" y="849215"/>
            <a:chExt cx="452084" cy="446067"/>
          </a:xfrm>
        </p:grpSpPr>
        <p:sp>
          <p:nvSpPr>
            <p:cNvPr id="38" name="Estrella de 8 puntas 3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514672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40" name="Rectángulo 39"/>
          <p:cNvSpPr/>
          <p:nvPr/>
        </p:nvSpPr>
        <p:spPr>
          <a:xfrm>
            <a:off x="128644" y="9534064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4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90573"/>
              </p:ext>
            </p:extLst>
          </p:nvPr>
        </p:nvGraphicFramePr>
        <p:xfrm>
          <a:off x="280724" y="4105384"/>
          <a:ext cx="3289412" cy="1199854"/>
        </p:xfrm>
        <a:graphic>
          <a:graphicData uri="http://schemas.openxmlformats.org/drawingml/2006/table">
            <a:tbl>
              <a:tblPr/>
              <a:tblGrid>
                <a:gridCol w="1644706"/>
                <a:gridCol w="1644706"/>
              </a:tblGrid>
              <a:tr h="1787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$ 6.228,9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IDU-1804-2013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$ 10.322,4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9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IDU-1699-2014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10.751,6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18858"/>
              </p:ext>
            </p:extLst>
          </p:nvPr>
        </p:nvGraphicFramePr>
        <p:xfrm>
          <a:off x="4050044" y="2721059"/>
          <a:ext cx="3429792" cy="771525"/>
        </p:xfrm>
        <a:graphic>
          <a:graphicData uri="http://schemas.openxmlformats.org/drawingml/2006/table">
            <a:tbl>
              <a:tblPr/>
              <a:tblGrid>
                <a:gridCol w="1857775"/>
                <a:gridCol w="157201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IDU-928-2013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$ 8.469,1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IDU-1510-2013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$ 8.986,2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IDU-1279-2013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$ 1.087,4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546068"/>
              </p:ext>
            </p:extLst>
          </p:nvPr>
        </p:nvGraphicFramePr>
        <p:xfrm>
          <a:off x="4068209" y="4693210"/>
          <a:ext cx="3411628" cy="581025"/>
        </p:xfrm>
        <a:graphic>
          <a:graphicData uri="http://schemas.openxmlformats.org/drawingml/2006/table">
            <a:tbl>
              <a:tblPr/>
              <a:tblGrid>
                <a:gridCol w="1847561"/>
                <a:gridCol w="156406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" name="Rectángulo 42"/>
          <p:cNvSpPr/>
          <p:nvPr/>
        </p:nvSpPr>
        <p:spPr>
          <a:xfrm>
            <a:off x="168771" y="1457723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239815" y="531641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003798" y="52742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999064" y="3530697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3095098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57200" y="2190866"/>
            <a:ext cx="3429000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Usme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731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Usme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259585779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83820" y="417427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58%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Usme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075684274"/>
              </p:ext>
            </p:extLst>
          </p:nvPr>
        </p:nvGraphicFramePr>
        <p:xfrm>
          <a:off x="228877" y="6048368"/>
          <a:ext cx="7326366" cy="289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465618365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1031" y="5701189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788732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Usme ocupa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Usme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local.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30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Usme,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925038068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800911537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Usme,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63%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Usme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33.286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el tercer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4181956063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42328" y="55305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80903" y="55305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1024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67866933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Usme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8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,1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14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424925891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93" y="7665846"/>
            <a:ext cx="1247547" cy="175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446" y="2105025"/>
            <a:ext cx="3433680" cy="490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8745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17" name="10 CuadroTexto"/>
          <p:cNvSpPr txBox="1"/>
          <p:nvPr/>
        </p:nvSpPr>
        <p:spPr>
          <a:xfrm>
            <a:off x="276225" y="1595970"/>
            <a:ext cx="3529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1000" b="1" dirty="0" smtClean="0">
                <a:solidFill>
                  <a:srgbClr val="BC5E00"/>
                </a:solidFill>
              </a:rPr>
              <a:t>A27 : </a:t>
            </a:r>
            <a:r>
              <a:rPr lang="es-CO" sz="1000" dirty="0">
                <a:solidFill>
                  <a:srgbClr val="FF0000"/>
                </a:solidFill>
              </a:rPr>
              <a:t>Ampliación Av. Caracas desde Molinos a portar Usme (obra de integración Transmilenio</a:t>
            </a:r>
            <a:r>
              <a:rPr lang="es-CO" sz="1000" dirty="0" smtClean="0">
                <a:solidFill>
                  <a:srgbClr val="FF0000"/>
                </a:solidFill>
              </a:rPr>
              <a:t>) </a:t>
            </a:r>
            <a:r>
              <a:rPr lang="es-CO" sz="1000" baseline="30000" dirty="0" smtClean="0">
                <a:solidFill>
                  <a:srgbClr val="FF0000"/>
                </a:solidFill>
              </a:rPr>
              <a:t>2</a:t>
            </a:r>
            <a:r>
              <a:rPr lang="es-CO" sz="1000" dirty="0" smtClean="0">
                <a:solidFill>
                  <a:srgbClr val="FF0000"/>
                </a:solidFill>
              </a:rPr>
              <a:t> </a:t>
            </a:r>
            <a:r>
              <a:rPr lang="es-CO" sz="1000" b="1" dirty="0" smtClean="0">
                <a:solidFill>
                  <a:srgbClr val="BC5E00"/>
                </a:solidFill>
              </a:rPr>
              <a:t>A29: </a:t>
            </a:r>
            <a:r>
              <a:rPr lang="es-CO" sz="1000" dirty="0" smtClean="0">
                <a:solidFill>
                  <a:srgbClr val="FF0000"/>
                </a:solidFill>
              </a:rPr>
              <a:t>Extensión Av. Caracas portal Usme – </a:t>
            </a:r>
            <a:r>
              <a:rPr lang="es-CO" sz="1000" dirty="0" err="1" smtClean="0">
                <a:solidFill>
                  <a:srgbClr val="FF0000"/>
                </a:solidFill>
              </a:rPr>
              <a:t>Yomasa</a:t>
            </a:r>
            <a:r>
              <a:rPr lang="es-CO" sz="1000" dirty="0" smtClean="0">
                <a:solidFill>
                  <a:srgbClr val="FF0000"/>
                </a:solidFill>
              </a:rPr>
              <a:t> (OI - Transmilenio) </a:t>
            </a:r>
            <a:r>
              <a:rPr lang="es-CO" sz="1000" baseline="30000" dirty="0">
                <a:solidFill>
                  <a:srgbClr val="FF0000"/>
                </a:solidFill>
              </a:rPr>
              <a:t>1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5917" y="5998252"/>
            <a:ext cx="3482812" cy="431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15.635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93,8%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00877" y="3126983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03241" y="8825891"/>
            <a:ext cx="3529933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143.423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98445" y="2525032"/>
            <a:ext cx="3453551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$189.795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3 CuadroTexto"/>
          <p:cNvSpPr txBox="1"/>
          <p:nvPr/>
        </p:nvSpPr>
        <p:spPr>
          <a:xfrm>
            <a:off x="341224" y="6626556"/>
            <a:ext cx="346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778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27" name="Conector recto 26"/>
          <p:cNvCxnSpPr/>
          <p:nvPr/>
        </p:nvCxnSpPr>
        <p:spPr>
          <a:xfrm flipH="1" flipV="1">
            <a:off x="3886200" y="1637215"/>
            <a:ext cx="26842" cy="811535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6"/>
          <p:cNvCxnSpPr/>
          <p:nvPr/>
        </p:nvCxnSpPr>
        <p:spPr>
          <a:xfrm>
            <a:off x="276225" y="2437643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6"/>
          <p:cNvCxnSpPr/>
          <p:nvPr/>
        </p:nvCxnSpPr>
        <p:spPr>
          <a:xfrm>
            <a:off x="302804" y="3055644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6"/>
          <p:cNvCxnSpPr/>
          <p:nvPr/>
        </p:nvCxnSpPr>
        <p:spPr>
          <a:xfrm>
            <a:off x="302804" y="58554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26"/>
          <p:cNvCxnSpPr/>
          <p:nvPr/>
        </p:nvCxnSpPr>
        <p:spPr>
          <a:xfrm>
            <a:off x="298445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26"/>
          <p:cNvCxnSpPr/>
          <p:nvPr/>
        </p:nvCxnSpPr>
        <p:spPr>
          <a:xfrm>
            <a:off x="285375" y="8807391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01910798"/>
              </p:ext>
            </p:extLst>
          </p:nvPr>
        </p:nvGraphicFramePr>
        <p:xfrm>
          <a:off x="40938" y="3475555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281228615"/>
              </p:ext>
            </p:extLst>
          </p:nvPr>
        </p:nvGraphicFramePr>
        <p:xfrm>
          <a:off x="305917" y="7043020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59" name="Estrella de 8 puntas 5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535722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61" name="Título 1"/>
          <p:cNvSpPr txBox="1">
            <a:spLocks/>
          </p:cNvSpPr>
          <p:nvPr/>
        </p:nvSpPr>
        <p:spPr>
          <a:xfrm>
            <a:off x="3886200" y="977274"/>
            <a:ext cx="388619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44" name="Botón de acción: Final 43">
            <a:hlinkClick r:id="" action="ppaction://hlinkshowjump?jump=nextslide" highlightClick="1"/>
          </p:cNvPr>
          <p:cNvSpPr/>
          <p:nvPr/>
        </p:nvSpPr>
        <p:spPr>
          <a:xfrm>
            <a:off x="6972771" y="50689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Rectángulo 64"/>
          <p:cNvSpPr/>
          <p:nvPr/>
        </p:nvSpPr>
        <p:spPr>
          <a:xfrm>
            <a:off x="278740" y="9552514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300877" y="9366407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6" name="Grupo 65"/>
          <p:cNvGrpSpPr/>
          <p:nvPr/>
        </p:nvGrpSpPr>
        <p:grpSpPr>
          <a:xfrm>
            <a:off x="4047470" y="8109877"/>
            <a:ext cx="2678666" cy="1292531"/>
            <a:chOff x="193417" y="8032862"/>
            <a:chExt cx="2424326" cy="1292531"/>
          </a:xfrm>
        </p:grpSpPr>
        <p:sp>
          <p:nvSpPr>
            <p:cNvPr id="67" name="Rectángulo 66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39547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ángulo 80"/>
          <p:cNvSpPr/>
          <p:nvPr/>
        </p:nvSpPr>
        <p:spPr>
          <a:xfrm>
            <a:off x="4109461" y="950731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5859365" y="740580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7" y="1783816"/>
            <a:ext cx="3403015" cy="525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131" y="7707350"/>
            <a:ext cx="1483699" cy="208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Conector recto 26"/>
          <p:cNvCxnSpPr/>
          <p:nvPr/>
        </p:nvCxnSpPr>
        <p:spPr>
          <a:xfrm>
            <a:off x="288613" y="931198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91690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Usme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7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73" name="Grupo 72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74" name="Estrella de 8 puntas 7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5" name="CuadroTexto 74"/>
            <p:cNvSpPr txBox="1"/>
            <p:nvPr/>
          </p:nvSpPr>
          <p:spPr>
            <a:xfrm>
              <a:off x="528252" y="886187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76" name="Botón de acción: Comienzo 75">
            <a:hlinkClick r:id="rId3" action="ppaction://hlinksldjump" highlightClick="1"/>
          </p:cNvPr>
          <p:cNvSpPr/>
          <p:nvPr/>
        </p:nvSpPr>
        <p:spPr>
          <a:xfrm>
            <a:off x="6945802" y="170261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7" name="Rectángulo 76"/>
          <p:cNvSpPr/>
          <p:nvPr/>
        </p:nvSpPr>
        <p:spPr>
          <a:xfrm>
            <a:off x="1527457" y="2319326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1518791" y="5631945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grpSp>
        <p:nvGrpSpPr>
          <p:cNvPr id="81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82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84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3 Imagen"/>
          <p:cNvPicPr>
            <a:picLocks noChangeAspect="1"/>
          </p:cNvPicPr>
          <p:nvPr/>
        </p:nvPicPr>
        <p:blipFill rotWithShape="1">
          <a:blip r:embed="rId7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16" y="2742065"/>
            <a:ext cx="4707022" cy="260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4 Imagen"/>
          <p:cNvPicPr>
            <a:picLocks noChangeAspect="1"/>
          </p:cNvPicPr>
          <p:nvPr/>
        </p:nvPicPr>
        <p:blipFill rotWithShape="1">
          <a:blip r:embed="rId8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788" y="6149298"/>
            <a:ext cx="4692823" cy="25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6788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27177168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799" y="-4423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64423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Persona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39" y="3431885"/>
            <a:ext cx="419421" cy="811487"/>
          </a:xfrm>
          <a:prstGeom prst="rect">
            <a:avLst/>
          </a:prstGeom>
        </p:spPr>
      </p:pic>
      <p:pic>
        <p:nvPicPr>
          <p:cNvPr id="53" name="Imagen 52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993" y="3486815"/>
            <a:ext cx="439316" cy="765971"/>
          </a:xfrm>
          <a:prstGeom prst="rect">
            <a:avLst/>
          </a:prstGeom>
        </p:spPr>
      </p:pic>
      <p:sp>
        <p:nvSpPr>
          <p:cNvPr id="58" name="CuadroTexto 57"/>
          <p:cNvSpPr txBox="1"/>
          <p:nvPr/>
        </p:nvSpPr>
        <p:spPr>
          <a:xfrm>
            <a:off x="892971" y="377345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49,6%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2116008" y="3772059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50,4%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299557" y="2482716"/>
            <a:ext cx="25128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200.048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50,4%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  <a:p>
            <a:endParaRPr lang="es-CO" sz="1200" dirty="0"/>
          </a:p>
        </p:txBody>
      </p:sp>
      <p:sp>
        <p:nvSpPr>
          <p:cNvPr id="65" name="Rectángulo 64"/>
          <p:cNvSpPr/>
          <p:nvPr/>
        </p:nvSpPr>
        <p:spPr>
          <a:xfrm>
            <a:off x="1604603" y="4647578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51.083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63.633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Tunjuelito.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3,38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pic>
        <p:nvPicPr>
          <p:cNvPr id="69" name="Imagen 68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4234790"/>
            <a:ext cx="439602" cy="843262"/>
          </a:xfrm>
          <a:prstGeom prst="rect">
            <a:avLst/>
          </a:prstGeom>
        </p:spPr>
      </p:pic>
      <p:pic>
        <p:nvPicPr>
          <p:cNvPr id="70" name="Imagen 69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3408454"/>
            <a:ext cx="482471" cy="793946"/>
          </a:xfrm>
          <a:prstGeom prst="rect">
            <a:avLst/>
          </a:prstGeom>
        </p:spPr>
      </p:pic>
      <p:pic>
        <p:nvPicPr>
          <p:cNvPr id="72" name="Imagen 71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3993583" y="3408454"/>
            <a:ext cx="381014" cy="830186"/>
          </a:xfrm>
          <a:prstGeom prst="rect">
            <a:avLst/>
          </a:prstGeom>
        </p:spPr>
      </p:pic>
      <p:sp>
        <p:nvSpPr>
          <p:cNvPr id="73" name="CuadroTexto 72"/>
          <p:cNvSpPr txBox="1"/>
          <p:nvPr/>
        </p:nvSpPr>
        <p:spPr>
          <a:xfrm>
            <a:off x="4524017" y="3622983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23,1%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5956942" y="3651919"/>
            <a:ext cx="10276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68,6%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5085707" y="4499335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8,3%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896869" y="2341095"/>
            <a:ext cx="28927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Tunjuelito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2,5%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68,6%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77" name="Rectángulo 76"/>
          <p:cNvSpPr/>
          <p:nvPr/>
        </p:nvSpPr>
        <p:spPr>
          <a:xfrm>
            <a:off x="5320490" y="5321690"/>
            <a:ext cx="24236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Tunjuelito ocupa el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991,1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8" name="Conector recto 77"/>
          <p:cNvCxnSpPr/>
          <p:nvPr/>
        </p:nvCxnSpPr>
        <p:spPr>
          <a:xfrm flipV="1">
            <a:off x="1154135" y="5103295"/>
            <a:ext cx="0" cy="204129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 flipH="1" flipV="1">
            <a:off x="469233" y="5128355"/>
            <a:ext cx="684902" cy="118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 flipV="1">
            <a:off x="469232" y="4482795"/>
            <a:ext cx="0" cy="64674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 flipV="1">
            <a:off x="3333750" y="6149001"/>
            <a:ext cx="0" cy="125408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 flipV="1">
            <a:off x="2582779" y="5733799"/>
            <a:ext cx="0" cy="41520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 flipH="1" flipV="1">
            <a:off x="4244827" y="6268048"/>
            <a:ext cx="587041" cy="13444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/>
          <p:cNvCxnSpPr/>
          <p:nvPr/>
        </p:nvCxnSpPr>
        <p:spPr>
          <a:xfrm flipV="1">
            <a:off x="4812779" y="5078052"/>
            <a:ext cx="0" cy="118999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/>
          <p:cNvCxnSpPr/>
          <p:nvPr/>
        </p:nvCxnSpPr>
        <p:spPr>
          <a:xfrm flipH="1" flipV="1">
            <a:off x="5744912" y="6717141"/>
            <a:ext cx="1331543" cy="1754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/>
          <p:cNvCxnSpPr/>
          <p:nvPr/>
        </p:nvCxnSpPr>
        <p:spPr>
          <a:xfrm flipV="1">
            <a:off x="5768230" y="6301939"/>
            <a:ext cx="0" cy="41520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ipse 92"/>
          <p:cNvSpPr/>
          <p:nvPr/>
        </p:nvSpPr>
        <p:spPr>
          <a:xfrm>
            <a:off x="375529" y="436019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4" name="Elipse 93"/>
          <p:cNvSpPr/>
          <p:nvPr/>
        </p:nvSpPr>
        <p:spPr>
          <a:xfrm>
            <a:off x="2494120" y="5666151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5" name="Elipse 94"/>
          <p:cNvSpPr/>
          <p:nvPr/>
        </p:nvSpPr>
        <p:spPr>
          <a:xfrm>
            <a:off x="4724722" y="502506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Elipse 97"/>
          <p:cNvSpPr/>
          <p:nvPr/>
        </p:nvSpPr>
        <p:spPr>
          <a:xfrm>
            <a:off x="5702063" y="6194840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9" name="Conector recto 98"/>
          <p:cNvCxnSpPr/>
          <p:nvPr/>
        </p:nvCxnSpPr>
        <p:spPr>
          <a:xfrm flipH="1">
            <a:off x="2582780" y="6149001"/>
            <a:ext cx="750970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/>
          <p:cNvCxnSpPr/>
          <p:nvPr/>
        </p:nvCxnSpPr>
        <p:spPr>
          <a:xfrm flipV="1">
            <a:off x="4244827" y="6294206"/>
            <a:ext cx="0" cy="155106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/>
          <p:cNvCxnSpPr/>
          <p:nvPr/>
        </p:nvCxnSpPr>
        <p:spPr>
          <a:xfrm flipV="1">
            <a:off x="7064632" y="6734681"/>
            <a:ext cx="0" cy="128682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o 14"/>
          <p:cNvGrpSpPr/>
          <p:nvPr/>
        </p:nvGrpSpPr>
        <p:grpSpPr>
          <a:xfrm>
            <a:off x="4907" y="9582647"/>
            <a:ext cx="7681042" cy="465900"/>
            <a:chOff x="0" y="5964924"/>
            <a:chExt cx="11904245" cy="722063"/>
          </a:xfrm>
        </p:grpSpPr>
        <p:grpSp>
          <p:nvGrpSpPr>
            <p:cNvPr id="4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4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ángulo 53"/>
          <p:cNvSpPr/>
          <p:nvPr/>
        </p:nvSpPr>
        <p:spPr>
          <a:xfrm>
            <a:off x="128644" y="8885470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57" name="Estrella de 8 puntas 5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6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ángulo 49"/>
          <p:cNvSpPr/>
          <p:nvPr/>
        </p:nvSpPr>
        <p:spPr>
          <a:xfrm>
            <a:off x="5791550" y="6364920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4"/>
          <a:stretch/>
        </p:blipFill>
        <p:spPr>
          <a:xfrm>
            <a:off x="-11200" y="6651162"/>
            <a:ext cx="7783600" cy="22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336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52" name="Rectángulo 51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3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pic>
        <p:nvPicPr>
          <p:cNvPr id="33" name="Imagen 32" descr="Persona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33" y="7221878"/>
            <a:ext cx="419421" cy="811487"/>
          </a:xfrm>
          <a:prstGeom prst="rect">
            <a:avLst/>
          </a:prstGeom>
        </p:spPr>
      </p:pic>
      <p:pic>
        <p:nvPicPr>
          <p:cNvPr id="34" name="Imagen 33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510" y="7248349"/>
            <a:ext cx="439316" cy="765971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569903" y="751064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46,4%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733696" y="7543339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53,6%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39" name="Imagen 38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157412" y="8510712"/>
            <a:ext cx="439602" cy="843262"/>
          </a:xfrm>
          <a:prstGeom prst="rect">
            <a:avLst/>
          </a:prstGeom>
        </p:spPr>
      </p:pic>
      <p:pic>
        <p:nvPicPr>
          <p:cNvPr id="40" name="Imagen 39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098305"/>
            <a:ext cx="482471" cy="793946"/>
          </a:xfrm>
          <a:prstGeom prst="rect">
            <a:avLst/>
          </a:prstGeom>
        </p:spPr>
      </p:pic>
      <p:pic>
        <p:nvPicPr>
          <p:cNvPr id="41" name="Imagen 40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178057" y="7502620"/>
            <a:ext cx="381014" cy="830186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6564107" y="7717149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17,9%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5539507" y="8245510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72,0%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6585892" y="8763319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10,1%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62" name="Estrella de 8 puntas 6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53" name="Botón de acción: Final 52">
            <a:hlinkClick r:id="" action="ppaction://hlinkshowjump?jump=nextslide" highlightClick="1"/>
          </p:cNvPr>
          <p:cNvSpPr/>
          <p:nvPr/>
        </p:nvSpPr>
        <p:spPr>
          <a:xfrm>
            <a:off x="7076455" y="1105870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" y="1682100"/>
            <a:ext cx="7772401" cy="33459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494.006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53,6%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176.910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175.291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Usaquén.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753390" y="7781792"/>
            <a:ext cx="228332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Usaquén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quinto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6.531,6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330840" y="6088449"/>
            <a:ext cx="212987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Usaquén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6559071" y="5000702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3,03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449" y="5023575"/>
            <a:ext cx="6457501" cy="11250"/>
          </a:xfrm>
          <a:prstGeom prst="rect">
            <a:avLst/>
          </a:prstGeom>
        </p:spPr>
      </p:pic>
      <p:sp>
        <p:nvSpPr>
          <p:cNvPr id="3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46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8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0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6448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799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96764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4"/>
          <a:stretch/>
        </p:blipFill>
        <p:spPr>
          <a:xfrm>
            <a:off x="-11200" y="6651162"/>
            <a:ext cx="7783600" cy="2260374"/>
          </a:xfrm>
          <a:prstGeom prst="rect">
            <a:avLst/>
          </a:prstGeom>
        </p:spPr>
      </p:pic>
      <p:grpSp>
        <p:nvGrpSpPr>
          <p:cNvPr id="25" name="Grupo 14"/>
          <p:cNvGrpSpPr/>
          <p:nvPr/>
        </p:nvGrpSpPr>
        <p:grpSpPr>
          <a:xfrm>
            <a:off x="4907" y="9582647"/>
            <a:ext cx="7681042" cy="465900"/>
            <a:chOff x="0" y="5964924"/>
            <a:chExt cx="11904245" cy="722063"/>
          </a:xfrm>
        </p:grpSpPr>
        <p:grpSp>
          <p:nvGrpSpPr>
            <p:cNvPr id="2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2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ítulo 1"/>
          <p:cNvSpPr txBox="1">
            <a:spLocks/>
          </p:cNvSpPr>
          <p:nvPr/>
        </p:nvSpPr>
        <p:spPr>
          <a:xfrm>
            <a:off x="787462" y="262782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169762" y="2640184"/>
            <a:ext cx="558847" cy="505785"/>
            <a:chOff x="428431" y="849215"/>
            <a:chExt cx="452084" cy="446067"/>
          </a:xfrm>
        </p:grpSpPr>
        <p:sp>
          <p:nvSpPr>
            <p:cNvPr id="59" name="Estrella de 8 puntas 5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69" name="Título 1"/>
          <p:cNvSpPr txBox="1">
            <a:spLocks/>
          </p:cNvSpPr>
          <p:nvPr/>
        </p:nvSpPr>
        <p:spPr>
          <a:xfrm>
            <a:off x="4583939" y="2789225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70" name="Grupo 69"/>
          <p:cNvGrpSpPr/>
          <p:nvPr/>
        </p:nvGrpSpPr>
        <p:grpSpPr>
          <a:xfrm>
            <a:off x="3961602" y="2631093"/>
            <a:ext cx="558847" cy="505785"/>
            <a:chOff x="428431" y="849215"/>
            <a:chExt cx="452084" cy="446067"/>
          </a:xfrm>
        </p:grpSpPr>
        <p:sp>
          <p:nvSpPr>
            <p:cNvPr id="72" name="Estrella de 8 puntas 7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3" name="CuadroTexto 72"/>
            <p:cNvSpPr txBox="1"/>
            <p:nvPr/>
          </p:nvSpPr>
          <p:spPr>
            <a:xfrm>
              <a:off x="534138" y="907933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sp>
        <p:nvSpPr>
          <p:cNvPr id="74" name="Rectángulo 73"/>
          <p:cNvSpPr/>
          <p:nvPr/>
        </p:nvSpPr>
        <p:spPr>
          <a:xfrm>
            <a:off x="128644" y="8885470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54165" y="3357357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suscribió un contrato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$7.610,6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celebraron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$27.265,3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$16.051.2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$50.927,1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67338"/>
              </p:ext>
            </p:extLst>
          </p:nvPr>
        </p:nvGraphicFramePr>
        <p:xfrm>
          <a:off x="280724" y="4486818"/>
          <a:ext cx="3403160" cy="1152525"/>
        </p:xfrm>
        <a:graphic>
          <a:graphicData uri="http://schemas.openxmlformats.org/drawingml/2006/table">
            <a:tbl>
              <a:tblPr/>
              <a:tblGrid>
                <a:gridCol w="1828597"/>
                <a:gridCol w="1574563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IDU-1804-2013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$ 10.322,4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10.751,6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4042570" y="3353188"/>
            <a:ext cx="3498811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2014 se adjudicaron tres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$34.225,2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 discriminado así: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80607"/>
              </p:ext>
            </p:extLst>
          </p:nvPr>
        </p:nvGraphicFramePr>
        <p:xfrm>
          <a:off x="4140200" y="4555767"/>
          <a:ext cx="3395806" cy="963237"/>
        </p:xfrm>
        <a:graphic>
          <a:graphicData uri="http://schemas.openxmlformats.org/drawingml/2006/table">
            <a:tbl>
              <a:tblPr/>
              <a:tblGrid>
                <a:gridCol w="1767619"/>
                <a:gridCol w="1628187"/>
              </a:tblGrid>
              <a:tr h="2012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" name="Rectángulo 33"/>
          <p:cNvSpPr/>
          <p:nvPr/>
        </p:nvSpPr>
        <p:spPr>
          <a:xfrm>
            <a:off x="206674" y="172378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17124" y="588976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070290" y="5875383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19360839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17781" y="2190866"/>
            <a:ext cx="3325278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Tunjuelito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346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Tunjuelito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1138079533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720938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35%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Tunjuelito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091711019"/>
              </p:ext>
            </p:extLst>
          </p:nvPr>
        </p:nvGraphicFramePr>
        <p:xfrm>
          <a:off x="228877" y="6048368"/>
          <a:ext cx="7326366" cy="2893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52288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443477756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7702" y="5674475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5639173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Tunjuelito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17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Tunjuelito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40%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20 puentes,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Tunjuelito,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480522024"/>
              </p:ext>
            </p:extLst>
          </p:nvPr>
        </p:nvGraphicFramePr>
        <p:xfrm>
          <a:off x="131874" y="3396564"/>
          <a:ext cx="3758039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510541366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Tunjuelito,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212513272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Tunjuelito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22.228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noveno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5232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99478" y="91024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97445856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Tunjuelito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13,1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11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191235282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Tunjuelito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16%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18% regular y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67%.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029" y="7684936"/>
            <a:ext cx="1308531" cy="17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741" y="2134747"/>
            <a:ext cx="3564635" cy="484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3741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791" y="-21642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46746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/>
            </a:r>
            <a:b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6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Tunjuelito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68129" y="1173936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03241" y="1234518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28252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305917" y="5998252"/>
            <a:ext cx="3500241" cy="431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7.596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93,7%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endParaRPr lang="es-CO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0,8%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00877" y="3126983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62517" y="8827898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79.473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3 CuadroTexto"/>
          <p:cNvSpPr txBox="1"/>
          <p:nvPr/>
        </p:nvSpPr>
        <p:spPr>
          <a:xfrm>
            <a:off x="341224" y="6626556"/>
            <a:ext cx="34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348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0" name="Conector recto 29"/>
          <p:cNvCxnSpPr/>
          <p:nvPr/>
        </p:nvCxnSpPr>
        <p:spPr>
          <a:xfrm flipV="1">
            <a:off x="3970424" y="1637214"/>
            <a:ext cx="0" cy="816592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26"/>
          <p:cNvCxnSpPr/>
          <p:nvPr/>
        </p:nvCxnSpPr>
        <p:spPr>
          <a:xfrm>
            <a:off x="302804" y="58554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26"/>
          <p:cNvCxnSpPr/>
          <p:nvPr/>
        </p:nvCxnSpPr>
        <p:spPr>
          <a:xfrm>
            <a:off x="298445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26"/>
          <p:cNvCxnSpPr/>
          <p:nvPr/>
        </p:nvCxnSpPr>
        <p:spPr>
          <a:xfrm>
            <a:off x="285375" y="8784572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3782888394"/>
              </p:ext>
            </p:extLst>
          </p:nvPr>
        </p:nvGraphicFramePr>
        <p:xfrm>
          <a:off x="40938" y="3475555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3416595486"/>
              </p:ext>
            </p:extLst>
          </p:nvPr>
        </p:nvGraphicFramePr>
        <p:xfrm>
          <a:off x="305917" y="7043020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10 CuadroTexto"/>
          <p:cNvSpPr txBox="1"/>
          <p:nvPr/>
        </p:nvSpPr>
        <p:spPr>
          <a:xfrm>
            <a:off x="305917" y="1726470"/>
            <a:ext cx="3486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1000" b="1" dirty="0" smtClean="0">
                <a:solidFill>
                  <a:srgbClr val="BC5E00"/>
                </a:solidFill>
              </a:rPr>
              <a:t>A19 : </a:t>
            </a:r>
            <a:r>
              <a:rPr lang="es-CO" sz="1000" dirty="0">
                <a:solidFill>
                  <a:srgbClr val="FF0000"/>
                </a:solidFill>
              </a:rPr>
              <a:t>Avenida Jorge Gaitán Cortes (AK 33) desde Avenida Boyacá hasta Avenida del Congreso </a:t>
            </a:r>
            <a:r>
              <a:rPr lang="es-CO" sz="1000" dirty="0" smtClean="0">
                <a:solidFill>
                  <a:srgbClr val="FF0000"/>
                </a:solidFill>
              </a:rPr>
              <a:t>Eucarístico </a:t>
            </a:r>
            <a:r>
              <a:rPr lang="es-CO" sz="800" baseline="30000" dirty="0">
                <a:solidFill>
                  <a:srgbClr val="FF0000"/>
                </a:solidFill>
              </a:rPr>
              <a:t>1</a:t>
            </a:r>
            <a:r>
              <a:rPr lang="es-CO" sz="1000" dirty="0" smtClean="0">
                <a:solidFill>
                  <a:srgbClr val="FF0000"/>
                </a:solidFill>
              </a:rPr>
              <a:t> </a:t>
            </a:r>
            <a:endParaRPr lang="es-CO" sz="1000" dirty="0">
              <a:solidFill>
                <a:srgbClr val="FF0000"/>
              </a:solidFill>
            </a:endParaRPr>
          </a:p>
        </p:txBody>
      </p:sp>
      <p:sp>
        <p:nvSpPr>
          <p:cNvPr id="62" name="Botón de acción: Comienzo 61">
            <a:hlinkClick r:id="rId5" action="ppaction://hlinksldjump" highlightClick="1"/>
          </p:cNvPr>
          <p:cNvSpPr/>
          <p:nvPr/>
        </p:nvSpPr>
        <p:spPr>
          <a:xfrm>
            <a:off x="6949405" y="805505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6" name="Título 1"/>
          <p:cNvSpPr txBox="1">
            <a:spLocks/>
          </p:cNvSpPr>
          <p:nvPr/>
        </p:nvSpPr>
        <p:spPr>
          <a:xfrm>
            <a:off x="3970424" y="1192688"/>
            <a:ext cx="380197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330034" y="2464069"/>
            <a:ext cx="343018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 costo estimado del proyecto es: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$248.048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6" name="Conector recto 26"/>
          <p:cNvCxnSpPr/>
          <p:nvPr/>
        </p:nvCxnSpPr>
        <p:spPr>
          <a:xfrm>
            <a:off x="276225" y="237668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26"/>
          <p:cNvCxnSpPr/>
          <p:nvPr/>
        </p:nvCxnSpPr>
        <p:spPr>
          <a:xfrm>
            <a:off x="302804" y="2994681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ángulo 67"/>
          <p:cNvSpPr/>
          <p:nvPr/>
        </p:nvSpPr>
        <p:spPr>
          <a:xfrm>
            <a:off x="285375" y="9629128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63" name="Rectángulo 62"/>
          <p:cNvSpPr/>
          <p:nvPr/>
        </p:nvSpPr>
        <p:spPr>
          <a:xfrm>
            <a:off x="307512" y="9441389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4" name="Grupo 63"/>
          <p:cNvGrpSpPr/>
          <p:nvPr/>
        </p:nvGrpSpPr>
        <p:grpSpPr>
          <a:xfrm>
            <a:off x="4047470" y="8109877"/>
            <a:ext cx="2678666" cy="1292531"/>
            <a:chOff x="193417" y="8032862"/>
            <a:chExt cx="2424326" cy="1292531"/>
          </a:xfrm>
        </p:grpSpPr>
        <p:sp>
          <p:nvSpPr>
            <p:cNvPr id="65" name="Rectángulo 64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39547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ángulo 81"/>
          <p:cNvSpPr/>
          <p:nvPr/>
        </p:nvSpPr>
        <p:spPr>
          <a:xfrm>
            <a:off x="4109461" y="9558931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5859365" y="740580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424" y="1694228"/>
            <a:ext cx="3654547" cy="564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763" y="7728512"/>
            <a:ext cx="1627481" cy="211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Conector recto 26"/>
          <p:cNvCxnSpPr/>
          <p:nvPr/>
        </p:nvCxnSpPr>
        <p:spPr>
          <a:xfrm>
            <a:off x="303362" y="932672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101809" y="652162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4101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2952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34" name="Rectángulo 33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/>
            </a:p>
          </p:txBody>
        </p:sp>
        <p:sp>
          <p:nvSpPr>
            <p:cNvPr id="35" name="Rectángulo 34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3983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Imagen 69" descr="Persona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05" y="7209848"/>
            <a:ext cx="419421" cy="811487"/>
          </a:xfrm>
          <a:prstGeom prst="rect">
            <a:avLst/>
          </a:prstGeom>
        </p:spPr>
      </p:pic>
      <p:pic>
        <p:nvPicPr>
          <p:cNvPr id="72" name="Imagen 71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194" y="7212255"/>
            <a:ext cx="439316" cy="765971"/>
          </a:xfrm>
          <a:prstGeom prst="rect">
            <a:avLst/>
          </a:prstGeom>
        </p:spPr>
      </p:pic>
      <p:sp>
        <p:nvSpPr>
          <p:cNvPr id="73" name="CuadroTexto 72"/>
          <p:cNvSpPr txBox="1"/>
          <p:nvPr/>
        </p:nvSpPr>
        <p:spPr>
          <a:xfrm>
            <a:off x="569903" y="7522681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1625412" y="7531309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75" name="Imagen 74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265700" y="8510712"/>
            <a:ext cx="439602" cy="843262"/>
          </a:xfrm>
          <a:prstGeom prst="rect">
            <a:avLst/>
          </a:prstGeom>
        </p:spPr>
      </p:pic>
      <p:pic>
        <p:nvPicPr>
          <p:cNvPr id="76" name="Imagen 75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098305"/>
            <a:ext cx="482471" cy="793946"/>
          </a:xfrm>
          <a:prstGeom prst="rect">
            <a:avLst/>
          </a:prstGeom>
        </p:spPr>
      </p:pic>
      <p:pic>
        <p:nvPicPr>
          <p:cNvPr id="77" name="Imagen 76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286345" y="7502620"/>
            <a:ext cx="381014" cy="830186"/>
          </a:xfrm>
          <a:prstGeom prst="rect">
            <a:avLst/>
          </a:prstGeom>
        </p:spPr>
      </p:pic>
      <p:sp>
        <p:nvSpPr>
          <p:cNvPr id="78" name="CuadroTexto 77"/>
          <p:cNvSpPr txBox="1"/>
          <p:nvPr/>
        </p:nvSpPr>
        <p:spPr>
          <a:xfrm>
            <a:off x="6672395" y="7717149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27,6%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5539507" y="8245510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67,6%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6694180" y="8763319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4,8%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grpSp>
        <p:nvGrpSpPr>
          <p:cNvPr id="85" name="Grupo 14"/>
          <p:cNvGrpSpPr/>
          <p:nvPr/>
        </p:nvGrpSpPr>
        <p:grpSpPr>
          <a:xfrm>
            <a:off x="-9775" y="9392395"/>
            <a:ext cx="7685091" cy="602626"/>
            <a:chOff x="0" y="5964924"/>
            <a:chExt cx="11904245" cy="722063"/>
          </a:xfrm>
        </p:grpSpPr>
        <p:grpSp>
          <p:nvGrpSpPr>
            <p:cNvPr id="8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8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Rectángulo 89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646.833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91" name="Rectángulo 90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155.815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190.522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Bosa. </a:t>
            </a:r>
          </a:p>
        </p:txBody>
      </p:sp>
      <p:sp>
        <p:nvSpPr>
          <p:cNvPr id="92" name="Rectángulo 91"/>
          <p:cNvSpPr/>
          <p:nvPr/>
        </p:nvSpPr>
        <p:spPr>
          <a:xfrm>
            <a:off x="2753390" y="7781792"/>
            <a:ext cx="2283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Bosa ocupa el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2.393,3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93" name="Rectángulo 92"/>
          <p:cNvSpPr/>
          <p:nvPr/>
        </p:nvSpPr>
        <p:spPr>
          <a:xfrm>
            <a:off x="5330840" y="6088449"/>
            <a:ext cx="21298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67,6%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  <a:p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3,65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5" name="Imagen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879"/>
            <a:ext cx="7782716" cy="2982520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6343125" y="5025358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45" name="Estrella de 8 puntas 4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7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2687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31" name="Rectángulo 30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2" name="Rectángulo 31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64423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2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8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agen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3538"/>
            <a:ext cx="7782716" cy="2982520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6365202" y="4734949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72" name="Título 1"/>
          <p:cNvSpPr txBox="1">
            <a:spLocks/>
          </p:cNvSpPr>
          <p:nvPr/>
        </p:nvSpPr>
        <p:spPr>
          <a:xfrm>
            <a:off x="651294" y="583220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75" name="Título 1"/>
          <p:cNvSpPr txBox="1">
            <a:spLocks/>
          </p:cNvSpPr>
          <p:nvPr/>
        </p:nvSpPr>
        <p:spPr>
          <a:xfrm>
            <a:off x="4536842" y="5828143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77" name="Título 1"/>
          <p:cNvSpPr txBox="1">
            <a:spLocks/>
          </p:cNvSpPr>
          <p:nvPr/>
        </p:nvSpPr>
        <p:spPr>
          <a:xfrm>
            <a:off x="4562673" y="7541015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82" name="Grupo 81"/>
          <p:cNvGrpSpPr/>
          <p:nvPr/>
        </p:nvGrpSpPr>
        <p:grpSpPr>
          <a:xfrm>
            <a:off x="33594" y="5844570"/>
            <a:ext cx="558847" cy="505785"/>
            <a:chOff x="428431" y="849215"/>
            <a:chExt cx="452084" cy="446067"/>
          </a:xfrm>
        </p:grpSpPr>
        <p:sp>
          <p:nvSpPr>
            <p:cNvPr id="83" name="Estrella de 8 puntas 82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4" name="CuadroTexto 83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85" name="Grupo 84"/>
          <p:cNvGrpSpPr/>
          <p:nvPr/>
        </p:nvGrpSpPr>
        <p:grpSpPr>
          <a:xfrm>
            <a:off x="3946886" y="5853338"/>
            <a:ext cx="558847" cy="505784"/>
            <a:chOff x="428431" y="849215"/>
            <a:chExt cx="452084" cy="446067"/>
          </a:xfrm>
        </p:grpSpPr>
        <p:sp>
          <p:nvSpPr>
            <p:cNvPr id="86" name="Estrella de 8 puntas 8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7" name="CuadroTexto 86"/>
            <p:cNvSpPr txBox="1"/>
            <p:nvPr/>
          </p:nvSpPr>
          <p:spPr>
            <a:xfrm>
              <a:off x="519108" y="88074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3940336" y="7382882"/>
            <a:ext cx="558847" cy="505784"/>
            <a:chOff x="428431" y="849215"/>
            <a:chExt cx="452084" cy="446067"/>
          </a:xfrm>
        </p:grpSpPr>
        <p:sp>
          <p:nvSpPr>
            <p:cNvPr id="89" name="Estrella de 8 puntas 8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0" name="CuadroTexto 89"/>
            <p:cNvSpPr txBox="1"/>
            <p:nvPr/>
          </p:nvSpPr>
          <p:spPr>
            <a:xfrm>
              <a:off x="524405" y="89589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3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216222" y="6494523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adjudicaron tres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$23.990,6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celebraron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$26.237,2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$11.137,1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$61.364,9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534012"/>
              </p:ext>
            </p:extLst>
          </p:nvPr>
        </p:nvGraphicFramePr>
        <p:xfrm>
          <a:off x="254274" y="7697207"/>
          <a:ext cx="3280910" cy="1414825"/>
        </p:xfrm>
        <a:graphic>
          <a:graphicData uri="http://schemas.openxmlformats.org/drawingml/2006/table">
            <a:tbl>
              <a:tblPr/>
              <a:tblGrid>
                <a:gridCol w="1640455"/>
                <a:gridCol w="1640455"/>
              </a:tblGrid>
              <a:tr h="1991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IDU-62-2012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$ 7.898,4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IDU-1792-2013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$ 8.072,6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IDU-1718-2014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9.745,0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IDU-1947-2014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$ 1.392,1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989853"/>
              </p:ext>
            </p:extLst>
          </p:nvPr>
        </p:nvGraphicFramePr>
        <p:xfrm>
          <a:off x="3966799" y="6416314"/>
          <a:ext cx="3534682" cy="581025"/>
        </p:xfrm>
        <a:graphic>
          <a:graphicData uri="http://schemas.openxmlformats.org/drawingml/2006/table">
            <a:tbl>
              <a:tblPr/>
              <a:tblGrid>
                <a:gridCol w="1925118"/>
                <a:gridCol w="1609564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IDU-1724-2013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$ 8.018,5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IDU-1727-2013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$ 10.239,9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372461"/>
              </p:ext>
            </p:extLst>
          </p:nvPr>
        </p:nvGraphicFramePr>
        <p:xfrm>
          <a:off x="3909755" y="8054499"/>
          <a:ext cx="3632200" cy="1343025"/>
        </p:xfrm>
        <a:graphic>
          <a:graphicData uri="http://schemas.openxmlformats.org/drawingml/2006/table">
            <a:tbl>
              <a:tblPr/>
              <a:tblGrid>
                <a:gridCol w="2024412"/>
                <a:gridCol w="1607788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IDU-895-2013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$ 10.443.2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$ 8.494,5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Rectángulo 37"/>
          <p:cNvSpPr/>
          <p:nvPr/>
        </p:nvSpPr>
        <p:spPr>
          <a:xfrm>
            <a:off x="220032" y="514470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77250" y="9503334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899023" y="69887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813298" y="95033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2729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Bosa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833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Bosa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412083052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4009215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53%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Bosa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724917722"/>
              </p:ext>
            </p:extLst>
          </p:nvPr>
        </p:nvGraphicFramePr>
        <p:xfrm>
          <a:off x="228877" y="6048368"/>
          <a:ext cx="7326366" cy="278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1491132821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38055" y="5701190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29294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Bosa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60%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local.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30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Bosa,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834377337"/>
              </p:ext>
            </p:extLst>
          </p:nvPr>
        </p:nvGraphicFramePr>
        <p:xfrm>
          <a:off x="131874" y="3396564"/>
          <a:ext cx="3627887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816800849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Bosa,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Bosa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43.122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primer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1568483893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5232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23278" y="91119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3561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-18650" y="949747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Bosa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28,9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quinto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05437145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Bosa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32%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12%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 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53%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788" y="7714524"/>
            <a:ext cx="1105176" cy="170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86466">
            <a:off x="3300160" y="2673633"/>
            <a:ext cx="5050109" cy="350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1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52" name="Rectángulo 51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1" name="Rectángulo 50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03" name="Título 1"/>
          <p:cNvSpPr txBox="1">
            <a:spLocks/>
          </p:cNvSpPr>
          <p:nvPr/>
        </p:nvSpPr>
        <p:spPr>
          <a:xfrm>
            <a:off x="651294" y="564170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19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220032" y="6299780"/>
            <a:ext cx="3492856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suscribieron 3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$25.583,0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celebraron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$72.491,8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$18.175,4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$116.250,2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0" name="Rectángulo 109"/>
          <p:cNvSpPr/>
          <p:nvPr/>
        </p:nvSpPr>
        <p:spPr>
          <a:xfrm>
            <a:off x="250468" y="9569257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111" name="Título 1"/>
          <p:cNvSpPr txBox="1">
            <a:spLocks/>
          </p:cNvSpPr>
          <p:nvPr/>
        </p:nvSpPr>
        <p:spPr>
          <a:xfrm>
            <a:off x="4536842" y="5637643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19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64" name="Título 1"/>
          <p:cNvSpPr txBox="1">
            <a:spLocks/>
          </p:cNvSpPr>
          <p:nvPr/>
        </p:nvSpPr>
        <p:spPr>
          <a:xfrm>
            <a:off x="4562673" y="7264653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19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3" name="Botón de acción: Final 52">
            <a:hlinkClick r:id="" action="ppaction://hlinkshowjump?jump=nextslide" highlightClick="1"/>
          </p:cNvPr>
          <p:cNvSpPr/>
          <p:nvPr/>
        </p:nvSpPr>
        <p:spPr>
          <a:xfrm>
            <a:off x="7052391" y="103983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83113"/>
            <a:ext cx="7780422" cy="3320461"/>
          </a:xfrm>
          <a:prstGeom prst="rect">
            <a:avLst/>
          </a:prstGeom>
        </p:spPr>
      </p:pic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o 34"/>
          <p:cNvGrpSpPr/>
          <p:nvPr/>
        </p:nvGrpSpPr>
        <p:grpSpPr>
          <a:xfrm>
            <a:off x="33594" y="5654070"/>
            <a:ext cx="558847" cy="505785"/>
            <a:chOff x="428431" y="849215"/>
            <a:chExt cx="452084" cy="446067"/>
          </a:xfrm>
        </p:grpSpPr>
        <p:sp>
          <p:nvSpPr>
            <p:cNvPr id="36" name="Estrella de 8 puntas 3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3946886" y="5662838"/>
            <a:ext cx="558847" cy="505784"/>
            <a:chOff x="428431" y="849215"/>
            <a:chExt cx="452084" cy="446067"/>
          </a:xfrm>
        </p:grpSpPr>
        <p:sp>
          <p:nvSpPr>
            <p:cNvPr id="39" name="Estrella de 8 puntas 3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519108" y="88074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3940336" y="7172912"/>
            <a:ext cx="558847" cy="505784"/>
            <a:chOff x="428431" y="849215"/>
            <a:chExt cx="452084" cy="446067"/>
          </a:xfrm>
        </p:grpSpPr>
        <p:sp>
          <p:nvSpPr>
            <p:cNvPr id="42" name="Estrella de 8 puntas 4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35446" y="883861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871" y="4509641"/>
            <a:ext cx="10228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20032" y="5040597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pic>
        <p:nvPicPr>
          <p:cNvPr id="5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77418"/>
              </p:ext>
            </p:extLst>
          </p:nvPr>
        </p:nvGraphicFramePr>
        <p:xfrm>
          <a:off x="333330" y="7425804"/>
          <a:ext cx="3087056" cy="2162503"/>
        </p:xfrm>
        <a:graphic>
          <a:graphicData uri="http://schemas.openxmlformats.org/drawingml/2006/table">
            <a:tbl>
              <a:tblPr/>
              <a:tblGrid>
                <a:gridCol w="1741335"/>
                <a:gridCol w="1345721"/>
              </a:tblGrid>
              <a:tr h="17399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pesos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IDU-49-2012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$ 7.290,9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IDU-083-2012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$ 9.810,5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IDU-007-2013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$ 1.321,3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IDU-1705-2013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$ 6.065,1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IDU-1810-2013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$ 17.592,8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IDU-1815-2013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$ 13.846,2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IDU-1686-2014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12.875,75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IDU – 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$5.299,64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97069"/>
              </p:ext>
            </p:extLst>
          </p:nvPr>
        </p:nvGraphicFramePr>
        <p:xfrm>
          <a:off x="3994150" y="6233874"/>
          <a:ext cx="3492500" cy="581025"/>
        </p:xfrm>
        <a:graphic>
          <a:graphicData uri="http://schemas.openxmlformats.org/drawingml/2006/table">
            <a:tbl>
              <a:tblPr/>
              <a:tblGrid>
                <a:gridCol w="1922847"/>
                <a:gridCol w="1569653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IDU-74-2012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$17.272,2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IDU-1727-2013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$10.239,9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602556"/>
              </p:ext>
            </p:extLst>
          </p:nvPr>
        </p:nvGraphicFramePr>
        <p:xfrm>
          <a:off x="4026367" y="7756805"/>
          <a:ext cx="3479800" cy="1758223"/>
        </p:xfrm>
        <a:graphic>
          <a:graphicData uri="http://schemas.openxmlformats.org/drawingml/2006/table">
            <a:tbl>
              <a:tblPr/>
              <a:tblGrid>
                <a:gridCol w="1873501"/>
                <a:gridCol w="1606299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0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IDU-945-2013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$8.372,5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IDU-1636-2013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$17.244,0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IDU-1638-2013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$10.660,7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6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IDU-2052-2013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4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IDU-796-2014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$8.494,5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4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IDU-966_2014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$3.244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8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ángulo 30"/>
          <p:cNvSpPr/>
          <p:nvPr/>
        </p:nvSpPr>
        <p:spPr>
          <a:xfrm>
            <a:off x="3898826" y="6827806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3946886" y="9546839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7987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5022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7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Bosa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60066" y="887613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44" name="Rectángulo 43"/>
          <p:cNvSpPr/>
          <p:nvPr/>
        </p:nvSpPr>
        <p:spPr>
          <a:xfrm>
            <a:off x="305917" y="5973488"/>
            <a:ext cx="3454297" cy="33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28.581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93,7%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226773" y="3169481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236912" y="8820984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228.399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3 CuadroTexto"/>
          <p:cNvSpPr txBox="1"/>
          <p:nvPr/>
        </p:nvSpPr>
        <p:spPr>
          <a:xfrm>
            <a:off x="341224" y="6626556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1.342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48" name="Conector recto 26"/>
          <p:cNvCxnSpPr/>
          <p:nvPr/>
        </p:nvCxnSpPr>
        <p:spPr>
          <a:xfrm flipV="1">
            <a:off x="3998500" y="1637214"/>
            <a:ext cx="0" cy="829374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26"/>
          <p:cNvCxnSpPr/>
          <p:nvPr/>
        </p:nvCxnSpPr>
        <p:spPr>
          <a:xfrm>
            <a:off x="298445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26"/>
          <p:cNvCxnSpPr/>
          <p:nvPr/>
        </p:nvCxnSpPr>
        <p:spPr>
          <a:xfrm>
            <a:off x="285375" y="877568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Gráfico 52"/>
          <p:cNvGraphicFramePr/>
          <p:nvPr>
            <p:extLst>
              <p:ext uri="{D42A27DB-BD31-4B8C-83A1-F6EECF244321}">
                <p14:modId xmlns:p14="http://schemas.microsoft.com/office/powerpoint/2010/main" val="90214212"/>
              </p:ext>
            </p:extLst>
          </p:nvPr>
        </p:nvGraphicFramePr>
        <p:xfrm>
          <a:off x="-10417" y="3385100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513776055"/>
              </p:ext>
            </p:extLst>
          </p:nvPr>
        </p:nvGraphicFramePr>
        <p:xfrm>
          <a:off x="330427" y="6973637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Botón de acción: Comienzo 57">
            <a:hlinkClick r:id="rId5" action="ppaction://hlinksldjump" highlightClick="1"/>
          </p:cNvPr>
          <p:cNvSpPr/>
          <p:nvPr/>
        </p:nvSpPr>
        <p:spPr>
          <a:xfrm>
            <a:off x="6946147" y="474399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10 CuadroTexto"/>
          <p:cNvSpPr txBox="1"/>
          <p:nvPr/>
        </p:nvSpPr>
        <p:spPr>
          <a:xfrm>
            <a:off x="276225" y="1579144"/>
            <a:ext cx="3568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900" b="1" dirty="0" smtClean="0">
                <a:solidFill>
                  <a:srgbClr val="BC5E00"/>
                </a:solidFill>
              </a:rPr>
              <a:t>A4 :</a:t>
            </a:r>
            <a:r>
              <a:rPr lang="es-CO" sz="900" dirty="0"/>
              <a:t>Avenida Bosa, desde Avenida </a:t>
            </a:r>
            <a:r>
              <a:rPr lang="es-CO" sz="900" dirty="0" err="1"/>
              <a:t>Agoberto</a:t>
            </a:r>
            <a:r>
              <a:rPr lang="es-CO" sz="900" dirty="0"/>
              <a:t> Mejía (AK 80) hasta Avenida Ciudad de Cali </a:t>
            </a:r>
            <a:r>
              <a:rPr lang="es-CO" sz="900" dirty="0" smtClean="0"/>
              <a:t>,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900" b="1" dirty="0" smtClean="0">
                <a:solidFill>
                  <a:srgbClr val="BC5E00"/>
                </a:solidFill>
              </a:rPr>
              <a:t>A9: </a:t>
            </a:r>
            <a:r>
              <a:rPr lang="es-CO" sz="900" dirty="0"/>
              <a:t>Avenida Ciudad de Cali, desde Avenida Bosa hasta Avenida San </a:t>
            </a:r>
            <a:r>
              <a:rPr lang="es-CO" sz="900" dirty="0" smtClean="0"/>
              <a:t>Bernardino 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s-CO" sz="900" dirty="0" smtClean="0">
                <a:solidFill>
                  <a:srgbClr val="FF0000"/>
                </a:solidFill>
              </a:rPr>
              <a:t> </a:t>
            </a:r>
            <a:r>
              <a:rPr lang="es-CO" sz="900" b="1" dirty="0" smtClean="0">
                <a:solidFill>
                  <a:srgbClr val="BC5E00"/>
                </a:solidFill>
              </a:rPr>
              <a:t>A10: </a:t>
            </a:r>
            <a:r>
              <a:rPr lang="es-CO" sz="900" dirty="0">
                <a:solidFill>
                  <a:srgbClr val="FF0000"/>
                </a:solidFill>
              </a:rPr>
              <a:t>Avenida Bosa desde Avenida Ciudad de Cali hasta Avenida </a:t>
            </a:r>
            <a:r>
              <a:rPr lang="es-CO" sz="900" dirty="0" err="1">
                <a:solidFill>
                  <a:srgbClr val="FF0000"/>
                </a:solidFill>
              </a:rPr>
              <a:t>Tintal</a:t>
            </a:r>
            <a:r>
              <a:rPr lang="es-CO" sz="900" dirty="0">
                <a:solidFill>
                  <a:srgbClr val="FF0000"/>
                </a:solidFill>
              </a:rPr>
              <a:t> </a:t>
            </a:r>
            <a:r>
              <a:rPr lang="es-CO" sz="800" baseline="30000" dirty="0">
                <a:solidFill>
                  <a:srgbClr val="FF0000"/>
                </a:solidFill>
              </a:rPr>
              <a:t>1</a:t>
            </a:r>
            <a:endParaRPr lang="es-CO" sz="900" dirty="0">
              <a:solidFill>
                <a:srgbClr val="FF0000"/>
              </a:solidFill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305917" y="2516915"/>
            <a:ext cx="3519287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$376.231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2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ítulo 1"/>
          <p:cNvSpPr txBox="1">
            <a:spLocks/>
          </p:cNvSpPr>
          <p:nvPr/>
        </p:nvSpPr>
        <p:spPr>
          <a:xfrm>
            <a:off x="3998500" y="1013216"/>
            <a:ext cx="377892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cxnSp>
        <p:nvCxnSpPr>
          <p:cNvPr id="56" name="Conector recto 26"/>
          <p:cNvCxnSpPr/>
          <p:nvPr/>
        </p:nvCxnSpPr>
        <p:spPr>
          <a:xfrm>
            <a:off x="338667" y="242280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ángulo 66"/>
          <p:cNvSpPr/>
          <p:nvPr/>
        </p:nvSpPr>
        <p:spPr>
          <a:xfrm>
            <a:off x="285375" y="9690271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57" name="Rectángulo 56"/>
          <p:cNvSpPr/>
          <p:nvPr/>
        </p:nvSpPr>
        <p:spPr>
          <a:xfrm>
            <a:off x="307512" y="9502532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4047470" y="8109877"/>
            <a:ext cx="2678666" cy="1292531"/>
            <a:chOff x="193417" y="8032862"/>
            <a:chExt cx="2424326" cy="1292531"/>
          </a:xfrm>
        </p:grpSpPr>
        <p:sp>
          <p:nvSpPr>
            <p:cNvPr id="66" name="Rectángulo 65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39547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ángulo 80"/>
          <p:cNvSpPr/>
          <p:nvPr/>
        </p:nvSpPr>
        <p:spPr>
          <a:xfrm>
            <a:off x="4109461" y="950731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5859365" y="740580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177">
            <a:off x="3686285" y="2206467"/>
            <a:ext cx="5086478" cy="407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967" y="7732720"/>
            <a:ext cx="1353373" cy="208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5" name="Conector recto 26"/>
          <p:cNvCxnSpPr/>
          <p:nvPr/>
        </p:nvCxnSpPr>
        <p:spPr>
          <a:xfrm>
            <a:off x="288616" y="936359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5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799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3983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" t="34209" r="10078" b="33310"/>
          <a:stretch/>
        </p:blipFill>
        <p:spPr>
          <a:xfrm>
            <a:off x="-29791" y="5931395"/>
            <a:ext cx="7805989" cy="2863933"/>
          </a:xfrm>
          <a:prstGeom prst="rect">
            <a:avLst/>
          </a:prstGeom>
        </p:spPr>
      </p:pic>
      <p:grpSp>
        <p:nvGrpSpPr>
          <p:cNvPr id="52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53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uadroTexto 16"/>
          <p:cNvSpPr txBox="1"/>
          <p:nvPr/>
        </p:nvSpPr>
        <p:spPr>
          <a:xfrm>
            <a:off x="293650" y="348347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48,8%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754046" y="3475558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51,2%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883091" y="3468182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23,7%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265455" y="3475289"/>
            <a:ext cx="1021723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70,0%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721196" y="3469154"/>
            <a:ext cx="915589" cy="48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50078" y="2387225"/>
            <a:ext cx="28412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1.069.469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43745" y="5097656"/>
            <a:ext cx="284755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292.744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322.446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Kennedy.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3,53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3840556" y="2385484"/>
            <a:ext cx="367901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Kennedy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4051141"/>
            <a:ext cx="817175" cy="79088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4051141"/>
            <a:ext cx="777092" cy="76582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4061857"/>
            <a:ext cx="712466" cy="71246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79722" y="4049880"/>
            <a:ext cx="849904" cy="82631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1" y="4051221"/>
            <a:ext cx="757985" cy="75985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3871084" y="5097729"/>
            <a:ext cx="35281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Kennedy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octavo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3.859,0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152066" y="8790174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68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9" name="Grupo 68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70" name="Estrella de 8 puntas 6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1" name="CuadroTexto 70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331152" y="6164140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1146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" t="34209" r="10078" b="33310"/>
          <a:stretch/>
        </p:blipFill>
        <p:spPr>
          <a:xfrm>
            <a:off x="-29791" y="5931398"/>
            <a:ext cx="7805989" cy="2863933"/>
          </a:xfrm>
          <a:prstGeom prst="rect">
            <a:avLst/>
          </a:prstGeom>
        </p:spPr>
      </p:pic>
      <p:grpSp>
        <p:nvGrpSpPr>
          <p:cNvPr id="52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53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Rectángulo 111"/>
          <p:cNvSpPr/>
          <p:nvPr/>
        </p:nvSpPr>
        <p:spPr>
          <a:xfrm>
            <a:off x="152066" y="8790177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19" name="Título 1"/>
          <p:cNvSpPr txBox="1">
            <a:spLocks/>
          </p:cNvSpPr>
          <p:nvPr/>
        </p:nvSpPr>
        <p:spPr>
          <a:xfrm>
            <a:off x="787462" y="209442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120" name="Título 1"/>
          <p:cNvSpPr txBox="1">
            <a:spLocks/>
          </p:cNvSpPr>
          <p:nvPr/>
        </p:nvSpPr>
        <p:spPr>
          <a:xfrm>
            <a:off x="4566681" y="209035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21" name="Grupo 120"/>
          <p:cNvGrpSpPr/>
          <p:nvPr/>
        </p:nvGrpSpPr>
        <p:grpSpPr>
          <a:xfrm>
            <a:off x="169762" y="2106784"/>
            <a:ext cx="558847" cy="505785"/>
            <a:chOff x="428431" y="849215"/>
            <a:chExt cx="452084" cy="446067"/>
          </a:xfrm>
        </p:grpSpPr>
        <p:sp>
          <p:nvSpPr>
            <p:cNvPr id="122" name="Estrella de 8 puntas 12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3" name="CuadroTexto 122"/>
            <p:cNvSpPr txBox="1"/>
            <p:nvPr/>
          </p:nvSpPr>
          <p:spPr>
            <a:xfrm>
              <a:off x="527928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3976725" y="2115552"/>
            <a:ext cx="558847" cy="505784"/>
            <a:chOff x="428431" y="849215"/>
            <a:chExt cx="452084" cy="446067"/>
          </a:xfrm>
        </p:grpSpPr>
        <p:sp>
          <p:nvSpPr>
            <p:cNvPr id="125" name="Estrella de 8 puntas 12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6" name="CuadroTexto 125"/>
            <p:cNvSpPr txBox="1"/>
            <p:nvPr/>
          </p:nvSpPr>
          <p:spPr>
            <a:xfrm>
              <a:off x="528842" y="891359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27" name="Título 1"/>
          <p:cNvSpPr txBox="1">
            <a:spLocks/>
          </p:cNvSpPr>
          <p:nvPr/>
        </p:nvSpPr>
        <p:spPr>
          <a:xfrm>
            <a:off x="4566681" y="3697884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28" name="Grupo 127"/>
          <p:cNvGrpSpPr/>
          <p:nvPr/>
        </p:nvGrpSpPr>
        <p:grpSpPr>
          <a:xfrm>
            <a:off x="3944344" y="3539752"/>
            <a:ext cx="558847" cy="505785"/>
            <a:chOff x="428431" y="849215"/>
            <a:chExt cx="452084" cy="446067"/>
          </a:xfrm>
        </p:grpSpPr>
        <p:sp>
          <p:nvSpPr>
            <p:cNvPr id="129" name="Estrella de 8 puntas 12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0" name="CuadroTexto 129"/>
            <p:cNvSpPr txBox="1"/>
            <p:nvPr/>
          </p:nvSpPr>
          <p:spPr>
            <a:xfrm>
              <a:off x="534138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39815" y="2782179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suscribieron dos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$26.121,7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$37.960,6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$25.022,3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$89.104,6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430968"/>
              </p:ext>
            </p:extLst>
          </p:nvPr>
        </p:nvGraphicFramePr>
        <p:xfrm>
          <a:off x="273597" y="3971358"/>
          <a:ext cx="3375785" cy="1708561"/>
        </p:xfrm>
        <a:graphic>
          <a:graphicData uri="http://schemas.openxmlformats.org/drawingml/2006/table">
            <a:tbl>
              <a:tblPr/>
              <a:tblGrid>
                <a:gridCol w="1857715"/>
                <a:gridCol w="1518070"/>
              </a:tblGrid>
              <a:tr h="1785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IDU-67-2012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$ 18.511,1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IDU-1792-2013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$ 8.072,6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8.027,7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IDU-1707-2014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$ 5.857,6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IDU-1718-2014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9.745,0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IDU-1947-2014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$1.392,1 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65254"/>
              </p:ext>
            </p:extLst>
          </p:nvPr>
        </p:nvGraphicFramePr>
        <p:xfrm>
          <a:off x="4042095" y="2717433"/>
          <a:ext cx="3432132" cy="581025"/>
        </p:xfrm>
        <a:graphic>
          <a:graphicData uri="http://schemas.openxmlformats.org/drawingml/2006/table">
            <a:tbl>
              <a:tblPr/>
              <a:tblGrid>
                <a:gridCol w="1833919"/>
                <a:gridCol w="1598213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IDU-1724-2013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$ 8.018,5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IDU-1878-2013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$ 8.510,5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91942"/>
              </p:ext>
            </p:extLst>
          </p:nvPr>
        </p:nvGraphicFramePr>
        <p:xfrm>
          <a:off x="3975163" y="4168013"/>
          <a:ext cx="3632200" cy="2105025"/>
        </p:xfrm>
        <a:graphic>
          <a:graphicData uri="http://schemas.openxmlformats.org/drawingml/2006/table">
            <a:tbl>
              <a:tblPr/>
              <a:tblGrid>
                <a:gridCol w="1816100"/>
                <a:gridCol w="18161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IDU-796-2014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$ 8.494,5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IDU-1246-2014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$ 5.910,4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IDU-1345-2014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$ 15.468,4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IDU-1347-2014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$ 24.843,5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IDU-1877-2014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$ 25.538,8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201299" y="1465381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08445" y="6338379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3975223" y="3283510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230178" y="6323318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7320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Kennedy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1.638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Kennedy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857544047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86467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42%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Kennedy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660323229"/>
              </p:ext>
            </p:extLst>
          </p:nvPr>
        </p:nvGraphicFramePr>
        <p:xfrm>
          <a:off x="228877" y="6048368"/>
          <a:ext cx="7326366" cy="286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441469939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1030" y="5674475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7549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Kennedy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quinto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Kennedy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68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Kennedy,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179905899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2088141965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Kennedy,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76%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387050050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Kennedy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27.442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quinto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6185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23278" y="91119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056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Kennedy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58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segundo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176441130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Kennedy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49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 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31%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12% 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8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231" y="7731381"/>
            <a:ext cx="1245290" cy="168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041" y="2506072"/>
            <a:ext cx="3677861" cy="408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791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8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Kennedy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17" name="Botón de acción: Comienzo 16">
            <a:hlinkClick r:id="rId3" action="ppaction://hlinksldjump" highlightClick="1"/>
          </p:cNvPr>
          <p:cNvSpPr/>
          <p:nvPr/>
        </p:nvSpPr>
        <p:spPr>
          <a:xfrm>
            <a:off x="7012133" y="418812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10 CuadroTexto"/>
          <p:cNvSpPr txBox="1"/>
          <p:nvPr/>
        </p:nvSpPr>
        <p:spPr>
          <a:xfrm>
            <a:off x="305917" y="1462854"/>
            <a:ext cx="347859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700" b="1" dirty="0" smtClean="0">
                <a:solidFill>
                  <a:srgbClr val="BC5E00"/>
                </a:solidFill>
              </a:rPr>
              <a:t>A13 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 err="1">
                <a:solidFill>
                  <a:srgbClr val="FF0000"/>
                </a:solidFill>
              </a:rPr>
              <a:t>T</a:t>
            </a:r>
            <a:r>
              <a:rPr lang="es-CO" sz="700" dirty="0" err="1" smtClean="0">
                <a:solidFill>
                  <a:srgbClr val="FF0000"/>
                </a:solidFill>
              </a:rPr>
              <a:t>intal</a:t>
            </a:r>
            <a:r>
              <a:rPr lang="es-CO" sz="700" dirty="0" smtClean="0">
                <a:solidFill>
                  <a:srgbClr val="FF0000"/>
                </a:solidFill>
              </a:rPr>
              <a:t> (AK 89) desde Avenida </a:t>
            </a:r>
            <a:r>
              <a:rPr lang="es-CO" sz="700" dirty="0">
                <a:solidFill>
                  <a:srgbClr val="FF0000"/>
                </a:solidFill>
              </a:rPr>
              <a:t>V</a:t>
            </a:r>
            <a:r>
              <a:rPr lang="es-CO" sz="700" dirty="0" smtClean="0">
                <a:solidFill>
                  <a:srgbClr val="FF0000"/>
                </a:solidFill>
              </a:rPr>
              <a:t>illavicencio  hasta Avenida </a:t>
            </a:r>
            <a:r>
              <a:rPr lang="es-CO" sz="700" dirty="0">
                <a:solidFill>
                  <a:srgbClr val="FF0000"/>
                </a:solidFill>
              </a:rPr>
              <a:t>M</a:t>
            </a:r>
            <a:r>
              <a:rPr lang="es-CO" sz="700" dirty="0" smtClean="0">
                <a:solidFill>
                  <a:srgbClr val="FF0000"/>
                </a:solidFill>
              </a:rPr>
              <a:t>anuel Cepeda Vargas – Calzada Occidental,</a:t>
            </a:r>
            <a:r>
              <a:rPr lang="es-CO" sz="700" baseline="30000" dirty="0" smtClean="0">
                <a:solidFill>
                  <a:srgbClr val="FF0000"/>
                </a:solidFill>
              </a:rPr>
              <a:t>2</a:t>
            </a:r>
            <a:r>
              <a:rPr lang="es-CO" sz="700" dirty="0" smtClean="0">
                <a:solidFill>
                  <a:srgbClr val="FF0000"/>
                </a:solidFill>
              </a:rPr>
              <a:t> </a:t>
            </a:r>
            <a:r>
              <a:rPr lang="es-CO" sz="700" b="1" dirty="0" smtClean="0">
                <a:solidFill>
                  <a:srgbClr val="BC5E00"/>
                </a:solidFill>
              </a:rPr>
              <a:t>A14: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 err="1">
                <a:solidFill>
                  <a:srgbClr val="FF0000"/>
                </a:solidFill>
              </a:rPr>
              <a:t>T</a:t>
            </a:r>
            <a:r>
              <a:rPr lang="es-CO" sz="700" dirty="0" err="1" smtClean="0">
                <a:solidFill>
                  <a:srgbClr val="FF0000"/>
                </a:solidFill>
              </a:rPr>
              <a:t>intal</a:t>
            </a:r>
            <a:r>
              <a:rPr lang="es-CO" sz="700" dirty="0" smtClean="0">
                <a:solidFill>
                  <a:srgbClr val="FF0000"/>
                </a:solidFill>
              </a:rPr>
              <a:t> (AK 89) desde Avenida </a:t>
            </a:r>
            <a:r>
              <a:rPr lang="es-CO" sz="700" dirty="0">
                <a:solidFill>
                  <a:srgbClr val="FF0000"/>
                </a:solidFill>
              </a:rPr>
              <a:t>M</a:t>
            </a:r>
            <a:r>
              <a:rPr lang="es-CO" sz="700" dirty="0" smtClean="0">
                <a:solidFill>
                  <a:srgbClr val="FF0000"/>
                </a:solidFill>
              </a:rPr>
              <a:t>anuel Cepeda Vargas hasta Avenida Alsacia (AC 12) – Calzada Occidental </a:t>
            </a:r>
            <a:r>
              <a:rPr lang="es-CO" sz="700" baseline="30000" dirty="0" smtClean="0">
                <a:solidFill>
                  <a:srgbClr val="FF0000"/>
                </a:solidFill>
              </a:rPr>
              <a:t>2</a:t>
            </a:r>
            <a:r>
              <a:rPr lang="es-CO" sz="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CO" sz="700" b="1" dirty="0">
                <a:solidFill>
                  <a:srgbClr val="BC5E00"/>
                </a:solidFill>
              </a:rPr>
              <a:t>A15: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lsacia desde Avenida </a:t>
            </a:r>
            <a:r>
              <a:rPr lang="es-CO" sz="700" dirty="0" err="1" smtClean="0">
                <a:solidFill>
                  <a:srgbClr val="FF0000"/>
                </a:solidFill>
              </a:rPr>
              <a:t>Tintal</a:t>
            </a:r>
            <a:r>
              <a:rPr lang="es-CO" sz="700" dirty="0" smtClean="0">
                <a:solidFill>
                  <a:srgbClr val="FF0000"/>
                </a:solidFill>
              </a:rPr>
              <a:t> (AL 89)  hasta  AV. Ciudad de Cali (AK 86) </a:t>
            </a:r>
            <a:r>
              <a:rPr lang="es-CO" sz="700" baseline="30000" dirty="0">
                <a:solidFill>
                  <a:srgbClr val="FF0000"/>
                </a:solidFill>
              </a:rPr>
              <a:t>2</a:t>
            </a:r>
            <a:r>
              <a:rPr lang="es-CO" sz="700" dirty="0" smtClean="0">
                <a:solidFill>
                  <a:srgbClr val="FF0000"/>
                </a:solidFill>
              </a:rPr>
              <a:t> </a:t>
            </a:r>
            <a:r>
              <a:rPr lang="es-CO" sz="700" b="1" dirty="0" smtClean="0">
                <a:solidFill>
                  <a:srgbClr val="BC5E00"/>
                </a:solidFill>
              </a:rPr>
              <a:t>A16</a:t>
            </a:r>
            <a:r>
              <a:rPr lang="es-CO" sz="700" b="1" dirty="0">
                <a:solidFill>
                  <a:srgbClr val="BC5E00"/>
                </a:solidFill>
              </a:rPr>
              <a:t>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lsacia (AC 12) desde Avenida de Constitución hasta AV. </a:t>
            </a:r>
            <a:r>
              <a:rPr lang="es-CO" sz="700" dirty="0" err="1">
                <a:solidFill>
                  <a:srgbClr val="FF0000"/>
                </a:solidFill>
              </a:rPr>
              <a:t>B</a:t>
            </a:r>
            <a:r>
              <a:rPr lang="es-CO" sz="700" dirty="0" err="1" smtClean="0">
                <a:solidFill>
                  <a:srgbClr val="FF0000"/>
                </a:solidFill>
              </a:rPr>
              <a:t>oyaca</a:t>
            </a:r>
            <a:r>
              <a:rPr lang="es-CO" sz="700" dirty="0" smtClean="0">
                <a:solidFill>
                  <a:srgbClr val="FF0000"/>
                </a:solidFill>
              </a:rPr>
              <a:t>, (</a:t>
            </a:r>
            <a:r>
              <a:rPr lang="es-CO" sz="700" dirty="0" err="1" smtClean="0">
                <a:solidFill>
                  <a:srgbClr val="FF0000"/>
                </a:solidFill>
              </a:rPr>
              <a:t>ak</a:t>
            </a:r>
            <a:r>
              <a:rPr lang="es-CO" sz="700" dirty="0" smtClean="0">
                <a:solidFill>
                  <a:srgbClr val="FF0000"/>
                </a:solidFill>
              </a:rPr>
              <a:t> 72) </a:t>
            </a:r>
            <a:r>
              <a:rPr lang="es-CO" sz="700" baseline="30000" dirty="0">
                <a:solidFill>
                  <a:srgbClr val="FF0000"/>
                </a:solidFill>
              </a:rPr>
              <a:t>2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700" dirty="0">
                <a:solidFill>
                  <a:srgbClr val="BC5E00"/>
                </a:solidFill>
              </a:rPr>
              <a:t>A17: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>
                <a:solidFill>
                  <a:srgbClr val="FF0000"/>
                </a:solidFill>
              </a:rPr>
              <a:t>C</a:t>
            </a:r>
            <a:r>
              <a:rPr lang="es-CO" sz="700" dirty="0" smtClean="0">
                <a:solidFill>
                  <a:srgbClr val="FF0000"/>
                </a:solidFill>
              </a:rPr>
              <a:t>onstitución desde Avenida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lsacia hasta (AC 12)  hasta AV. Centenario (AC 13)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700" b="1" dirty="0" smtClean="0">
                <a:solidFill>
                  <a:srgbClr val="BC5E00"/>
                </a:solidFill>
              </a:rPr>
              <a:t>y A18</a:t>
            </a:r>
            <a:r>
              <a:rPr lang="es-CO" sz="700" b="1" dirty="0">
                <a:solidFill>
                  <a:srgbClr val="BC5E00"/>
                </a:solidFill>
              </a:rPr>
              <a:t>: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venida </a:t>
            </a:r>
            <a:r>
              <a:rPr lang="es-CO" sz="700" dirty="0">
                <a:solidFill>
                  <a:srgbClr val="FF0000"/>
                </a:solidFill>
              </a:rPr>
              <a:t>A</a:t>
            </a:r>
            <a:r>
              <a:rPr lang="es-CO" sz="700" dirty="0" smtClean="0">
                <a:solidFill>
                  <a:srgbClr val="FF0000"/>
                </a:solidFill>
              </a:rPr>
              <a:t>lsacia desde Avenida Boyacá (AK 72) hasta AV. Ciudad de Cali (AK 86) </a:t>
            </a:r>
            <a:r>
              <a:rPr lang="es-CO" sz="700" baseline="30000" dirty="0">
                <a:solidFill>
                  <a:srgbClr val="FF0000"/>
                </a:solidFill>
              </a:rPr>
              <a:t>1</a:t>
            </a:r>
            <a:endParaRPr lang="es-CO" sz="700" dirty="0">
              <a:solidFill>
                <a:srgbClr val="FF0000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305917" y="5998252"/>
            <a:ext cx="3482812" cy="45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18.333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92,2%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300877" y="3126983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330034" y="2550145"/>
            <a:ext cx="3476124" cy="51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$293.839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3 CuadroTexto"/>
          <p:cNvSpPr txBox="1"/>
          <p:nvPr/>
        </p:nvSpPr>
        <p:spPr>
          <a:xfrm>
            <a:off x="341224" y="6626556"/>
            <a:ext cx="346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915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7" name="Conector recto 36"/>
          <p:cNvCxnSpPr/>
          <p:nvPr/>
        </p:nvCxnSpPr>
        <p:spPr>
          <a:xfrm flipH="1" flipV="1">
            <a:off x="3894442" y="1632625"/>
            <a:ext cx="1" cy="79961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26"/>
          <p:cNvCxnSpPr/>
          <p:nvPr/>
        </p:nvCxnSpPr>
        <p:spPr>
          <a:xfrm>
            <a:off x="276225" y="248017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26"/>
          <p:cNvCxnSpPr/>
          <p:nvPr/>
        </p:nvCxnSpPr>
        <p:spPr>
          <a:xfrm>
            <a:off x="298445" y="3131083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26"/>
          <p:cNvCxnSpPr/>
          <p:nvPr/>
        </p:nvCxnSpPr>
        <p:spPr>
          <a:xfrm>
            <a:off x="302804" y="58554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26"/>
          <p:cNvCxnSpPr/>
          <p:nvPr/>
        </p:nvCxnSpPr>
        <p:spPr>
          <a:xfrm>
            <a:off x="298445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26"/>
          <p:cNvCxnSpPr/>
          <p:nvPr/>
        </p:nvCxnSpPr>
        <p:spPr>
          <a:xfrm>
            <a:off x="285375" y="8729873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Gráfico 42"/>
          <p:cNvGraphicFramePr/>
          <p:nvPr>
            <p:extLst>
              <p:ext uri="{D42A27DB-BD31-4B8C-83A1-F6EECF244321}">
                <p14:modId xmlns:p14="http://schemas.microsoft.com/office/powerpoint/2010/main" val="1991937427"/>
              </p:ext>
            </p:extLst>
          </p:nvPr>
        </p:nvGraphicFramePr>
        <p:xfrm>
          <a:off x="40938" y="3475555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" name="Gráfico 43"/>
          <p:cNvGraphicFramePr/>
          <p:nvPr>
            <p:extLst>
              <p:ext uri="{D42A27DB-BD31-4B8C-83A1-F6EECF244321}">
                <p14:modId xmlns:p14="http://schemas.microsoft.com/office/powerpoint/2010/main" val="1453574367"/>
              </p:ext>
            </p:extLst>
          </p:nvPr>
        </p:nvGraphicFramePr>
        <p:xfrm>
          <a:off x="298445" y="6982694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4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5" name="Grupo 64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66" name="Estrella de 8 puntas 6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550333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68" name="1 Rectángulo"/>
          <p:cNvSpPr/>
          <p:nvPr/>
        </p:nvSpPr>
        <p:spPr>
          <a:xfrm>
            <a:off x="203240" y="8739398"/>
            <a:ext cx="3665967" cy="41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297.498</a:t>
            </a:r>
            <a:endParaRPr lang="es-CO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Título 1"/>
          <p:cNvSpPr txBox="1">
            <a:spLocks/>
          </p:cNvSpPr>
          <p:nvPr/>
        </p:nvSpPr>
        <p:spPr>
          <a:xfrm>
            <a:off x="3869208" y="973570"/>
            <a:ext cx="3903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285375" y="9337540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307512" y="9149801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4047470" y="7516855"/>
            <a:ext cx="2678666" cy="1292531"/>
            <a:chOff x="193417" y="8032862"/>
            <a:chExt cx="2424326" cy="1292531"/>
          </a:xfrm>
        </p:grpSpPr>
        <p:sp>
          <p:nvSpPr>
            <p:cNvPr id="48" name="Rectángulo 47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8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680245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85"/>
          <p:cNvSpPr/>
          <p:nvPr/>
        </p:nvSpPr>
        <p:spPr>
          <a:xfrm>
            <a:off x="4111162" y="891339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5859365" y="6812787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156" y="2373430"/>
            <a:ext cx="3695294" cy="39302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31" y="7218336"/>
            <a:ext cx="1474042" cy="199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Conector recto 26"/>
          <p:cNvCxnSpPr/>
          <p:nvPr/>
        </p:nvCxnSpPr>
        <p:spPr>
          <a:xfrm>
            <a:off x="303362" y="918661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upo 14"/>
          <p:cNvGrpSpPr/>
          <p:nvPr/>
        </p:nvGrpSpPr>
        <p:grpSpPr>
          <a:xfrm>
            <a:off x="0" y="9491194"/>
            <a:ext cx="7696809" cy="571625"/>
            <a:chOff x="0" y="5964924"/>
            <a:chExt cx="11904245" cy="722063"/>
          </a:xfrm>
        </p:grpSpPr>
        <p:grpSp>
          <p:nvGrpSpPr>
            <p:cNvPr id="50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2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2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799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63896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"/>
          <a:stretch/>
        </p:blipFill>
        <p:spPr>
          <a:xfrm>
            <a:off x="-2080" y="5684871"/>
            <a:ext cx="7786511" cy="43735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2066" y="8503088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6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39" y="3227344"/>
            <a:ext cx="419421" cy="811487"/>
          </a:xfrm>
          <a:prstGeom prst="rect">
            <a:avLst/>
          </a:prstGeom>
        </p:spPr>
      </p:pic>
      <p:pic>
        <p:nvPicPr>
          <p:cNvPr id="18" name="Imagen 17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9833" y="3282274"/>
            <a:ext cx="439316" cy="76597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892971" y="3617044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47,4%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055848" y="3627678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52,6%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99557" y="2278175"/>
            <a:ext cx="251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380.453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04603" y="4298654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121.255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120.996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Fontibón.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3,03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Imagen 22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4030249"/>
            <a:ext cx="439602" cy="843262"/>
          </a:xfrm>
          <a:prstGeom prst="rect">
            <a:avLst/>
          </a:prstGeom>
        </p:spPr>
      </p:pic>
      <p:pic>
        <p:nvPicPr>
          <p:cNvPr id="24" name="Imagen 23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3155785"/>
            <a:ext cx="482471" cy="793946"/>
          </a:xfrm>
          <a:prstGeom prst="rect">
            <a:avLst/>
          </a:prstGeom>
        </p:spPr>
      </p:pic>
      <p:pic>
        <p:nvPicPr>
          <p:cNvPr id="25" name="Imagen 24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3993583" y="3203913"/>
            <a:ext cx="381014" cy="83018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4524017" y="3418442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21,4%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956942" y="3447378"/>
            <a:ext cx="99851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71,3%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100399" y="4294794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7,4%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896869" y="2136554"/>
            <a:ext cx="28927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Fontibón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71,3%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5320490" y="4772237"/>
            <a:ext cx="24236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  <a:endParaRPr lang="es-CO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Fontibón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11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3.328,1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  <a:p>
            <a:endParaRPr lang="es-CO" b="1" dirty="0">
              <a:solidFill>
                <a:srgbClr val="AE122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 flipH="1" flipV="1">
            <a:off x="469233" y="4911784"/>
            <a:ext cx="841189" cy="118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V="1">
            <a:off x="469232" y="4278254"/>
            <a:ext cx="0" cy="64674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V="1">
            <a:off x="2895691" y="5345094"/>
            <a:ext cx="0" cy="41520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 flipV="1">
            <a:off x="4244827" y="5967252"/>
            <a:ext cx="587041" cy="13444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 flipV="1">
            <a:off x="4812779" y="4777256"/>
            <a:ext cx="0" cy="118999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e 35"/>
          <p:cNvSpPr/>
          <p:nvPr/>
        </p:nvSpPr>
        <p:spPr>
          <a:xfrm>
            <a:off x="375529" y="4155656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lipse 36"/>
          <p:cNvSpPr/>
          <p:nvPr/>
        </p:nvSpPr>
        <p:spPr>
          <a:xfrm>
            <a:off x="2818752" y="5200963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lipse 37"/>
          <p:cNvSpPr/>
          <p:nvPr/>
        </p:nvSpPr>
        <p:spPr>
          <a:xfrm>
            <a:off x="4724722" y="4820526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2895691" y="5728747"/>
            <a:ext cx="599571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1310422" y="4923815"/>
            <a:ext cx="0" cy="92439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3489335" y="5728747"/>
            <a:ext cx="5927" cy="367565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4244828" y="5980696"/>
            <a:ext cx="0" cy="1683728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>
            <a:endCxn id="50" idx="0"/>
          </p:cNvCxnSpPr>
          <p:nvPr/>
        </p:nvCxnSpPr>
        <p:spPr>
          <a:xfrm flipV="1">
            <a:off x="6047391" y="6163517"/>
            <a:ext cx="8542" cy="1259967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ipse 49"/>
          <p:cNvSpPr/>
          <p:nvPr/>
        </p:nvSpPr>
        <p:spPr>
          <a:xfrm>
            <a:off x="5974983" y="6163517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7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78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80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9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87" name="Grupo 86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88" name="Estrella de 8 puntas 8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5851019" y="5657139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565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0" y="-455424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4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"/>
          <a:stretch/>
        </p:blipFill>
        <p:spPr>
          <a:xfrm>
            <a:off x="-2080" y="5684871"/>
            <a:ext cx="7786511" cy="4373529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152066" y="8503088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50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51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3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2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86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ítulo 1"/>
          <p:cNvSpPr txBox="1">
            <a:spLocks/>
          </p:cNvSpPr>
          <p:nvPr/>
        </p:nvSpPr>
        <p:spPr>
          <a:xfrm>
            <a:off x="787462" y="224682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2" name="Título 1"/>
          <p:cNvSpPr txBox="1">
            <a:spLocks/>
          </p:cNvSpPr>
          <p:nvPr/>
        </p:nvSpPr>
        <p:spPr>
          <a:xfrm>
            <a:off x="4566681" y="218560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3" name="Grupo 92"/>
          <p:cNvGrpSpPr/>
          <p:nvPr/>
        </p:nvGrpSpPr>
        <p:grpSpPr>
          <a:xfrm>
            <a:off x="169762" y="2249659"/>
            <a:ext cx="558847" cy="505785"/>
            <a:chOff x="428431" y="849215"/>
            <a:chExt cx="452084" cy="446067"/>
          </a:xfrm>
        </p:grpSpPr>
        <p:sp>
          <p:nvSpPr>
            <p:cNvPr id="94" name="Estrella de 8 puntas 9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5" name="CuadroTexto 94"/>
            <p:cNvSpPr txBox="1"/>
            <p:nvPr/>
          </p:nvSpPr>
          <p:spPr>
            <a:xfrm>
              <a:off x="527928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grpSp>
        <p:nvGrpSpPr>
          <p:cNvPr id="98" name="Grupo 97"/>
          <p:cNvGrpSpPr/>
          <p:nvPr/>
        </p:nvGrpSpPr>
        <p:grpSpPr>
          <a:xfrm>
            <a:off x="3976725" y="2210802"/>
            <a:ext cx="558847" cy="505784"/>
            <a:chOff x="428431" y="849215"/>
            <a:chExt cx="452084" cy="446067"/>
          </a:xfrm>
        </p:grpSpPr>
        <p:sp>
          <p:nvSpPr>
            <p:cNvPr id="99" name="Estrella de 8 puntas 9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538576" y="891359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07" name="Título 1"/>
          <p:cNvSpPr txBox="1">
            <a:spLocks/>
          </p:cNvSpPr>
          <p:nvPr/>
        </p:nvSpPr>
        <p:spPr>
          <a:xfrm>
            <a:off x="4583939" y="3934207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08" name="Grupo 107"/>
          <p:cNvGrpSpPr/>
          <p:nvPr/>
        </p:nvGrpSpPr>
        <p:grpSpPr>
          <a:xfrm>
            <a:off x="3961602" y="3776075"/>
            <a:ext cx="558847" cy="505785"/>
            <a:chOff x="428431" y="849215"/>
            <a:chExt cx="452084" cy="446067"/>
          </a:xfrm>
        </p:grpSpPr>
        <p:sp>
          <p:nvSpPr>
            <p:cNvPr id="109" name="Estrella de 8 puntas 10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2" name="CuadroTexto 111"/>
            <p:cNvSpPr txBox="1"/>
            <p:nvPr/>
          </p:nvSpPr>
          <p:spPr>
            <a:xfrm>
              <a:off x="534138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39815" y="2970813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suscribieron dos contrato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$16.678,9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$29.888,0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$20.503,7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$ 67.070,5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98673"/>
              </p:ext>
            </p:extLst>
          </p:nvPr>
        </p:nvGraphicFramePr>
        <p:xfrm>
          <a:off x="291824" y="4028356"/>
          <a:ext cx="3269428" cy="1417384"/>
        </p:xfrm>
        <a:graphic>
          <a:graphicData uri="http://schemas.openxmlformats.org/drawingml/2006/table">
            <a:tbl>
              <a:tblPr/>
              <a:tblGrid>
                <a:gridCol w="1822291"/>
                <a:gridCol w="1447137"/>
              </a:tblGrid>
              <a:tr h="16444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IDU-72-2012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$ 8.197,3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$ 5.784,2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8.027,7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IDU-1947-2014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$ 1.392,1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1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85497"/>
              </p:ext>
            </p:extLst>
          </p:nvPr>
        </p:nvGraphicFramePr>
        <p:xfrm>
          <a:off x="4068516" y="2853138"/>
          <a:ext cx="3467490" cy="390525"/>
        </p:xfrm>
        <a:graphic>
          <a:graphicData uri="http://schemas.openxmlformats.org/drawingml/2006/table">
            <a:tbl>
              <a:tblPr/>
              <a:tblGrid>
                <a:gridCol w="1839303"/>
                <a:gridCol w="162818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 IDU-1724-2013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$ 8.018,5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33881"/>
              </p:ext>
            </p:extLst>
          </p:nvPr>
        </p:nvGraphicFramePr>
        <p:xfrm>
          <a:off x="4057623" y="4529097"/>
          <a:ext cx="3478384" cy="1152525"/>
        </p:xfrm>
        <a:graphic>
          <a:graphicData uri="http://schemas.openxmlformats.org/drawingml/2006/table">
            <a:tbl>
              <a:tblPr/>
              <a:tblGrid>
                <a:gridCol w="1858147"/>
                <a:gridCol w="162023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148774" y="1485998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94273" y="3245410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3994273" y="5683810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216146" y="5440362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6700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Fontibón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919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Fontibón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175820796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691491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31%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Fontibón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554318290"/>
              </p:ext>
            </p:extLst>
          </p:nvPr>
        </p:nvGraphicFramePr>
        <p:xfrm>
          <a:off x="228877" y="6048367"/>
          <a:ext cx="7326366" cy="280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090994306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38999" y="5730823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5709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 40"/>
          <p:cNvSpPr/>
          <p:nvPr/>
        </p:nvSpPr>
        <p:spPr>
          <a:xfrm>
            <a:off x="-5892" y="207019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3" name="Título 1"/>
          <p:cNvSpPr txBox="1">
            <a:spLocks/>
          </p:cNvSpPr>
          <p:nvPr/>
        </p:nvSpPr>
        <p:spPr>
          <a:xfrm>
            <a:off x="719509" y="1450395"/>
            <a:ext cx="379430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3" name="Botón de acción: Final 52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o 34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6" name="Estrella de 8 puntas 3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55" name="Título 1"/>
          <p:cNvSpPr txBox="1">
            <a:spLocks/>
          </p:cNvSpPr>
          <p:nvPr/>
        </p:nvSpPr>
        <p:spPr>
          <a:xfrm>
            <a:off x="460866" y="2219441"/>
            <a:ext cx="3429818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Usaquén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1.175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94248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Usaquén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394207555"/>
              </p:ext>
            </p:extLst>
          </p:nvPr>
        </p:nvGraphicFramePr>
        <p:xfrm>
          <a:off x="9525" y="2842589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1325691049"/>
              </p:ext>
            </p:extLst>
          </p:nvPr>
        </p:nvGraphicFramePr>
        <p:xfrm>
          <a:off x="3886200" y="2842589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03628" y="3968935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36%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Usaquén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4251503548"/>
              </p:ext>
            </p:extLst>
          </p:nvPr>
        </p:nvGraphicFramePr>
        <p:xfrm>
          <a:off x="228877" y="6089242"/>
          <a:ext cx="7326366" cy="3062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22891" y="5588331"/>
            <a:ext cx="357723" cy="377717"/>
          </a:xfrm>
          <a:prstGeom prst="rect">
            <a:avLst/>
          </a:prstGeom>
        </p:spPr>
      </p:pic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326563" y="9026379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50393"/>
            <a:ext cx="357723" cy="37771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50393"/>
            <a:ext cx="357723" cy="377717"/>
          </a:xfrm>
          <a:prstGeom prst="rect">
            <a:avLst/>
          </a:prstGeom>
        </p:spPr>
      </p:pic>
      <p:cxnSp>
        <p:nvCxnSpPr>
          <p:cNvPr id="43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326563" y="9221950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24990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Fontibón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sexto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Fontibón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57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28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Fontibón,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4024243629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98909046"/>
              </p:ext>
            </p:extLst>
          </p:nvPr>
        </p:nvGraphicFramePr>
        <p:xfrm>
          <a:off x="4008549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Fontibón,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79%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Fontibón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13.119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3603733583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4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2328" y="9026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4573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Fontibón es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19,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cuarto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817000023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Fontibón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46%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52% regular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y 2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mala.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597" y="7790553"/>
            <a:ext cx="1071857" cy="158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5517" y="2219325"/>
            <a:ext cx="3666727" cy="510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1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5726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68129" y="954861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valorización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87479" y="1015443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37985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305917" y="5973488"/>
            <a:ext cx="3454297" cy="33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4.779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93,8%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26773" y="3169481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86277" y="8924435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73.260</a:t>
            </a:r>
          </a:p>
        </p:txBody>
      </p:sp>
      <p:sp>
        <p:nvSpPr>
          <p:cNvPr id="42" name="3 CuadroTexto"/>
          <p:cNvSpPr txBox="1"/>
          <p:nvPr/>
        </p:nvSpPr>
        <p:spPr>
          <a:xfrm>
            <a:off x="341224" y="6702162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260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43" name="Conector recto 26"/>
          <p:cNvCxnSpPr/>
          <p:nvPr/>
        </p:nvCxnSpPr>
        <p:spPr>
          <a:xfrm flipV="1">
            <a:off x="4001420" y="1637214"/>
            <a:ext cx="0" cy="829374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26"/>
          <p:cNvCxnSpPr/>
          <p:nvPr/>
        </p:nvCxnSpPr>
        <p:spPr>
          <a:xfrm>
            <a:off x="286277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285375" y="890327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3971452651"/>
              </p:ext>
            </p:extLst>
          </p:nvPr>
        </p:nvGraphicFramePr>
        <p:xfrm>
          <a:off x="16335" y="33657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Gráfico 47"/>
          <p:cNvGraphicFramePr/>
          <p:nvPr>
            <p:extLst>
              <p:ext uri="{D42A27DB-BD31-4B8C-83A1-F6EECF244321}">
                <p14:modId xmlns:p14="http://schemas.microsoft.com/office/powerpoint/2010/main" val="2196305486"/>
              </p:ext>
            </p:extLst>
          </p:nvPr>
        </p:nvGraphicFramePr>
        <p:xfrm>
          <a:off x="220039" y="7147879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10 CuadroTexto"/>
          <p:cNvSpPr txBox="1"/>
          <p:nvPr/>
        </p:nvSpPr>
        <p:spPr>
          <a:xfrm>
            <a:off x="334717" y="1579144"/>
            <a:ext cx="350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valorización: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152 </a:t>
            </a:r>
            <a:r>
              <a:rPr lang="es-CO" sz="1200" b="1" dirty="0">
                <a:solidFill>
                  <a:srgbClr val="BC5E00"/>
                </a:solidFill>
              </a:rPr>
              <a:t>: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Avenida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errocarril de Av. Ciudad de Cali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hasta KR 100</a:t>
            </a:r>
            <a:endParaRPr lang="es-CO" sz="1200" baseline="30000" dirty="0">
              <a:solidFill>
                <a:srgbClr val="FF0000"/>
              </a:solidFill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88526" y="2438639"/>
            <a:ext cx="331018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del proyecto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$19.693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4" name="Conector recto 26"/>
          <p:cNvCxnSpPr/>
          <p:nvPr/>
        </p:nvCxnSpPr>
        <p:spPr>
          <a:xfrm>
            <a:off x="334717" y="230871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ítulo 1"/>
          <p:cNvSpPr txBox="1">
            <a:spLocks/>
          </p:cNvSpPr>
          <p:nvPr/>
        </p:nvSpPr>
        <p:spPr>
          <a:xfrm>
            <a:off x="4001420" y="975300"/>
            <a:ext cx="37284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0" name="Botón de acción: Final 49">
            <a:hlinkClick r:id="" action="ppaction://hlinkshowjump?jump=nextslide" highlightClick="1"/>
          </p:cNvPr>
          <p:cNvSpPr/>
          <p:nvPr/>
        </p:nvSpPr>
        <p:spPr>
          <a:xfrm>
            <a:off x="6981859" y="490933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Rectángulo 58"/>
          <p:cNvSpPr/>
          <p:nvPr/>
        </p:nvSpPr>
        <p:spPr>
          <a:xfrm>
            <a:off x="264980" y="9466720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4047470" y="8003547"/>
            <a:ext cx="2678666" cy="1292531"/>
            <a:chOff x="193417" y="8032862"/>
            <a:chExt cx="2424326" cy="1292531"/>
          </a:xfrm>
        </p:grpSpPr>
        <p:sp>
          <p:nvSpPr>
            <p:cNvPr id="66" name="Rectángulo 65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7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28914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ángulo 78"/>
          <p:cNvSpPr/>
          <p:nvPr/>
        </p:nvSpPr>
        <p:spPr>
          <a:xfrm>
            <a:off x="4109461" y="94754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5859365" y="729947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876">
            <a:off x="3737091" y="1912803"/>
            <a:ext cx="4551942" cy="495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985" y="7766510"/>
            <a:ext cx="1350335" cy="199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6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0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9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Fontibón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2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5" name="Grupo 64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66" name="Estrella de 8 puntas 6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518518" y="886187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68" name="Botón de acción: Comienzo 67">
            <a:hlinkClick r:id="rId3" action="ppaction://hlinksldjump" highlightClick="1"/>
          </p:cNvPr>
          <p:cNvSpPr/>
          <p:nvPr/>
        </p:nvSpPr>
        <p:spPr>
          <a:xfrm>
            <a:off x="6945802" y="170261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9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70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72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Rectángulo 73"/>
          <p:cNvSpPr/>
          <p:nvPr/>
        </p:nvSpPr>
        <p:spPr>
          <a:xfrm>
            <a:off x="1527457" y="2319326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518791" y="5631945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783" y="2737185"/>
            <a:ext cx="4683595" cy="257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n 7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558" y="6142182"/>
            <a:ext cx="4692823" cy="259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869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8745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18" name="Rectángulo 17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9" name="Rectángulo 18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" r="2064"/>
          <a:stretch/>
        </p:blipFill>
        <p:spPr>
          <a:xfrm>
            <a:off x="0" y="1889460"/>
            <a:ext cx="7772400" cy="313708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420950" y="5032030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16" name="Imagen 15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69" y="7270006"/>
            <a:ext cx="419421" cy="811487"/>
          </a:xfrm>
          <a:prstGeom prst="rect">
            <a:avLst/>
          </a:prstGeom>
        </p:spPr>
      </p:pic>
      <p:pic>
        <p:nvPicPr>
          <p:cNvPr id="20" name="Imagen 19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258" y="7308509"/>
            <a:ext cx="439316" cy="76597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69903" y="763096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47,9%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673540" y="7615531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52,1%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23" name="Imagen 22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337888" y="8510712"/>
            <a:ext cx="439602" cy="843262"/>
          </a:xfrm>
          <a:prstGeom prst="rect">
            <a:avLst/>
          </a:prstGeom>
        </p:spPr>
      </p:pic>
      <p:pic>
        <p:nvPicPr>
          <p:cNvPr id="24" name="Imagen 23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098305"/>
            <a:ext cx="482471" cy="793946"/>
          </a:xfrm>
          <a:prstGeom prst="rect">
            <a:avLst/>
          </a:prstGeom>
        </p:spPr>
      </p:pic>
      <p:pic>
        <p:nvPicPr>
          <p:cNvPr id="25" name="Imagen 24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358533" y="7502620"/>
            <a:ext cx="381014" cy="83018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744583" y="7717149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20,4%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539507" y="8245510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70,9%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766368" y="8763319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8,7%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874.755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243.958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265.406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Engativá.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753390" y="7781792"/>
            <a:ext cx="2283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Engativá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10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3.588,1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330840" y="6088449"/>
            <a:ext cx="224846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Engativá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11,1%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3,36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39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4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4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7" name="Grupo 66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68" name="Estrella de 8 puntas 6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9" name="CuadroTexto 68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3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65471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298" y="-25660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27801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" r="2064"/>
          <a:stretch/>
        </p:blipFill>
        <p:spPr>
          <a:xfrm>
            <a:off x="0" y="1889460"/>
            <a:ext cx="7772400" cy="3137088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6649265" y="3109742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94" name="Título 1"/>
          <p:cNvSpPr txBox="1">
            <a:spLocks/>
          </p:cNvSpPr>
          <p:nvPr/>
        </p:nvSpPr>
        <p:spPr>
          <a:xfrm>
            <a:off x="651294" y="575600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8" name="Título 1"/>
          <p:cNvSpPr txBox="1">
            <a:spLocks/>
          </p:cNvSpPr>
          <p:nvPr/>
        </p:nvSpPr>
        <p:spPr>
          <a:xfrm>
            <a:off x="4536842" y="5751943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104" name="Título 1"/>
          <p:cNvSpPr txBox="1">
            <a:spLocks/>
          </p:cNvSpPr>
          <p:nvPr/>
        </p:nvSpPr>
        <p:spPr>
          <a:xfrm>
            <a:off x="4562673" y="7563127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08" name="Grupo 107"/>
          <p:cNvGrpSpPr/>
          <p:nvPr/>
        </p:nvGrpSpPr>
        <p:grpSpPr>
          <a:xfrm>
            <a:off x="33594" y="5768370"/>
            <a:ext cx="558847" cy="505785"/>
            <a:chOff x="428431" y="849215"/>
            <a:chExt cx="452084" cy="446067"/>
          </a:xfrm>
        </p:grpSpPr>
        <p:sp>
          <p:nvSpPr>
            <p:cNvPr id="109" name="Estrella de 8 puntas 10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2" name="CuadroTexto 111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115" name="Grupo 114"/>
          <p:cNvGrpSpPr/>
          <p:nvPr/>
        </p:nvGrpSpPr>
        <p:grpSpPr>
          <a:xfrm>
            <a:off x="3946886" y="5777138"/>
            <a:ext cx="558847" cy="505784"/>
            <a:chOff x="428431" y="849215"/>
            <a:chExt cx="452084" cy="446067"/>
          </a:xfrm>
        </p:grpSpPr>
        <p:sp>
          <p:nvSpPr>
            <p:cNvPr id="116" name="Estrella de 8 puntas 11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7" name="CuadroTexto 116"/>
            <p:cNvSpPr txBox="1"/>
            <p:nvPr/>
          </p:nvSpPr>
          <p:spPr>
            <a:xfrm>
              <a:off x="519108" y="880748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grpSp>
        <p:nvGrpSpPr>
          <p:cNvPr id="118" name="Grupo 117"/>
          <p:cNvGrpSpPr/>
          <p:nvPr/>
        </p:nvGrpSpPr>
        <p:grpSpPr>
          <a:xfrm>
            <a:off x="3940336" y="7404994"/>
            <a:ext cx="558847" cy="505784"/>
            <a:chOff x="428431" y="849215"/>
            <a:chExt cx="452084" cy="446067"/>
          </a:xfrm>
        </p:grpSpPr>
        <p:sp>
          <p:nvSpPr>
            <p:cNvPr id="119" name="Estrella de 8 puntas 11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20" name="CuadroTexto 119"/>
            <p:cNvSpPr txBox="1"/>
            <p:nvPr/>
          </p:nvSpPr>
          <p:spPr>
            <a:xfrm>
              <a:off x="524405" y="89589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107131"/>
              </p:ext>
            </p:extLst>
          </p:nvPr>
        </p:nvGraphicFramePr>
        <p:xfrm>
          <a:off x="302410" y="7590966"/>
          <a:ext cx="3318210" cy="1543404"/>
        </p:xfrm>
        <a:graphic>
          <a:graphicData uri="http://schemas.openxmlformats.org/drawingml/2006/table">
            <a:tbl>
              <a:tblPr/>
              <a:tblGrid>
                <a:gridCol w="1659105"/>
                <a:gridCol w="1659105"/>
              </a:tblGrid>
              <a:tr h="2129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IDU-72-2012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$ 8.197,3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IDU-73-2012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$ 18.322,5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IDU-84-2012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$ 3.162,2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$ 13.846,2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$ 5.784,2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1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ángulo 30"/>
          <p:cNvSpPr/>
          <p:nvPr/>
        </p:nvSpPr>
        <p:spPr>
          <a:xfrm>
            <a:off x="223691" y="6441953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celebraron cuatro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$38.163,6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$32.010,8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$ 11.083,9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$81.258,3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69302"/>
              </p:ext>
            </p:extLst>
          </p:nvPr>
        </p:nvGraphicFramePr>
        <p:xfrm>
          <a:off x="3955730" y="6333097"/>
          <a:ext cx="3550438" cy="581025"/>
        </p:xfrm>
        <a:graphic>
          <a:graphicData uri="http://schemas.openxmlformats.org/drawingml/2006/table">
            <a:tbl>
              <a:tblPr/>
              <a:tblGrid>
                <a:gridCol w="1928235"/>
                <a:gridCol w="1622203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IDU-1724-2013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$ 8.018,5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IDU-1878-2013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$ 8.510,5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992585"/>
              </p:ext>
            </p:extLst>
          </p:nvPr>
        </p:nvGraphicFramePr>
        <p:xfrm>
          <a:off x="3940336" y="8077751"/>
          <a:ext cx="3565832" cy="1533525"/>
        </p:xfrm>
        <a:graphic>
          <a:graphicData uri="http://schemas.openxmlformats.org/drawingml/2006/table">
            <a:tbl>
              <a:tblPr/>
              <a:tblGrid>
                <a:gridCol w="1959532"/>
                <a:gridCol w="16063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$ 8.494,5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220032" y="511253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889498" y="689348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3870448" y="9582337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31898" y="91696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06378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10.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Engativá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1.391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Engativá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236924584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252484" y="361105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23%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Engativá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641103972"/>
              </p:ext>
            </p:extLst>
          </p:nvPr>
        </p:nvGraphicFramePr>
        <p:xfrm>
          <a:off x="228877" y="6048367"/>
          <a:ext cx="7326366" cy="279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204390203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7701" y="5730822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235803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10.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Engativá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cuarto 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Engativá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43%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69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Engativá,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8897503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516733441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Engativá,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72%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Engativá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22.430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octavo puesto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52024631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52328" y="55877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51853" y="907386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59793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10.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Engativá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52,4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tercer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758530895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Engativá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37%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37%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12% 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14%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716" y="7793252"/>
            <a:ext cx="1221899" cy="152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856" y="2248200"/>
            <a:ext cx="3430405" cy="481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74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6737" y="-34144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/>
            </a:r>
            <a:b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3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otón de acción: Final 15">
            <a:hlinkClick r:id="" action="ppaction://hlinkshowjump?jump=nextslide" highlightClick="1"/>
          </p:cNvPr>
          <p:cNvSpPr/>
          <p:nvPr/>
        </p:nvSpPr>
        <p:spPr>
          <a:xfrm>
            <a:off x="7076455" y="30657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68129" y="954861"/>
            <a:ext cx="700917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 y contribución por valorización</a:t>
            </a:r>
            <a:endParaRPr lang="es-CO" sz="19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40600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17" name="10 CuadroTexto"/>
          <p:cNvSpPr txBox="1"/>
          <p:nvPr/>
        </p:nvSpPr>
        <p:spPr>
          <a:xfrm>
            <a:off x="285375" y="1606062"/>
            <a:ext cx="360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  <a:endParaRPr lang="es-CO" sz="1200" dirty="0" smtClean="0">
              <a:solidFill>
                <a:srgbClr val="BB46AC"/>
              </a:solidFill>
            </a:endParaRP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A3:  </a:t>
            </a:r>
            <a:r>
              <a:rPr lang="es-CO" sz="1200" dirty="0" err="1" smtClean="0">
                <a:solidFill>
                  <a:srgbClr val="FF0000"/>
                </a:solidFill>
              </a:rPr>
              <a:t>AV.J.Celestino</a:t>
            </a:r>
            <a:r>
              <a:rPr lang="es-CO" sz="1200" dirty="0" smtClean="0">
                <a:solidFill>
                  <a:srgbClr val="FF0000"/>
                </a:solidFill>
              </a:rPr>
              <a:t> M. AC63 desde KR 114 a KR 122 </a:t>
            </a:r>
            <a:r>
              <a:rPr lang="es-CO" sz="1200" baseline="30000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I</a:t>
            </a:r>
            <a:r>
              <a:rPr lang="es-CO" sz="1200" b="1" dirty="0">
                <a:solidFill>
                  <a:srgbClr val="BC5E00"/>
                </a:solidFill>
              </a:rPr>
              <a:t>1</a:t>
            </a:r>
            <a:r>
              <a:rPr lang="es-CO" sz="1200" b="1" dirty="0" smtClean="0">
                <a:solidFill>
                  <a:srgbClr val="BC5E00"/>
                </a:solidFill>
              </a:rPr>
              <a:t>:  </a:t>
            </a:r>
            <a:r>
              <a:rPr lang="es-CO" sz="1200" dirty="0" err="1">
                <a:solidFill>
                  <a:srgbClr val="FF0000"/>
                </a:solidFill>
              </a:rPr>
              <a:t>Intersectación</a:t>
            </a:r>
            <a:r>
              <a:rPr lang="es-CO" sz="1200" dirty="0">
                <a:solidFill>
                  <a:srgbClr val="FF0000"/>
                </a:solidFill>
              </a:rPr>
              <a:t> </a:t>
            </a:r>
            <a:r>
              <a:rPr lang="es-CO" sz="1200" dirty="0" err="1">
                <a:solidFill>
                  <a:srgbClr val="FF0000"/>
                </a:solidFill>
              </a:rPr>
              <a:t>Av</a:t>
            </a:r>
            <a:r>
              <a:rPr lang="es-CO" sz="1200" dirty="0">
                <a:solidFill>
                  <a:srgbClr val="FF0000"/>
                </a:solidFill>
              </a:rPr>
              <a:t> Chile por </a:t>
            </a:r>
            <a:r>
              <a:rPr lang="es-CO" sz="1200" dirty="0" err="1">
                <a:solidFill>
                  <a:srgbClr val="FF0000"/>
                </a:solidFill>
              </a:rPr>
              <a:t>Av</a:t>
            </a:r>
            <a:r>
              <a:rPr lang="es-CO" sz="1200" dirty="0">
                <a:solidFill>
                  <a:srgbClr val="FF0000"/>
                </a:solidFill>
              </a:rPr>
              <a:t> Ciudad de Cali </a:t>
            </a:r>
            <a:r>
              <a:rPr lang="es-CO" sz="1200" baseline="30000" dirty="0" smtClean="0">
                <a:solidFill>
                  <a:srgbClr val="FF0000"/>
                </a:solidFill>
              </a:rPr>
              <a:t>1</a:t>
            </a:r>
            <a:endParaRPr lang="es-CO" sz="1200" baseline="30000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5917" y="5747094"/>
            <a:ext cx="3454297" cy="648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4.347,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95,2%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1,2%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00877" y="2978121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76224" y="8639998"/>
            <a:ext cx="3483989" cy="287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46.204 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30034" y="2384880"/>
            <a:ext cx="343018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Costo estimado de los proyecto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$178.516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10 CuadroTexto"/>
          <p:cNvSpPr txBox="1"/>
          <p:nvPr/>
        </p:nvSpPr>
        <p:spPr>
          <a:xfrm>
            <a:off x="3962116" y="1594823"/>
            <a:ext cx="372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valorización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es-CO" sz="1200" dirty="0" smtClean="0">
              <a:solidFill>
                <a:srgbClr val="BB46AC"/>
              </a:solidFill>
            </a:endParaRPr>
          </a:p>
          <a:p>
            <a:pPr algn="ctr"/>
            <a:r>
              <a:rPr lang="es-CO" sz="1200" b="1" dirty="0">
                <a:solidFill>
                  <a:srgbClr val="BC5E00"/>
                </a:solidFill>
              </a:rPr>
              <a:t>116: 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AV. José C. Mutis de AK. 70- AV. </a:t>
            </a:r>
            <a:r>
              <a:rPr lang="es-CO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Boyaca</a:t>
            </a:r>
            <a:endParaRPr lang="es-CO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115: 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Intersección </a:t>
            </a:r>
            <a:r>
              <a:rPr lang="es-CO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José Celestino Mutis por </a:t>
            </a:r>
            <a:r>
              <a:rPr lang="es-CO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Boyacá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3 CuadroTexto"/>
          <p:cNvSpPr txBox="1"/>
          <p:nvPr/>
        </p:nvSpPr>
        <p:spPr>
          <a:xfrm>
            <a:off x="341224" y="6477694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172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2" name="Conector recto 26"/>
          <p:cNvCxnSpPr/>
          <p:nvPr/>
        </p:nvCxnSpPr>
        <p:spPr>
          <a:xfrm>
            <a:off x="4016213" y="226751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4073942" y="5706588"/>
            <a:ext cx="3445625" cy="70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3.734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donde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95,6%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8,5%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4246564" y="2976342"/>
            <a:ext cx="3251234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4246563" y="2373282"/>
            <a:ext cx="325123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Costo estimado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los proyectos es: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$144.657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3 CuadroTexto"/>
          <p:cNvSpPr txBox="1"/>
          <p:nvPr/>
        </p:nvSpPr>
        <p:spPr>
          <a:xfrm>
            <a:off x="4235679" y="6471386"/>
            <a:ext cx="327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165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065111" y="8643858"/>
            <a:ext cx="3423857" cy="25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36.707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Conector recto 26"/>
          <p:cNvCxnSpPr/>
          <p:nvPr/>
        </p:nvCxnSpPr>
        <p:spPr>
          <a:xfrm flipV="1">
            <a:off x="3928732" y="1637213"/>
            <a:ext cx="0" cy="7767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26"/>
          <p:cNvCxnSpPr/>
          <p:nvPr/>
        </p:nvCxnSpPr>
        <p:spPr>
          <a:xfrm>
            <a:off x="276225" y="226751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26"/>
          <p:cNvCxnSpPr/>
          <p:nvPr/>
        </p:nvCxnSpPr>
        <p:spPr>
          <a:xfrm>
            <a:off x="4042792" y="292804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26"/>
          <p:cNvCxnSpPr/>
          <p:nvPr/>
        </p:nvCxnSpPr>
        <p:spPr>
          <a:xfrm>
            <a:off x="302804" y="292804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26"/>
          <p:cNvCxnSpPr/>
          <p:nvPr/>
        </p:nvCxnSpPr>
        <p:spPr>
          <a:xfrm>
            <a:off x="4042792" y="57065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26"/>
          <p:cNvCxnSpPr/>
          <p:nvPr/>
        </p:nvCxnSpPr>
        <p:spPr>
          <a:xfrm>
            <a:off x="302804" y="57065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26"/>
          <p:cNvCxnSpPr/>
          <p:nvPr/>
        </p:nvCxnSpPr>
        <p:spPr>
          <a:xfrm>
            <a:off x="4038433" y="64076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26"/>
          <p:cNvCxnSpPr/>
          <p:nvPr/>
        </p:nvCxnSpPr>
        <p:spPr>
          <a:xfrm>
            <a:off x="298445" y="64076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4025363" y="858009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26"/>
          <p:cNvCxnSpPr/>
          <p:nvPr/>
        </p:nvCxnSpPr>
        <p:spPr>
          <a:xfrm>
            <a:off x="285375" y="858009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Gráfico 47"/>
          <p:cNvGraphicFramePr/>
          <p:nvPr>
            <p:extLst>
              <p:ext uri="{D42A27DB-BD31-4B8C-83A1-F6EECF244321}">
                <p14:modId xmlns:p14="http://schemas.microsoft.com/office/powerpoint/2010/main" val="1280424259"/>
              </p:ext>
            </p:extLst>
          </p:nvPr>
        </p:nvGraphicFramePr>
        <p:xfrm>
          <a:off x="40938" y="3326693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Gráfico 48"/>
          <p:cNvGraphicFramePr/>
          <p:nvPr>
            <p:extLst>
              <p:ext uri="{D42A27DB-BD31-4B8C-83A1-F6EECF244321}">
                <p14:modId xmlns:p14="http://schemas.microsoft.com/office/powerpoint/2010/main" val="2606815559"/>
              </p:ext>
            </p:extLst>
          </p:nvPr>
        </p:nvGraphicFramePr>
        <p:xfrm>
          <a:off x="3886199" y="3312570"/>
          <a:ext cx="3834655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199824587"/>
              </p:ext>
            </p:extLst>
          </p:nvPr>
        </p:nvGraphicFramePr>
        <p:xfrm>
          <a:off x="4107623" y="6837375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Gráfico 50"/>
          <p:cNvGraphicFramePr/>
          <p:nvPr>
            <p:extLst>
              <p:ext uri="{D42A27DB-BD31-4B8C-83A1-F6EECF244321}">
                <p14:modId xmlns:p14="http://schemas.microsoft.com/office/powerpoint/2010/main" val="2720048630"/>
              </p:ext>
            </p:extLst>
          </p:nvPr>
        </p:nvGraphicFramePr>
        <p:xfrm>
          <a:off x="330034" y="6797437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4" name="Rectángulo 53"/>
          <p:cNvSpPr/>
          <p:nvPr/>
        </p:nvSpPr>
        <p:spPr>
          <a:xfrm>
            <a:off x="285375" y="9295755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307512" y="906991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cxnSp>
        <p:nvCxnSpPr>
          <p:cNvPr id="52" name="Conector recto 26"/>
          <p:cNvCxnSpPr/>
          <p:nvPr/>
        </p:nvCxnSpPr>
        <p:spPr>
          <a:xfrm>
            <a:off x="4058101" y="903775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26"/>
          <p:cNvCxnSpPr/>
          <p:nvPr/>
        </p:nvCxnSpPr>
        <p:spPr>
          <a:xfrm>
            <a:off x="318113" y="903775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58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0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9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796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Usaquén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primer 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78 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Usaquén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58%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sin 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78 puentes,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 puentes son peatonales y 41 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Usaquén,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2321943269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614015384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Rectángulo 24"/>
          <p:cNvSpPr/>
          <p:nvPr/>
        </p:nvSpPr>
        <p:spPr>
          <a:xfrm>
            <a:off x="328053" y="55210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Usaqué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representando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81% 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244597178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Usaquén es que un puente le pertenecería 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13.353 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11 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4023753" y="55115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28053" y="91024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4955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4152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269378" y="1444725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Botón de acción: Final 33">
            <a:hlinkClick r:id="" action="ppaction://hlinkshowjump?jump=nextslide" highlightClick="1"/>
          </p:cNvPr>
          <p:cNvSpPr/>
          <p:nvPr/>
        </p:nvSpPr>
        <p:spPr>
          <a:xfrm>
            <a:off x="6948667" y="156133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5" name="Grupo 3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3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43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upo 41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45" name="Rectángulo 44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59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49" y="4328499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ángulo 59"/>
          <p:cNvSpPr/>
          <p:nvPr/>
        </p:nvSpPr>
        <p:spPr>
          <a:xfrm>
            <a:off x="195004" y="9147695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05637" y="4916771"/>
            <a:ext cx="2335545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6546">
            <a:off x="1875937" y="1919261"/>
            <a:ext cx="5717014" cy="624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51" y="5300641"/>
            <a:ext cx="1821464" cy="227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ángulo 63"/>
          <p:cNvSpPr/>
          <p:nvPr/>
        </p:nvSpPr>
        <p:spPr>
          <a:xfrm>
            <a:off x="169144" y="4157328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290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36958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10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Engativá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4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43" name="Estrella de 8 puntas 42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28252" y="886187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G</a:t>
              </a:r>
            </a:p>
          </p:txBody>
        </p:sp>
      </p:grpSp>
      <p:sp>
        <p:nvSpPr>
          <p:cNvPr id="45" name="Botón de acción: Comienzo 44">
            <a:hlinkClick r:id="rId3" action="ppaction://hlinksldjump" highlightClick="1"/>
          </p:cNvPr>
          <p:cNvSpPr/>
          <p:nvPr/>
        </p:nvSpPr>
        <p:spPr>
          <a:xfrm>
            <a:off x="6945802" y="170261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 46"/>
          <p:cNvSpPr/>
          <p:nvPr/>
        </p:nvSpPr>
        <p:spPr>
          <a:xfrm>
            <a:off x="1527457" y="2335092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1518791" y="5647711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grpSp>
        <p:nvGrpSpPr>
          <p:cNvPr id="51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53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5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4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17" y="2753969"/>
            <a:ext cx="4683596" cy="257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1" r="-1"/>
          <a:stretch/>
        </p:blipFill>
        <p:spPr>
          <a:xfrm>
            <a:off x="1481959" y="6146222"/>
            <a:ext cx="4776951" cy="257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39311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54218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4" r="2892"/>
          <a:stretch/>
        </p:blipFill>
        <p:spPr>
          <a:xfrm>
            <a:off x="-5725" y="4980571"/>
            <a:ext cx="7778126" cy="507615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5113" y="9626978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/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/>
              </a:solidFill>
              <a:cs typeface="Aller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11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08248" y="3699119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47,5%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754046" y="3692126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52,5%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883091" y="3696782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22,2%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265455" y="3691857"/>
            <a:ext cx="97220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70,7%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721196" y="3685722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50078" y="2459414"/>
            <a:ext cx="2841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1.174.736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52,5%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43745" y="5338288"/>
            <a:ext cx="284755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304.551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331.019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Suba.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3,28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840556" y="2457673"/>
            <a:ext cx="36790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Suba representa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14,9%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70,7%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</a:t>
            </a:r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4243645"/>
            <a:ext cx="817175" cy="79088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4219581"/>
            <a:ext cx="777092" cy="76582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4254361"/>
            <a:ext cx="712466" cy="71246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56823" y="4240961"/>
            <a:ext cx="849904" cy="8263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1" y="4243725"/>
            <a:ext cx="757985" cy="75985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871084" y="5338361"/>
            <a:ext cx="35281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Suba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cuarto lugar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las localidades con mayor superficie dentro del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10.056,0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51" name="Estrella de 8 puntas 5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350078" y="6462381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4333626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5726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64423" y="106389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11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4" r="2892"/>
          <a:stretch/>
        </p:blipFill>
        <p:spPr>
          <a:xfrm>
            <a:off x="-5725" y="4980571"/>
            <a:ext cx="7778126" cy="5076155"/>
          </a:xfrm>
          <a:prstGeom prst="rect">
            <a:avLst/>
          </a:prstGeom>
        </p:spPr>
      </p:pic>
      <p:sp>
        <p:nvSpPr>
          <p:cNvPr id="52" name="Rectángulo 51"/>
          <p:cNvSpPr/>
          <p:nvPr/>
        </p:nvSpPr>
        <p:spPr>
          <a:xfrm>
            <a:off x="155113" y="9626978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/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/>
              </a:solidFill>
              <a:cs typeface="Aller"/>
            </a:endParaRPr>
          </a:p>
        </p:txBody>
      </p:sp>
      <p:sp>
        <p:nvSpPr>
          <p:cNvPr id="86" name="Título 1"/>
          <p:cNvSpPr txBox="1">
            <a:spLocks/>
          </p:cNvSpPr>
          <p:nvPr/>
        </p:nvSpPr>
        <p:spPr>
          <a:xfrm>
            <a:off x="787462" y="239922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87" name="Título 1"/>
          <p:cNvSpPr txBox="1">
            <a:spLocks/>
          </p:cNvSpPr>
          <p:nvPr/>
        </p:nvSpPr>
        <p:spPr>
          <a:xfrm>
            <a:off x="4566681" y="2395157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00A800"/>
                </a:solidFill>
                <a:latin typeface="Arial Narrow" panose="020B0606020202030204" pitchFamily="34" charset="0"/>
                <a:cs typeface="Canter Bold"/>
              </a:rPr>
              <a:t>Construcción de Malla Vial</a:t>
            </a:r>
            <a:endParaRPr lang="es-CO" sz="2000" b="1" dirty="0">
              <a:solidFill>
                <a:srgbClr val="00A8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88" name="Grupo 87"/>
          <p:cNvGrpSpPr/>
          <p:nvPr/>
        </p:nvGrpSpPr>
        <p:grpSpPr>
          <a:xfrm>
            <a:off x="169762" y="2411584"/>
            <a:ext cx="558847" cy="505785"/>
            <a:chOff x="428431" y="849215"/>
            <a:chExt cx="452084" cy="446067"/>
          </a:xfrm>
        </p:grpSpPr>
        <p:sp>
          <p:nvSpPr>
            <p:cNvPr id="89" name="Estrella de 8 puntas 8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0" name="CuadroTexto 89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grpSp>
        <p:nvGrpSpPr>
          <p:cNvPr id="91" name="Grupo 90"/>
          <p:cNvGrpSpPr/>
          <p:nvPr/>
        </p:nvGrpSpPr>
        <p:grpSpPr>
          <a:xfrm>
            <a:off x="3976725" y="2420352"/>
            <a:ext cx="558847" cy="505784"/>
            <a:chOff x="428431" y="849215"/>
            <a:chExt cx="452084" cy="446067"/>
          </a:xfrm>
        </p:grpSpPr>
        <p:sp>
          <p:nvSpPr>
            <p:cNvPr id="92" name="Estrella de 8 puntas 9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00A800"/>
            </a:solidFill>
            <a:ln>
              <a:solidFill>
                <a:srgbClr val="00A8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509375" y="891359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94" name="Título 1"/>
          <p:cNvSpPr txBox="1">
            <a:spLocks/>
          </p:cNvSpPr>
          <p:nvPr/>
        </p:nvSpPr>
        <p:spPr>
          <a:xfrm>
            <a:off x="4583939" y="3878633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5" name="Grupo 94"/>
          <p:cNvGrpSpPr/>
          <p:nvPr/>
        </p:nvGrpSpPr>
        <p:grpSpPr>
          <a:xfrm>
            <a:off x="3961602" y="3720501"/>
            <a:ext cx="558847" cy="505785"/>
            <a:chOff x="428431" y="849215"/>
            <a:chExt cx="452084" cy="446067"/>
          </a:xfrm>
        </p:grpSpPr>
        <p:sp>
          <p:nvSpPr>
            <p:cNvPr id="98" name="Estrella de 8 puntas 9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9" name="CuadroTexto 98"/>
            <p:cNvSpPr txBox="1"/>
            <p:nvPr/>
          </p:nvSpPr>
          <p:spPr>
            <a:xfrm>
              <a:off x="534138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2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392244" y="3055466"/>
            <a:ext cx="3502622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suscribieron cuatro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$58.899,7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$24.911,3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$11.092,9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$94.903,9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19328"/>
              </p:ext>
            </p:extLst>
          </p:nvPr>
        </p:nvGraphicFramePr>
        <p:xfrm>
          <a:off x="460697" y="4159991"/>
          <a:ext cx="3228708" cy="1744712"/>
        </p:xfrm>
        <a:graphic>
          <a:graphicData uri="http://schemas.openxmlformats.org/drawingml/2006/table">
            <a:tbl>
              <a:tblPr/>
              <a:tblGrid>
                <a:gridCol w="1614354"/>
                <a:gridCol w="1614354"/>
              </a:tblGrid>
              <a:tr h="2387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IDU-063-2012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$ 9.220,2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$ 31.387,4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IDU-083-2012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$ 9.810,5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IDU-1705-2013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$ 6.065,1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IDU-1815-2013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$ 13.846,2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IDU-1680-2014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$ 5.793,3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3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764898"/>
              </p:ext>
            </p:extLst>
          </p:nvPr>
        </p:nvGraphicFramePr>
        <p:xfrm>
          <a:off x="4069718" y="3071785"/>
          <a:ext cx="3466288" cy="390525"/>
        </p:xfrm>
        <a:graphic>
          <a:graphicData uri="http://schemas.openxmlformats.org/drawingml/2006/table">
            <a:tbl>
              <a:tblPr/>
              <a:tblGrid>
                <a:gridCol w="1838101"/>
                <a:gridCol w="162818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Construcción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00A80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00A8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IDU-1727-2013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$ 10.239,9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87578"/>
              </p:ext>
            </p:extLst>
          </p:nvPr>
        </p:nvGraphicFramePr>
        <p:xfrm>
          <a:off x="4086225" y="4464175"/>
          <a:ext cx="3449782" cy="2295525"/>
        </p:xfrm>
        <a:graphic>
          <a:graphicData uri="http://schemas.openxmlformats.org/drawingml/2006/table">
            <a:tbl>
              <a:tblPr/>
              <a:tblGrid>
                <a:gridCol w="1829545"/>
                <a:gridCol w="1620237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IDU-945-2013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$ 8.372,5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IDU-1636-2013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$ 17.244,0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IDU-1638-2013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$ 10.660,7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IDU-796-2014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$ 8.494,5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IDU-1783-2014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$ 31.717,2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Rectángulo 29"/>
          <p:cNvSpPr/>
          <p:nvPr/>
        </p:nvSpPr>
        <p:spPr>
          <a:xfrm>
            <a:off x="248734" y="1624794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003798" y="677140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65248" y="5911223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003798" y="3454960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35503857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81518" y="2190866"/>
            <a:ext cx="3304682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Suba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1.832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Suba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479372860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03628" y="3940360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41%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Suba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265874376"/>
              </p:ext>
            </p:extLst>
          </p:nvPr>
        </p:nvGraphicFramePr>
        <p:xfrm>
          <a:off x="228877" y="6048368"/>
          <a:ext cx="7326366" cy="281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46971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314241000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1030" y="5753243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55385478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Suba 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segundo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33%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troncal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76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31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Suba,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1335704306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39300975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Suba,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Suba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37.895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segundo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2704190176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809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90643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94683166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Suba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64,8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primer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120853168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Suba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37%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29%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5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29%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952" y="7748053"/>
            <a:ext cx="1239414" cy="159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545" y="2028918"/>
            <a:ext cx="3737800" cy="529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8955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791" y="-20199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ítulo 1"/>
          <p:cNvSpPr txBox="1">
            <a:spLocks/>
          </p:cNvSpPr>
          <p:nvPr/>
        </p:nvSpPr>
        <p:spPr>
          <a:xfrm>
            <a:off x="155113" y="1436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11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3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otón de acción: Final 15">
            <a:hlinkClick r:id="" action="ppaction://hlinkshowjump?jump=nextslide" highlightClick="1"/>
          </p:cNvPr>
          <p:cNvSpPr/>
          <p:nvPr/>
        </p:nvSpPr>
        <p:spPr>
          <a:xfrm>
            <a:off x="7094086" y="339349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68129" y="954861"/>
            <a:ext cx="701243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 y contribución por valorización</a:t>
            </a:r>
            <a:endParaRPr lang="es-CO" sz="19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27" name="Estrella de 8 puntas 26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40600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17" name="10 CuadroTexto"/>
          <p:cNvSpPr txBox="1"/>
          <p:nvPr/>
        </p:nvSpPr>
        <p:spPr>
          <a:xfrm>
            <a:off x="276225" y="1500171"/>
            <a:ext cx="347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A11: 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AV. Tabor desde AV. La conejera hasta AV. Ciudad de 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 y </a:t>
            </a:r>
            <a:r>
              <a:rPr lang="es-CO" sz="1200" b="1" dirty="0" smtClean="0">
                <a:solidFill>
                  <a:srgbClr val="BC5E00"/>
                </a:solidFill>
              </a:rPr>
              <a:t>A12: 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AV. El </a:t>
            </a:r>
            <a:r>
              <a:rPr lang="es-CO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rincon</a:t>
            </a:r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desde KR 91 hasta AV. Conejera </a:t>
            </a:r>
            <a:r>
              <a:rPr lang="es-CO" sz="1200" dirty="0"/>
              <a:t>(TV97)</a:t>
            </a:r>
          </a:p>
          <a:p>
            <a:pPr algn="ctr"/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5917" y="5956171"/>
            <a:ext cx="3454297" cy="33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17.727,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96,2%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3,0%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00877" y="3056502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76224" y="8699626"/>
            <a:ext cx="3529933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163.626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76226" y="2528983"/>
            <a:ext cx="350335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$190.779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10 CuadroTexto"/>
          <p:cNvSpPr txBox="1"/>
          <p:nvPr/>
        </p:nvSpPr>
        <p:spPr>
          <a:xfrm>
            <a:off x="3836136" y="1501063"/>
            <a:ext cx="395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valorización:</a:t>
            </a:r>
          </a:p>
          <a:p>
            <a:pPr algn="ctr"/>
            <a:r>
              <a:rPr lang="es-CO" sz="1050" b="1" dirty="0" smtClean="0">
                <a:solidFill>
                  <a:srgbClr val="BC5E00"/>
                </a:solidFill>
              </a:rPr>
              <a:t>108: </a:t>
            </a:r>
            <a:r>
              <a:rPr lang="es-CO" sz="1050" dirty="0" err="1" smtClean="0">
                <a:solidFill>
                  <a:srgbClr val="FF0000"/>
                </a:solidFill>
              </a:rPr>
              <a:t>AV.El</a:t>
            </a:r>
            <a:r>
              <a:rPr lang="es-CO" sz="1050" dirty="0" smtClean="0">
                <a:solidFill>
                  <a:srgbClr val="FF0000"/>
                </a:solidFill>
              </a:rPr>
              <a:t> </a:t>
            </a:r>
            <a:r>
              <a:rPr lang="es-CO" sz="1050" dirty="0" err="1">
                <a:solidFill>
                  <a:srgbClr val="FF0000"/>
                </a:solidFill>
              </a:rPr>
              <a:t>R</a:t>
            </a:r>
            <a:r>
              <a:rPr lang="es-CO" sz="1050" dirty="0" err="1" smtClean="0">
                <a:solidFill>
                  <a:srgbClr val="FF0000"/>
                </a:solidFill>
              </a:rPr>
              <a:t>incon</a:t>
            </a:r>
            <a:r>
              <a:rPr lang="es-CO" sz="1050" dirty="0" smtClean="0">
                <a:solidFill>
                  <a:srgbClr val="FF0000"/>
                </a:solidFill>
              </a:rPr>
              <a:t> de AV. </a:t>
            </a:r>
            <a:r>
              <a:rPr lang="es-CO" sz="1050" dirty="0" err="1" smtClean="0">
                <a:solidFill>
                  <a:srgbClr val="FF0000"/>
                </a:solidFill>
              </a:rPr>
              <a:t>Boyaca</a:t>
            </a:r>
            <a:r>
              <a:rPr lang="es-CO" sz="1050" dirty="0" smtClean="0">
                <a:solidFill>
                  <a:srgbClr val="FF0000"/>
                </a:solidFill>
              </a:rPr>
              <a:t> hasta la </a:t>
            </a:r>
            <a:r>
              <a:rPr lang="es-CO" sz="1050" dirty="0" err="1" smtClean="0">
                <a:solidFill>
                  <a:srgbClr val="FF0000"/>
                </a:solidFill>
              </a:rPr>
              <a:t>Cra</a:t>
            </a:r>
            <a:r>
              <a:rPr lang="es-CO" sz="1050" dirty="0" smtClean="0">
                <a:solidFill>
                  <a:srgbClr val="FF0000"/>
                </a:solidFill>
              </a:rPr>
              <a:t>. 91, </a:t>
            </a:r>
            <a:r>
              <a:rPr lang="es-CO" sz="1050" b="1" dirty="0">
                <a:solidFill>
                  <a:srgbClr val="BC5E00"/>
                </a:solidFill>
              </a:rPr>
              <a:t>109: </a:t>
            </a:r>
            <a:r>
              <a:rPr lang="es-CO" sz="1050" dirty="0" smtClean="0">
                <a:solidFill>
                  <a:srgbClr val="FF0000"/>
                </a:solidFill>
              </a:rPr>
              <a:t>Intersección Av. El Rincón con Av. Boyacá  </a:t>
            </a:r>
            <a:r>
              <a:rPr lang="es-CO" sz="1050" b="1" dirty="0" smtClean="0">
                <a:solidFill>
                  <a:srgbClr val="BC5E00"/>
                </a:solidFill>
              </a:rPr>
              <a:t>511: </a:t>
            </a:r>
            <a:r>
              <a:rPr lang="es-CO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AV. </a:t>
            </a:r>
            <a:r>
              <a:rPr lang="es-CO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Boyaca</a:t>
            </a:r>
            <a:r>
              <a:rPr lang="es-CO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desde AC 170 hasta AC 183 </a:t>
            </a:r>
            <a:r>
              <a:rPr lang="es-CO" sz="1050" b="1" dirty="0" smtClean="0">
                <a:solidFill>
                  <a:srgbClr val="BC5E00"/>
                </a:solidFill>
              </a:rPr>
              <a:t>512: </a:t>
            </a:r>
            <a:r>
              <a:rPr lang="es-CO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Avenida San Antonio (AC 183) desde la Boyacá (AK 72) hasta la KR </a:t>
            </a:r>
            <a:r>
              <a:rPr lang="es-CO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54D </a:t>
            </a:r>
            <a:r>
              <a:rPr lang="es-CO" sz="1050" b="1" dirty="0" smtClean="0">
                <a:solidFill>
                  <a:srgbClr val="BC5E00"/>
                </a:solidFill>
              </a:rPr>
              <a:t>169: </a:t>
            </a:r>
            <a:r>
              <a:rPr lang="es-CO" sz="1050" dirty="0" smtClean="0">
                <a:solidFill>
                  <a:srgbClr val="FF0000"/>
                </a:solidFill>
              </a:rPr>
              <a:t>AV. San </a:t>
            </a:r>
            <a:r>
              <a:rPr lang="es-CO" sz="1050" dirty="0" err="1" smtClean="0">
                <a:solidFill>
                  <a:srgbClr val="FF0000"/>
                </a:solidFill>
              </a:rPr>
              <a:t>Jose</a:t>
            </a:r>
            <a:r>
              <a:rPr lang="es-CO" sz="1050" dirty="0" smtClean="0">
                <a:solidFill>
                  <a:srgbClr val="FF0000"/>
                </a:solidFill>
              </a:rPr>
              <a:t> AC 170 AV. Cota AK 91 a </a:t>
            </a:r>
            <a:r>
              <a:rPr lang="es-CO" sz="1050" dirty="0" err="1" smtClean="0">
                <a:solidFill>
                  <a:srgbClr val="FF0000"/>
                </a:solidFill>
              </a:rPr>
              <a:t>C.Cali</a:t>
            </a:r>
            <a:endParaRPr lang="es-CO" sz="1050" dirty="0">
              <a:solidFill>
                <a:srgbClr val="FF0000"/>
              </a:solidFill>
            </a:endParaRPr>
          </a:p>
        </p:txBody>
      </p:sp>
      <p:sp>
        <p:nvSpPr>
          <p:cNvPr id="31" name="3 CuadroTexto"/>
          <p:cNvSpPr txBox="1"/>
          <p:nvPr/>
        </p:nvSpPr>
        <p:spPr>
          <a:xfrm>
            <a:off x="341224" y="6556075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735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2" name="Conector recto 26"/>
          <p:cNvCxnSpPr/>
          <p:nvPr/>
        </p:nvCxnSpPr>
        <p:spPr>
          <a:xfrm>
            <a:off x="4016213" y="245222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4073942" y="5784969"/>
            <a:ext cx="3445625" cy="70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7.775,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 </a:t>
            </a:r>
            <a:r>
              <a:rPr lang="es-CO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87,4%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constituido. Por tipo de lote, el </a:t>
            </a:r>
            <a:r>
              <a:rPr lang="es-CO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5,7%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  <a:endParaRPr lang="es-CO" sz="1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246564" y="3054723"/>
            <a:ext cx="3251234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3933807" y="2525606"/>
            <a:ext cx="366313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$435.717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3 CuadroTexto"/>
          <p:cNvSpPr txBox="1"/>
          <p:nvPr/>
        </p:nvSpPr>
        <p:spPr>
          <a:xfrm>
            <a:off x="4219756" y="6572429"/>
            <a:ext cx="327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466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029698" y="8706420"/>
            <a:ext cx="3505364" cy="40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97.247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Conector recto 26"/>
          <p:cNvCxnSpPr/>
          <p:nvPr/>
        </p:nvCxnSpPr>
        <p:spPr>
          <a:xfrm flipH="1" flipV="1">
            <a:off x="3915696" y="1637214"/>
            <a:ext cx="3981" cy="753791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26"/>
          <p:cNvCxnSpPr/>
          <p:nvPr/>
        </p:nvCxnSpPr>
        <p:spPr>
          <a:xfrm>
            <a:off x="276225" y="246285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26"/>
          <p:cNvCxnSpPr/>
          <p:nvPr/>
        </p:nvCxnSpPr>
        <p:spPr>
          <a:xfrm>
            <a:off x="4042792" y="300642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26"/>
          <p:cNvCxnSpPr/>
          <p:nvPr/>
        </p:nvCxnSpPr>
        <p:spPr>
          <a:xfrm>
            <a:off x="302804" y="300642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26"/>
          <p:cNvCxnSpPr/>
          <p:nvPr/>
        </p:nvCxnSpPr>
        <p:spPr>
          <a:xfrm>
            <a:off x="4042792" y="578496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26"/>
          <p:cNvCxnSpPr/>
          <p:nvPr/>
        </p:nvCxnSpPr>
        <p:spPr>
          <a:xfrm>
            <a:off x="302804" y="578496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26"/>
          <p:cNvCxnSpPr/>
          <p:nvPr/>
        </p:nvCxnSpPr>
        <p:spPr>
          <a:xfrm>
            <a:off x="4038433" y="648600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26"/>
          <p:cNvCxnSpPr/>
          <p:nvPr/>
        </p:nvCxnSpPr>
        <p:spPr>
          <a:xfrm>
            <a:off x="298445" y="648600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4025363" y="8698081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26"/>
          <p:cNvCxnSpPr/>
          <p:nvPr/>
        </p:nvCxnSpPr>
        <p:spPr>
          <a:xfrm>
            <a:off x="285375" y="8698081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Gráfico 47"/>
          <p:cNvGraphicFramePr/>
          <p:nvPr>
            <p:extLst>
              <p:ext uri="{D42A27DB-BD31-4B8C-83A1-F6EECF244321}">
                <p14:modId xmlns:p14="http://schemas.microsoft.com/office/powerpoint/2010/main" val="3387983308"/>
              </p:ext>
            </p:extLst>
          </p:nvPr>
        </p:nvGraphicFramePr>
        <p:xfrm>
          <a:off x="40938" y="3403855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9" name="Gráfico 48"/>
          <p:cNvGraphicFramePr/>
          <p:nvPr>
            <p:extLst>
              <p:ext uri="{D42A27DB-BD31-4B8C-83A1-F6EECF244321}">
                <p14:modId xmlns:p14="http://schemas.microsoft.com/office/powerpoint/2010/main" val="272897223"/>
              </p:ext>
            </p:extLst>
          </p:nvPr>
        </p:nvGraphicFramePr>
        <p:xfrm>
          <a:off x="3823065" y="3390951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4238230344"/>
              </p:ext>
            </p:extLst>
          </p:nvPr>
        </p:nvGraphicFramePr>
        <p:xfrm>
          <a:off x="4125009" y="6915424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1" name="Gráfico 50"/>
          <p:cNvGraphicFramePr/>
          <p:nvPr>
            <p:extLst>
              <p:ext uri="{D42A27DB-BD31-4B8C-83A1-F6EECF244321}">
                <p14:modId xmlns:p14="http://schemas.microsoft.com/office/powerpoint/2010/main" val="1330241715"/>
              </p:ext>
            </p:extLst>
          </p:nvPr>
        </p:nvGraphicFramePr>
        <p:xfrm>
          <a:off x="305917" y="6896032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3" name="Rectángulo 52"/>
          <p:cNvSpPr/>
          <p:nvPr/>
        </p:nvSpPr>
        <p:spPr>
          <a:xfrm>
            <a:off x="298445" y="919792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cxnSp>
        <p:nvCxnSpPr>
          <p:cNvPr id="52" name="Conector recto 26"/>
          <p:cNvCxnSpPr/>
          <p:nvPr/>
        </p:nvCxnSpPr>
        <p:spPr>
          <a:xfrm>
            <a:off x="4058100" y="917513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26"/>
          <p:cNvCxnSpPr/>
          <p:nvPr/>
        </p:nvCxnSpPr>
        <p:spPr>
          <a:xfrm>
            <a:off x="318112" y="917513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984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3695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Botón de acción: Comienzo 2">
            <a:hlinkClick r:id="rId3" action="ppaction://hlinksldjump" highlightClick="1"/>
          </p:cNvPr>
          <p:cNvSpPr/>
          <p:nvPr/>
        </p:nvSpPr>
        <p:spPr>
          <a:xfrm>
            <a:off x="6948081" y="1652267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328273" y="1443825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11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Suba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3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3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3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upo 41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44" name="Rectángulo 43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58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83" y="4318128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/>
          <p:cNvSpPr/>
          <p:nvPr/>
        </p:nvSpPr>
        <p:spPr>
          <a:xfrm>
            <a:off x="169144" y="916819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203242" y="4916771"/>
            <a:ext cx="2337940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69" y="1921645"/>
            <a:ext cx="4794938" cy="741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73" y="5274918"/>
            <a:ext cx="1745076" cy="225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Rectángulo 62"/>
          <p:cNvSpPr/>
          <p:nvPr/>
        </p:nvSpPr>
        <p:spPr>
          <a:xfrm>
            <a:off x="169144" y="4157328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71444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6" y="-28864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7592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" r="4565" b="24394"/>
          <a:stretch/>
        </p:blipFill>
        <p:spPr>
          <a:xfrm>
            <a:off x="-15251" y="6014925"/>
            <a:ext cx="7791450" cy="2793136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ángulo 20"/>
          <p:cNvSpPr/>
          <p:nvPr/>
        </p:nvSpPr>
        <p:spPr>
          <a:xfrm>
            <a:off x="3799" y="881041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4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43" y="3287504"/>
            <a:ext cx="419421" cy="811487"/>
          </a:xfrm>
          <a:prstGeom prst="rect">
            <a:avLst/>
          </a:prstGeom>
        </p:spPr>
      </p:pic>
      <p:pic>
        <p:nvPicPr>
          <p:cNvPr id="26" name="Imagen 25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961" y="3306338"/>
            <a:ext cx="439316" cy="765971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892971" y="3641108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48,1%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128040" y="3627678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51,9%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99557" y="2278175"/>
            <a:ext cx="251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240.960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</a:t>
            </a:r>
            <a:endParaRPr lang="es-CO" sz="12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04603" y="4202398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62.004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71.931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Barrios Unidos.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3,56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pic>
        <p:nvPicPr>
          <p:cNvPr id="31" name="Imagen 30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4030249"/>
            <a:ext cx="439602" cy="843262"/>
          </a:xfrm>
          <a:prstGeom prst="rect">
            <a:avLst/>
          </a:prstGeom>
        </p:spPr>
      </p:pic>
      <p:pic>
        <p:nvPicPr>
          <p:cNvPr id="32" name="Imagen 31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3203913"/>
            <a:ext cx="482471" cy="793946"/>
          </a:xfrm>
          <a:prstGeom prst="rect">
            <a:avLst/>
          </a:prstGeom>
        </p:spPr>
      </p:pic>
      <p:pic>
        <p:nvPicPr>
          <p:cNvPr id="33" name="Imagen 32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4101871" y="3264073"/>
            <a:ext cx="381014" cy="830186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4524017" y="3418442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16,4%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956943" y="3447378"/>
            <a:ext cx="101688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71,6%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100399" y="4294794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12,1%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896868" y="2136554"/>
            <a:ext cx="333411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Barrios Unidos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3,1%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71,6%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320490" y="4924637"/>
            <a:ext cx="24236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  <a:endParaRPr lang="es-CO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Barrios Unidos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16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1.190,3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0" name="Conector recto 39"/>
          <p:cNvCxnSpPr/>
          <p:nvPr/>
        </p:nvCxnSpPr>
        <p:spPr>
          <a:xfrm flipV="1">
            <a:off x="469232" y="4278256"/>
            <a:ext cx="0" cy="3423555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 flipV="1">
            <a:off x="2895691" y="5345094"/>
            <a:ext cx="0" cy="415202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H="1" flipV="1">
            <a:off x="4800569" y="5955504"/>
            <a:ext cx="519921" cy="11748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V="1">
            <a:off x="4812779" y="4777256"/>
            <a:ext cx="0" cy="118999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/>
          <p:cNvSpPr/>
          <p:nvPr/>
        </p:nvSpPr>
        <p:spPr>
          <a:xfrm>
            <a:off x="375529" y="4155656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Elipse 44"/>
          <p:cNvSpPr/>
          <p:nvPr/>
        </p:nvSpPr>
        <p:spPr>
          <a:xfrm>
            <a:off x="2818752" y="5261269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Elipse 45"/>
          <p:cNvSpPr/>
          <p:nvPr/>
        </p:nvSpPr>
        <p:spPr>
          <a:xfrm>
            <a:off x="4724722" y="4820526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8" name="Conector recto 47"/>
          <p:cNvCxnSpPr/>
          <p:nvPr/>
        </p:nvCxnSpPr>
        <p:spPr>
          <a:xfrm flipH="1">
            <a:off x="2196773" y="5788035"/>
            <a:ext cx="698919" cy="2165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2190846" y="5809688"/>
            <a:ext cx="0" cy="1929916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5320490" y="5990033"/>
            <a:ext cx="0" cy="1986904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>
            <a:endCxn id="53" idx="4"/>
          </p:cNvCxnSpPr>
          <p:nvPr/>
        </p:nvCxnSpPr>
        <p:spPr>
          <a:xfrm flipV="1">
            <a:off x="7054777" y="6406871"/>
            <a:ext cx="0" cy="1308428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ipse 52"/>
          <p:cNvSpPr/>
          <p:nvPr/>
        </p:nvSpPr>
        <p:spPr>
          <a:xfrm>
            <a:off x="6973827" y="6250414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8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79" name="Grupo 78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80" name="Estrella de 8 puntas 7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1" name="CuadroTexto 80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9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ángulo 53"/>
          <p:cNvSpPr/>
          <p:nvPr/>
        </p:nvSpPr>
        <p:spPr>
          <a:xfrm>
            <a:off x="5700188" y="5840831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9802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Usaquén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362" y="7723776"/>
            <a:ext cx="1487573" cy="165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84" y="2105900"/>
            <a:ext cx="2807671" cy="495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-22328" y="9500533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Usaquén es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39,1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cuarto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97286512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Usaquén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19% buena, el 40% regular, 12% mala y pendiente de diagnóstico el 28%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1839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683" y="-42913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0226" y="103847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" r="4565" b="24394"/>
          <a:stretch/>
        </p:blipFill>
        <p:spPr>
          <a:xfrm>
            <a:off x="-15251" y="6014925"/>
            <a:ext cx="7791450" cy="2793136"/>
          </a:xfrm>
          <a:prstGeom prst="rect">
            <a:avLst/>
          </a:prstGeom>
        </p:spPr>
      </p:pic>
      <p:grpSp>
        <p:nvGrpSpPr>
          <p:cNvPr id="52" name="Grupo 51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53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Rectángulo 64"/>
          <p:cNvSpPr/>
          <p:nvPr/>
        </p:nvSpPr>
        <p:spPr>
          <a:xfrm>
            <a:off x="3799" y="881041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6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72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ítulo 1"/>
          <p:cNvSpPr txBox="1">
            <a:spLocks/>
          </p:cNvSpPr>
          <p:nvPr/>
        </p:nvSpPr>
        <p:spPr>
          <a:xfrm>
            <a:off x="787462" y="2275640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8" name="Grupo 97"/>
          <p:cNvGrpSpPr/>
          <p:nvPr/>
        </p:nvGrpSpPr>
        <p:grpSpPr>
          <a:xfrm>
            <a:off x="169762" y="2288003"/>
            <a:ext cx="558847" cy="505785"/>
            <a:chOff x="428431" y="849215"/>
            <a:chExt cx="452084" cy="446067"/>
          </a:xfrm>
        </p:grpSpPr>
        <p:sp>
          <p:nvSpPr>
            <p:cNvPr id="99" name="Estrella de 8 puntas 9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527928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12" name="Título 1"/>
          <p:cNvSpPr txBox="1">
            <a:spLocks/>
          </p:cNvSpPr>
          <p:nvPr/>
        </p:nvSpPr>
        <p:spPr>
          <a:xfrm>
            <a:off x="4583939" y="2461720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15" name="Grupo 114"/>
          <p:cNvGrpSpPr/>
          <p:nvPr/>
        </p:nvGrpSpPr>
        <p:grpSpPr>
          <a:xfrm>
            <a:off x="3961602" y="2303588"/>
            <a:ext cx="558847" cy="505785"/>
            <a:chOff x="428431" y="849215"/>
            <a:chExt cx="452084" cy="446067"/>
          </a:xfrm>
        </p:grpSpPr>
        <p:sp>
          <p:nvSpPr>
            <p:cNvPr id="116" name="Estrella de 8 puntas 11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7" name="CuadroTexto 116"/>
            <p:cNvSpPr txBox="1"/>
            <p:nvPr/>
          </p:nvSpPr>
          <p:spPr>
            <a:xfrm>
              <a:off x="534138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92756" y="3169210"/>
            <a:ext cx="3597612" cy="894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celebraron dos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$26.804,2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$34.535,7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dos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$15.103,9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$76.433,7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422088"/>
              </p:ext>
            </p:extLst>
          </p:nvPr>
        </p:nvGraphicFramePr>
        <p:xfrm>
          <a:off x="377846" y="4208009"/>
          <a:ext cx="3364544" cy="1120182"/>
        </p:xfrm>
        <a:graphic>
          <a:graphicData uri="http://schemas.openxmlformats.org/drawingml/2006/table">
            <a:tbl>
              <a:tblPr/>
              <a:tblGrid>
                <a:gridCol w="1839669"/>
                <a:gridCol w="1524875"/>
              </a:tblGrid>
              <a:tr h="1668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IDU-73-2012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$ 18.322,5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IDU-1810-2013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$ 17.592,8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IDU-1663-2014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9.804,2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9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4122280" y="3123078"/>
            <a:ext cx="3598980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legarizó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$840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 el año 2013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$3.684,1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2014 se adjudicaron cuatro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$28.642,6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$33.166,7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97797"/>
              </p:ext>
            </p:extLst>
          </p:nvPr>
        </p:nvGraphicFramePr>
        <p:xfrm>
          <a:off x="4175544" y="4221769"/>
          <a:ext cx="3290731" cy="1115373"/>
        </p:xfrm>
        <a:graphic>
          <a:graphicData uri="http://schemas.openxmlformats.org/drawingml/2006/table">
            <a:tbl>
              <a:tblPr/>
              <a:tblGrid>
                <a:gridCol w="1721993"/>
                <a:gridCol w="1568738"/>
              </a:tblGrid>
              <a:tr h="166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IDU-30-2012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$ 840,0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IDU-1863-2014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$ 12.004,3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tángulo 32"/>
          <p:cNvSpPr/>
          <p:nvPr/>
        </p:nvSpPr>
        <p:spPr>
          <a:xfrm>
            <a:off x="173203" y="1508607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08098" y="5531410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118098" y="55409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5137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12.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13242" y="2190866"/>
            <a:ext cx="353523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Barrios Unidos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676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Barrios Unidos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938909737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03628" y="3940360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48%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Barrios Unidos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4242957726"/>
              </p:ext>
            </p:extLst>
          </p:nvPr>
        </p:nvGraphicFramePr>
        <p:xfrm>
          <a:off x="228877" y="6048367"/>
          <a:ext cx="7326366" cy="272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447224640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5734432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21597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12.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552894" y="2289053"/>
            <a:ext cx="33811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Barrios Unidos ocupa el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septimo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Barrios Unidos 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63%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56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Barrios Unidos,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377065554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573469473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Barrios Unidos,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70%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Barrios Unidos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8.309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puesto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2322401603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1571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2328" y="904528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4551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12.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de Barrios Unidos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24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septimo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47523680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Barrios Unidos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9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% buena, el 40% 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15%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36%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751" y="7774031"/>
            <a:ext cx="1015838" cy="1531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7307" y="2407486"/>
            <a:ext cx="3799501" cy="399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6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4618" y="-21642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768129" y="1212036"/>
            <a:ext cx="67727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valorización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03241" y="1272618"/>
            <a:ext cx="558847" cy="505783"/>
            <a:chOff x="428431" y="849215"/>
            <a:chExt cx="452084" cy="446067"/>
          </a:xfrm>
        </p:grpSpPr>
        <p:sp>
          <p:nvSpPr>
            <p:cNvPr id="18" name="Estrella de 8 puntas 17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528252" y="87557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E</a:t>
              </a:r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305917" y="5787114"/>
            <a:ext cx="3454297" cy="71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del proyecto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2.995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95,6%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Por tipo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26773" y="3052520"/>
            <a:ext cx="347870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86277" y="8910917"/>
            <a:ext cx="3483989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26.490</a:t>
            </a:r>
          </a:p>
        </p:txBody>
      </p:sp>
      <p:sp>
        <p:nvSpPr>
          <p:cNvPr id="37" name="3 CuadroTexto"/>
          <p:cNvSpPr txBox="1"/>
          <p:nvPr/>
        </p:nvSpPr>
        <p:spPr>
          <a:xfrm>
            <a:off x="341224" y="6702162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158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38" name="Conector recto 26"/>
          <p:cNvCxnSpPr/>
          <p:nvPr/>
        </p:nvCxnSpPr>
        <p:spPr>
          <a:xfrm>
            <a:off x="302804" y="572785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26"/>
          <p:cNvCxnSpPr/>
          <p:nvPr/>
        </p:nvCxnSpPr>
        <p:spPr>
          <a:xfrm>
            <a:off x="286277" y="65564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26"/>
          <p:cNvCxnSpPr/>
          <p:nvPr/>
        </p:nvCxnSpPr>
        <p:spPr>
          <a:xfrm>
            <a:off x="285375" y="8903279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Gráfico 40"/>
          <p:cNvGraphicFramePr/>
          <p:nvPr>
            <p:extLst>
              <p:ext uri="{D42A27DB-BD31-4B8C-83A1-F6EECF244321}">
                <p14:modId xmlns:p14="http://schemas.microsoft.com/office/powerpoint/2010/main" val="3201676601"/>
              </p:ext>
            </p:extLst>
          </p:nvPr>
        </p:nvGraphicFramePr>
        <p:xfrm>
          <a:off x="16335" y="3365732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Gráfico 41"/>
          <p:cNvGraphicFramePr/>
          <p:nvPr>
            <p:extLst>
              <p:ext uri="{D42A27DB-BD31-4B8C-83A1-F6EECF244321}">
                <p14:modId xmlns:p14="http://schemas.microsoft.com/office/powerpoint/2010/main" val="932931206"/>
              </p:ext>
            </p:extLst>
          </p:nvPr>
        </p:nvGraphicFramePr>
        <p:xfrm>
          <a:off x="220039" y="7147879"/>
          <a:ext cx="3556973" cy="18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10 CuadroTexto"/>
          <p:cNvSpPr txBox="1"/>
          <p:nvPr/>
        </p:nvSpPr>
        <p:spPr>
          <a:xfrm>
            <a:off x="334717" y="1717369"/>
            <a:ext cx="350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 por valorización: </a:t>
            </a:r>
          </a:p>
          <a:p>
            <a:pPr algn="ctr"/>
            <a:r>
              <a:rPr lang="es-CO" sz="1200" b="1" dirty="0" smtClean="0">
                <a:solidFill>
                  <a:srgbClr val="BC5E00"/>
                </a:solidFill>
              </a:rPr>
              <a:t>106 </a:t>
            </a:r>
            <a:r>
              <a:rPr lang="es-CO" sz="1200" b="1" dirty="0">
                <a:solidFill>
                  <a:srgbClr val="BC5E00"/>
                </a:solidFill>
              </a:rPr>
              <a:t>: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olombia AK 24 de CL 76 a AV.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Medellin</a:t>
            </a:r>
            <a:endParaRPr lang="es-CO" sz="1200" baseline="30000" dirty="0">
              <a:solidFill>
                <a:srgbClr val="FF0000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88526" y="2438639"/>
            <a:ext cx="331018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del proyecto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$13.844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6" name="Conector recto 26"/>
          <p:cNvCxnSpPr/>
          <p:nvPr/>
        </p:nvCxnSpPr>
        <p:spPr>
          <a:xfrm>
            <a:off x="334717" y="2308715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26"/>
          <p:cNvCxnSpPr/>
          <p:nvPr/>
        </p:nvCxnSpPr>
        <p:spPr>
          <a:xfrm>
            <a:off x="341224" y="3019350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26"/>
          <p:cNvCxnSpPr/>
          <p:nvPr/>
        </p:nvCxnSpPr>
        <p:spPr>
          <a:xfrm flipV="1">
            <a:off x="4024426" y="1637213"/>
            <a:ext cx="0" cy="7767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024427" y="1222600"/>
            <a:ext cx="3752880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16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59" name="Botón de acción: Final 58">
            <a:hlinkClick r:id="" action="ppaction://hlinkshowjump?jump=nextslide" highlightClick="1"/>
          </p:cNvPr>
          <p:cNvSpPr/>
          <p:nvPr/>
        </p:nvSpPr>
        <p:spPr>
          <a:xfrm>
            <a:off x="7084185" y="85976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ángulo 48"/>
          <p:cNvSpPr/>
          <p:nvPr/>
        </p:nvSpPr>
        <p:spPr>
          <a:xfrm>
            <a:off x="307512" y="9497512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4047470" y="8003547"/>
            <a:ext cx="2678666" cy="1292531"/>
            <a:chOff x="193417" y="8032862"/>
            <a:chExt cx="2424326" cy="1292531"/>
          </a:xfrm>
        </p:grpSpPr>
        <p:sp>
          <p:nvSpPr>
            <p:cNvPr id="62" name="Rectángulo 61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7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20" y="7289147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ángulo 74"/>
          <p:cNvSpPr/>
          <p:nvPr/>
        </p:nvSpPr>
        <p:spPr>
          <a:xfrm>
            <a:off x="4109461" y="94754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5859365" y="7299479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7802">
            <a:off x="4012078" y="2043616"/>
            <a:ext cx="3796741" cy="443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052" y="7731552"/>
            <a:ext cx="1329476" cy="200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ítulo 1"/>
          <p:cNvSpPr txBox="1">
            <a:spLocks/>
          </p:cNvSpPr>
          <p:nvPr/>
        </p:nvSpPr>
        <p:spPr>
          <a:xfrm>
            <a:off x="107488" y="572241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12.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0" name="Conector recto 26"/>
          <p:cNvCxnSpPr/>
          <p:nvPr/>
        </p:nvCxnSpPr>
        <p:spPr>
          <a:xfrm>
            <a:off x="101809" y="709312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6959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12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Barrios Unidos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ítulo 1"/>
          <p:cNvSpPr txBox="1">
            <a:spLocks/>
          </p:cNvSpPr>
          <p:nvPr/>
        </p:nvSpPr>
        <p:spPr>
          <a:xfrm>
            <a:off x="768129" y="1564457"/>
            <a:ext cx="5343913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85B400"/>
                </a:solidFill>
                <a:latin typeface="Arial Narrow" panose="020B0606020202030204" pitchFamily="34" charset="0"/>
                <a:cs typeface="Canter Bold"/>
              </a:rPr>
              <a:t>Registro Fotográfico de uno de los proyectos</a:t>
            </a:r>
            <a:endParaRPr lang="es-CO" sz="2000" b="1" dirty="0">
              <a:solidFill>
                <a:srgbClr val="85B40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5" name="Grupo 54"/>
          <p:cNvGrpSpPr/>
          <p:nvPr/>
        </p:nvGrpSpPr>
        <p:grpSpPr>
          <a:xfrm>
            <a:off x="203241" y="1625039"/>
            <a:ext cx="558847" cy="505783"/>
            <a:chOff x="428431" y="849215"/>
            <a:chExt cx="452084" cy="446067"/>
          </a:xfrm>
          <a:noFill/>
        </p:grpSpPr>
        <p:sp>
          <p:nvSpPr>
            <p:cNvPr id="56" name="Estrella de 8 puntas 5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85B400"/>
            </a:solidFill>
            <a:ln>
              <a:solidFill>
                <a:srgbClr val="85B4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537985" y="886187"/>
              <a:ext cx="291181" cy="3528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58" name="Botón de acción: Comienzo 57">
            <a:hlinkClick r:id="rId3" action="ppaction://hlinksldjump" highlightClick="1"/>
          </p:cNvPr>
          <p:cNvSpPr/>
          <p:nvPr/>
        </p:nvSpPr>
        <p:spPr>
          <a:xfrm>
            <a:off x="6945802" y="170261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85B400">
                  <a:tint val="66000"/>
                  <a:satMod val="160000"/>
                </a:srgbClr>
              </a:gs>
              <a:gs pos="50000">
                <a:srgbClr val="85B400">
                  <a:tint val="44500"/>
                  <a:satMod val="160000"/>
                </a:srgbClr>
              </a:gs>
              <a:gs pos="100000">
                <a:srgbClr val="85B4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85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Rectángulo 58"/>
          <p:cNvSpPr/>
          <p:nvPr/>
        </p:nvSpPr>
        <p:spPr>
          <a:xfrm>
            <a:off x="1527457" y="2335092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Antes</a:t>
            </a:r>
            <a:endParaRPr lang="es-CO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1518791" y="5647711"/>
            <a:ext cx="4726151" cy="401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Después</a:t>
            </a:r>
          </a:p>
        </p:txBody>
      </p:sp>
      <p:grpSp>
        <p:nvGrpSpPr>
          <p:cNvPr id="61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62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4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507" y="2753969"/>
            <a:ext cx="4708869" cy="254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256" y="6164317"/>
            <a:ext cx="4663157" cy="255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518791" y="8810736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fotográfica: Instituto de Desarrollo Urbano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77385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/>
          <p:cNvGrpSpPr/>
          <p:nvPr/>
        </p:nvGrpSpPr>
        <p:grpSpPr>
          <a:xfrm>
            <a:off x="-7225" y="-15892"/>
            <a:ext cx="7781046" cy="10074291"/>
            <a:chOff x="-7225" y="-15892"/>
            <a:chExt cx="7781046" cy="10074291"/>
          </a:xfrm>
        </p:grpSpPr>
        <p:sp>
          <p:nvSpPr>
            <p:cNvPr id="51" name="Rectángulo 50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2" name="Rectángulo 51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7" name="Rectángulo 56"/>
          <p:cNvSpPr/>
          <p:nvPr/>
        </p:nvSpPr>
        <p:spPr>
          <a:xfrm>
            <a:off x="216222" y="9690904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Fuente: IDU – Dirección Técnica Estratégica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  <a:cs typeface="Aller"/>
            </a:endParaRPr>
          </a:p>
        </p:txBody>
      </p:sp>
      <p:grpSp>
        <p:nvGrpSpPr>
          <p:cNvPr id="6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0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0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6389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10" r="3006"/>
          <a:stretch/>
        </p:blipFill>
        <p:spPr>
          <a:xfrm>
            <a:off x="-1" y="1411704"/>
            <a:ext cx="7779625" cy="361749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362768" y="5024462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pic>
        <p:nvPicPr>
          <p:cNvPr id="22" name="Imagen 21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97" y="7318134"/>
            <a:ext cx="419421" cy="811487"/>
          </a:xfrm>
          <a:prstGeom prst="rect">
            <a:avLst/>
          </a:prstGeom>
        </p:spPr>
      </p:pic>
      <p:pic>
        <p:nvPicPr>
          <p:cNvPr id="23" name="Imagen 22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322" y="7344605"/>
            <a:ext cx="439316" cy="765971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630063" y="7630967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46,7%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685572" y="7639592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53,3%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pic>
        <p:nvPicPr>
          <p:cNvPr id="26" name="Imagen 25" descr="Personas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6157412" y="8703219"/>
            <a:ext cx="439602" cy="843262"/>
          </a:xfrm>
          <a:prstGeom prst="rect">
            <a:avLst/>
          </a:prstGeom>
        </p:spPr>
      </p:pic>
      <p:pic>
        <p:nvPicPr>
          <p:cNvPr id="27" name="Imagen 26" descr="Persona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186501" y="8098305"/>
            <a:ext cx="482471" cy="793946"/>
          </a:xfrm>
          <a:prstGeom prst="rect">
            <a:avLst/>
          </a:prstGeom>
        </p:spPr>
      </p:pic>
      <p:pic>
        <p:nvPicPr>
          <p:cNvPr id="28" name="Imagen 27" descr="Persona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6178057" y="7502620"/>
            <a:ext cx="381014" cy="830186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6564107" y="7717149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12,7%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539507" y="8245510"/>
            <a:ext cx="9766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73,8%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6585892" y="8955826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13,5%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297796" y="6085078"/>
            <a:ext cx="2152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151.092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53,3%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753390" y="6077799"/>
            <a:ext cx="21382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62.284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59.886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Teusaquillo.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753390" y="7781792"/>
            <a:ext cx="2283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Teusaquillo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14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1.419,3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330840" y="6088449"/>
            <a:ext cx="224846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Teusaquillo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73,8%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322170" y="7038805"/>
            <a:ext cx="163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2,68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73" y="6993548"/>
            <a:ext cx="416897" cy="651875"/>
          </a:xfrm>
          <a:prstGeom prst="rect">
            <a:avLst/>
          </a:prstGeom>
        </p:spPr>
      </p:pic>
      <p:sp>
        <p:nvSpPr>
          <p:cNvPr id="46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49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ítulo 1"/>
          <p:cNvSpPr txBox="1">
            <a:spLocks/>
          </p:cNvSpPr>
          <p:nvPr/>
        </p:nvSpPr>
        <p:spPr>
          <a:xfrm>
            <a:off x="853479" y="5284197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74" name="Grupo 73"/>
          <p:cNvGrpSpPr/>
          <p:nvPr/>
        </p:nvGrpSpPr>
        <p:grpSpPr>
          <a:xfrm>
            <a:off x="226106" y="5289958"/>
            <a:ext cx="558847" cy="505785"/>
            <a:chOff x="428431" y="849215"/>
            <a:chExt cx="452084" cy="446067"/>
          </a:xfrm>
        </p:grpSpPr>
        <p:sp>
          <p:nvSpPr>
            <p:cNvPr id="75" name="Estrella de 8 puntas 7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6" name="CuadroTexto 75"/>
            <p:cNvSpPr txBox="1"/>
            <p:nvPr/>
          </p:nvSpPr>
          <p:spPr>
            <a:xfrm>
              <a:off x="538328" y="881129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/>
          <p:cNvSpPr/>
          <p:nvPr/>
        </p:nvSpPr>
        <p:spPr>
          <a:xfrm>
            <a:off x="316684" y="905847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9199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-11095" y="-15892"/>
            <a:ext cx="7781046" cy="10074291"/>
            <a:chOff x="-7225" y="-15892"/>
            <a:chExt cx="7781046" cy="10074291"/>
          </a:xfrm>
        </p:grpSpPr>
        <p:sp>
          <p:nvSpPr>
            <p:cNvPr id="58" name="Rectángulo 57"/>
            <p:cNvSpPr/>
            <p:nvPr/>
          </p:nvSpPr>
          <p:spPr>
            <a:xfrm>
              <a:off x="0" y="-15892"/>
              <a:ext cx="7772400" cy="5039467"/>
            </a:xfrm>
            <a:prstGeom prst="rect">
              <a:avLst/>
            </a:prstGeom>
            <a:gradFill flip="none" rotWithShape="1">
              <a:gsLst>
                <a:gs pos="0">
                  <a:srgbClr val="F9F9F9"/>
                </a:gs>
                <a:gs pos="53000">
                  <a:srgbClr val="ECECEC"/>
                </a:gs>
                <a:gs pos="100000">
                  <a:srgbClr val="C7C7C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9" name="Rectángulo 58"/>
            <p:cNvSpPr/>
            <p:nvPr/>
          </p:nvSpPr>
          <p:spPr>
            <a:xfrm rot="10800000">
              <a:off x="-7225" y="5018932"/>
              <a:ext cx="7781046" cy="503946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6389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10" r="3006"/>
          <a:stretch/>
        </p:blipFill>
        <p:spPr>
          <a:xfrm>
            <a:off x="-3" y="1411704"/>
            <a:ext cx="7779625" cy="3617495"/>
          </a:xfrm>
          <a:prstGeom prst="rect">
            <a:avLst/>
          </a:prstGeom>
        </p:spPr>
      </p:pic>
      <p:sp>
        <p:nvSpPr>
          <p:cNvPr id="90" name="Rectángulo 89"/>
          <p:cNvSpPr/>
          <p:nvPr/>
        </p:nvSpPr>
        <p:spPr>
          <a:xfrm>
            <a:off x="6362768" y="4738712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sp>
        <p:nvSpPr>
          <p:cNvPr id="91" name="Título 1"/>
          <p:cNvSpPr txBox="1">
            <a:spLocks/>
          </p:cNvSpPr>
          <p:nvPr/>
        </p:nvSpPr>
        <p:spPr>
          <a:xfrm>
            <a:off x="651294" y="5916521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95" name="Título 1"/>
          <p:cNvSpPr txBox="1">
            <a:spLocks/>
          </p:cNvSpPr>
          <p:nvPr/>
        </p:nvSpPr>
        <p:spPr>
          <a:xfrm>
            <a:off x="4464496" y="6125608"/>
            <a:ext cx="321774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9" name="Grupo 98"/>
          <p:cNvGrpSpPr/>
          <p:nvPr/>
        </p:nvGrpSpPr>
        <p:grpSpPr>
          <a:xfrm>
            <a:off x="33594" y="5928884"/>
            <a:ext cx="558847" cy="505785"/>
            <a:chOff x="428431" y="849215"/>
            <a:chExt cx="452084" cy="446067"/>
          </a:xfrm>
        </p:grpSpPr>
        <p:sp>
          <p:nvSpPr>
            <p:cNvPr id="104" name="Estrella de 8 puntas 103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547396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</a:p>
          </p:txBody>
        </p:sp>
      </p:grpSp>
      <p:grpSp>
        <p:nvGrpSpPr>
          <p:cNvPr id="115" name="Grupo 114"/>
          <p:cNvGrpSpPr/>
          <p:nvPr/>
        </p:nvGrpSpPr>
        <p:grpSpPr>
          <a:xfrm>
            <a:off x="3842159" y="5967475"/>
            <a:ext cx="558847" cy="505784"/>
            <a:chOff x="428431" y="849215"/>
            <a:chExt cx="452084" cy="446067"/>
          </a:xfrm>
        </p:grpSpPr>
        <p:sp>
          <p:nvSpPr>
            <p:cNvPr id="116" name="Estrella de 8 puntas 11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7" name="CuadroTexto 116"/>
            <p:cNvSpPr txBox="1"/>
            <p:nvPr/>
          </p:nvSpPr>
          <p:spPr>
            <a:xfrm>
              <a:off x="524405" y="89589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2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805410"/>
              </p:ext>
            </p:extLst>
          </p:nvPr>
        </p:nvGraphicFramePr>
        <p:xfrm>
          <a:off x="297666" y="7796092"/>
          <a:ext cx="3407642" cy="1672200"/>
        </p:xfrm>
        <a:graphic>
          <a:graphicData uri="http://schemas.openxmlformats.org/drawingml/2006/table">
            <a:tbl>
              <a:tblPr/>
              <a:tblGrid>
                <a:gridCol w="1841235"/>
                <a:gridCol w="1566407"/>
              </a:tblGrid>
              <a:tr h="1747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IDU-55-2012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$ 8.481,6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$ 6.348,4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IDU-72-2012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$ 8.197,3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IDU-1810-2013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$ 17.592,8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$ 16.942,9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IDU-1663-2014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9.804,2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IDU-1692-2014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8.027,7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$ 5.299,6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tángulo 32"/>
          <p:cNvSpPr/>
          <p:nvPr/>
        </p:nvSpPr>
        <p:spPr>
          <a:xfrm>
            <a:off x="187688" y="6716697"/>
            <a:ext cx="375264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suscribieron tres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$23.027,3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adjudicaron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contratos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$39.535,7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$23.131,6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$85.694,6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114259" y="6670504"/>
            <a:ext cx="3598980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2012 se celebró 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$5.453,4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 el año 2013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$3.684,1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2014 se adjudicó cinco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52.325,1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61.462,6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598507"/>
              </p:ext>
            </p:extLst>
          </p:nvPr>
        </p:nvGraphicFramePr>
        <p:xfrm>
          <a:off x="4163672" y="7799046"/>
          <a:ext cx="3294652" cy="1344214"/>
        </p:xfrm>
        <a:graphic>
          <a:graphicData uri="http://schemas.openxmlformats.org/drawingml/2006/table">
            <a:tbl>
              <a:tblPr/>
              <a:tblGrid>
                <a:gridCol w="1647326"/>
                <a:gridCol w="1647326"/>
              </a:tblGrid>
              <a:tr h="1753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IDU-59-2012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$ 5.453,4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$ 20.013,4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IDU-1275-2014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$ 6.053,0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Rectángulo 34"/>
          <p:cNvSpPr/>
          <p:nvPr/>
        </p:nvSpPr>
        <p:spPr>
          <a:xfrm>
            <a:off x="212074" y="5229238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vial, construcción 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231898" y="9468292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081630" y="9479231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039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13.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556116" y="2190866"/>
            <a:ext cx="333008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Teusaquillo 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702 Km 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Teusaquillo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774214883"/>
              </p:ext>
            </p:extLst>
          </p:nvPr>
        </p:nvGraphicFramePr>
        <p:xfrm>
          <a:off x="3894866" y="2814014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21661" y="3792267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36%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Teusaquillo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328532469"/>
              </p:ext>
            </p:extLst>
          </p:nvPr>
        </p:nvGraphicFramePr>
        <p:xfrm>
          <a:off x="228877" y="6048367"/>
          <a:ext cx="7326366" cy="2819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37184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3706345904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7701" y="5701189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8681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13.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Teusaquillo ocupa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noveno puesto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49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Teusaquillo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59%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49 puentes,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Teusaquillo,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781121382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4293254794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Teusaquillo,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76%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Teusaquillo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6.044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ultimo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6" name="Gráfico 35"/>
          <p:cNvGraphicFramePr/>
          <p:nvPr>
            <p:extLst>
              <p:ext uri="{D42A27DB-BD31-4B8C-83A1-F6EECF244321}">
                <p14:modId xmlns:p14="http://schemas.microsoft.com/office/powerpoint/2010/main" val="1096608405"/>
              </p:ext>
            </p:extLst>
          </p:nvPr>
        </p:nvGraphicFramePr>
        <p:xfrm>
          <a:off x="51123" y="7140450"/>
          <a:ext cx="3708638" cy="197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Rectángulo 34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13805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23278" y="9016714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03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D9D6CE">
                <a:alpha val="78000"/>
              </a:srgbClr>
            </a:gs>
            <a:gs pos="100000">
              <a:schemeClr val="bg1"/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ángulo 79"/>
          <p:cNvSpPr/>
          <p:nvPr/>
        </p:nvSpPr>
        <p:spPr>
          <a:xfrm>
            <a:off x="4586" y="-31282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768129" y="954861"/>
            <a:ext cx="700885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900" b="1" dirty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Proyectos por cupo de endeudamiento y contribución por valorización</a:t>
            </a:r>
          </a:p>
        </p:txBody>
      </p:sp>
      <p:sp>
        <p:nvSpPr>
          <p:cNvPr id="27" name="Título 1"/>
          <p:cNvSpPr>
            <a:spLocks noGrp="1"/>
          </p:cNvSpPr>
          <p:nvPr>
            <p:ph type="ctrTitle"/>
          </p:nvPr>
        </p:nvSpPr>
        <p:spPr>
          <a:xfrm>
            <a:off x="155113" y="143616"/>
            <a:ext cx="7574756" cy="70015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s-CO" sz="2000" b="1" dirty="0">
                <a:latin typeface="Arial Narrow" panose="020B0606020202030204" pitchFamily="34" charset="0"/>
                <a:cs typeface="Canter Bold"/>
              </a:rPr>
              <a:t>El IDU en cifras: Resultados de la Gestión 2012 – </a:t>
            </a:r>
            <a:r>
              <a:rPr lang="es-CO" sz="2000" b="1" dirty="0" smtClean="0">
                <a:latin typeface="Arial Narrow" panose="020B0606020202030204" pitchFamily="34" charset="0"/>
                <a:cs typeface="Canter Bold"/>
              </a:rPr>
              <a:t>2015</a:t>
            </a:r>
            <a:r>
              <a:rPr lang="es-CO" sz="2000" dirty="0">
                <a:latin typeface="Arial Narrow" panose="020B0606020202030204" pitchFamily="34" charset="0"/>
                <a:cs typeface="Canter Bold"/>
              </a:rPr>
              <a:t/>
            </a:r>
            <a:br>
              <a:rPr lang="es-CO" sz="2000" dirty="0">
                <a:latin typeface="Arial Narrow" panose="020B0606020202030204" pitchFamily="34" charset="0"/>
                <a:cs typeface="Canter Bold"/>
              </a:rPr>
            </a:b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Canter Bold"/>
              </a:rPr>
              <a:t>1.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Lovelo Black"/>
              </a:rPr>
              <a:t>Localidad de </a:t>
            </a:r>
            <a:r>
              <a:rPr lang="es-CO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Lovelo Black"/>
              </a:rPr>
              <a:t>Usaquén</a:t>
            </a:r>
          </a:p>
        </p:txBody>
      </p:sp>
      <p:cxnSp>
        <p:nvCxnSpPr>
          <p:cNvPr id="29" name="Conector recto 26"/>
          <p:cNvCxnSpPr/>
          <p:nvPr/>
        </p:nvCxnSpPr>
        <p:spPr>
          <a:xfrm>
            <a:off x="133341" y="83313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10 CuadroTexto"/>
          <p:cNvSpPr txBox="1"/>
          <p:nvPr/>
        </p:nvSpPr>
        <p:spPr>
          <a:xfrm>
            <a:off x="285376" y="1469318"/>
            <a:ext cx="3470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cupo: </a:t>
            </a:r>
          </a:p>
          <a:p>
            <a:pPr algn="ctr"/>
            <a:r>
              <a:rPr lang="es-CO" sz="800" b="1" dirty="0" smtClean="0">
                <a:solidFill>
                  <a:srgbClr val="BC5E00"/>
                </a:solidFill>
              </a:rPr>
              <a:t>A5: </a:t>
            </a:r>
            <a:r>
              <a:rPr lang="es-CO" sz="800" dirty="0" smtClean="0">
                <a:solidFill>
                  <a:srgbClr val="FF0000"/>
                </a:solidFill>
              </a:rPr>
              <a:t>Avenida Laureano Gómez (AK 9) desde Avenida San José (AK 170) hasta la calle 183 </a:t>
            </a:r>
            <a:r>
              <a:rPr lang="es-CO" sz="800" baseline="30000" dirty="0">
                <a:solidFill>
                  <a:srgbClr val="FF0000"/>
                </a:solidFill>
              </a:rPr>
              <a:t>1</a:t>
            </a:r>
            <a:r>
              <a:rPr lang="es-CO" sz="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A6: Avenida Laureano Gómez (AK 9) desde Avenida San José (AC 183) hasta calle 193 </a:t>
            </a:r>
            <a:r>
              <a:rPr lang="es-CO" sz="800" dirty="0" smtClean="0">
                <a:solidFill>
                  <a:srgbClr val="BB46AC"/>
                </a:solidFill>
              </a:rPr>
              <a:t>:</a:t>
            </a:r>
            <a:r>
              <a:rPr lang="es-CO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CO" sz="800" b="1" dirty="0">
                <a:solidFill>
                  <a:srgbClr val="BC5E00"/>
                </a:solidFill>
              </a:rPr>
              <a:t>A8</a:t>
            </a:r>
            <a:r>
              <a:rPr lang="es-CO" sz="800" b="1" dirty="0">
                <a:solidFill>
                  <a:srgbClr val="BB46AC"/>
                </a:solidFill>
              </a:rPr>
              <a:t> </a:t>
            </a:r>
            <a:r>
              <a:rPr lang="es-CO" sz="800" dirty="0"/>
              <a:t>Avenida San Antonio (AC 183) desde la Av. Paseo de los Libertadores (</a:t>
            </a:r>
            <a:r>
              <a:rPr lang="es-CO" sz="800" dirty="0" err="1"/>
              <a:t>Autonorte</a:t>
            </a:r>
            <a:r>
              <a:rPr lang="es-CO" sz="800" dirty="0"/>
              <a:t>) hasta Av. Alberto Lleras Camargo (AC. 7)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05917" y="5877790"/>
            <a:ext cx="3454297" cy="33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7.740,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90,6%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4,9%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300877" y="2978121"/>
            <a:ext cx="3242422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276225" y="8784046"/>
            <a:ext cx="3512504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107.079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330034" y="2376171"/>
            <a:ext cx="3430180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$205.316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10 CuadroTexto"/>
          <p:cNvSpPr txBox="1"/>
          <p:nvPr/>
        </p:nvSpPr>
        <p:spPr>
          <a:xfrm>
            <a:off x="4016213" y="1490315"/>
            <a:ext cx="3512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Proyectos por valorización:</a:t>
            </a:r>
          </a:p>
          <a:p>
            <a:pPr algn="ctr"/>
            <a:r>
              <a:rPr lang="es-CO" sz="900" b="1" dirty="0">
                <a:solidFill>
                  <a:srgbClr val="BC5E00"/>
                </a:solidFill>
              </a:rPr>
              <a:t>136: </a:t>
            </a:r>
            <a:r>
              <a:rPr lang="es-CO" sz="900" dirty="0"/>
              <a:t>Avenida la Sirena (AC 153) desde Avenida Laureano Gómez (AK 9) hasta Avenida Alberto Lleras Camargo (AC. </a:t>
            </a:r>
            <a:r>
              <a:rPr lang="es-CO" sz="900" dirty="0" smtClean="0"/>
              <a:t>7) 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900" b="1" dirty="0">
                <a:solidFill>
                  <a:srgbClr val="BC5E00"/>
                </a:solidFill>
              </a:rPr>
              <a:t>141</a:t>
            </a:r>
            <a:r>
              <a:rPr lang="es-CO" sz="900" dirty="0">
                <a:solidFill>
                  <a:srgbClr val="BB46AC"/>
                </a:solidFill>
              </a:rPr>
              <a:t>:</a:t>
            </a:r>
            <a:r>
              <a:rPr lang="es-CO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900" dirty="0"/>
              <a:t>Avenida la Sirena (AC 153) desde Avenida Laureano Gómez (AK 9) hasta Avenida Santa Bárbara (AK 19)</a:t>
            </a:r>
          </a:p>
        </p:txBody>
      </p:sp>
      <p:sp>
        <p:nvSpPr>
          <p:cNvPr id="69" name="3 CuadroTexto"/>
          <p:cNvSpPr txBox="1"/>
          <p:nvPr/>
        </p:nvSpPr>
        <p:spPr>
          <a:xfrm>
            <a:off x="341224" y="6477694"/>
            <a:ext cx="320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413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cxnSp>
        <p:nvCxnSpPr>
          <p:cNvPr id="55" name="Conector recto 26"/>
          <p:cNvCxnSpPr/>
          <p:nvPr/>
        </p:nvCxnSpPr>
        <p:spPr>
          <a:xfrm>
            <a:off x="4016213" y="226751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ángulo 57"/>
          <p:cNvSpPr/>
          <p:nvPr/>
        </p:nvSpPr>
        <p:spPr>
          <a:xfrm>
            <a:off x="4073942" y="5706588"/>
            <a:ext cx="3445625" cy="70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Lotes en área de influencia de los proyectos es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5.084,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donde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88,6%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construido.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tipo de lote,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22,8%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propiedad horizontal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4246564" y="2976342"/>
            <a:ext cx="3251234" cy="34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% por Destino Económico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4016213" y="2373282"/>
            <a:ext cx="3481584" cy="40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costo estimado de los proyectos es: 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$51.503 millones de pesos</a:t>
            </a:r>
            <a:endParaRPr lang="es-CO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3 CuadroTexto"/>
          <p:cNvSpPr txBox="1"/>
          <p:nvPr/>
        </p:nvSpPr>
        <p:spPr>
          <a:xfrm>
            <a:off x="4219756" y="6494048"/>
            <a:ext cx="327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Manzanas en el área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influencia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291</a:t>
            </a:r>
          </a:p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distribuidas por estrato así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68" name="Rectángulo 67"/>
          <p:cNvSpPr/>
          <p:nvPr/>
        </p:nvSpPr>
        <p:spPr>
          <a:xfrm>
            <a:off x="4016213" y="8778127"/>
            <a:ext cx="3481586" cy="471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Personas en área de influencia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74.353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7" name="Conector recto 26"/>
          <p:cNvCxnSpPr/>
          <p:nvPr/>
        </p:nvCxnSpPr>
        <p:spPr>
          <a:xfrm flipV="1">
            <a:off x="3924300" y="1637214"/>
            <a:ext cx="0" cy="761790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26"/>
          <p:cNvCxnSpPr/>
          <p:nvPr/>
        </p:nvCxnSpPr>
        <p:spPr>
          <a:xfrm>
            <a:off x="252453" y="226751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26"/>
          <p:cNvCxnSpPr/>
          <p:nvPr/>
        </p:nvCxnSpPr>
        <p:spPr>
          <a:xfrm>
            <a:off x="4042792" y="292804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26"/>
          <p:cNvCxnSpPr/>
          <p:nvPr/>
        </p:nvCxnSpPr>
        <p:spPr>
          <a:xfrm>
            <a:off x="302804" y="292804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26"/>
          <p:cNvCxnSpPr/>
          <p:nvPr/>
        </p:nvCxnSpPr>
        <p:spPr>
          <a:xfrm>
            <a:off x="4042792" y="57065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26"/>
          <p:cNvCxnSpPr/>
          <p:nvPr/>
        </p:nvCxnSpPr>
        <p:spPr>
          <a:xfrm>
            <a:off x="302804" y="5706588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26"/>
          <p:cNvCxnSpPr/>
          <p:nvPr/>
        </p:nvCxnSpPr>
        <p:spPr>
          <a:xfrm>
            <a:off x="4038433" y="64076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26"/>
          <p:cNvCxnSpPr/>
          <p:nvPr/>
        </p:nvCxnSpPr>
        <p:spPr>
          <a:xfrm>
            <a:off x="298445" y="64076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26"/>
          <p:cNvCxnSpPr/>
          <p:nvPr/>
        </p:nvCxnSpPr>
        <p:spPr>
          <a:xfrm>
            <a:off x="4025363" y="876978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26"/>
          <p:cNvCxnSpPr/>
          <p:nvPr/>
        </p:nvCxnSpPr>
        <p:spPr>
          <a:xfrm>
            <a:off x="285375" y="8769787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Botón de acción: Final 74">
            <a:hlinkClick r:id="" action="ppaction://hlinkshowjump?jump=nextslide" highlightClick="1"/>
          </p:cNvPr>
          <p:cNvSpPr/>
          <p:nvPr/>
        </p:nvSpPr>
        <p:spPr>
          <a:xfrm>
            <a:off x="7076455" y="327555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153756034"/>
              </p:ext>
            </p:extLst>
          </p:nvPr>
        </p:nvGraphicFramePr>
        <p:xfrm>
          <a:off x="40938" y="3326693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6" name="Gráfico 75"/>
          <p:cNvGraphicFramePr/>
          <p:nvPr>
            <p:extLst>
              <p:ext uri="{D42A27DB-BD31-4B8C-83A1-F6EECF244321}">
                <p14:modId xmlns:p14="http://schemas.microsoft.com/office/powerpoint/2010/main" val="1045151903"/>
              </p:ext>
            </p:extLst>
          </p:nvPr>
        </p:nvGraphicFramePr>
        <p:xfrm>
          <a:off x="3823065" y="3312570"/>
          <a:ext cx="3897790" cy="247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501124818"/>
              </p:ext>
            </p:extLst>
          </p:nvPr>
        </p:nvGraphicFramePr>
        <p:xfrm>
          <a:off x="4125009" y="6915424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864557340"/>
              </p:ext>
            </p:extLst>
          </p:nvPr>
        </p:nvGraphicFramePr>
        <p:xfrm>
          <a:off x="305917" y="6915424"/>
          <a:ext cx="3454297" cy="18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9" name="Grupo 48"/>
          <p:cNvGrpSpPr/>
          <p:nvPr/>
        </p:nvGrpSpPr>
        <p:grpSpPr>
          <a:xfrm>
            <a:off x="203241" y="1015443"/>
            <a:ext cx="558847" cy="505783"/>
            <a:chOff x="428431" y="849215"/>
            <a:chExt cx="452084" cy="446067"/>
          </a:xfrm>
        </p:grpSpPr>
        <p:sp>
          <p:nvSpPr>
            <p:cNvPr id="50" name="Estrella de 8 puntas 4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42863" y="884954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F</a:t>
              </a:r>
            </a:p>
          </p:txBody>
        </p:sp>
      </p:grpSp>
      <p:sp>
        <p:nvSpPr>
          <p:cNvPr id="56" name="Rectángulo 55"/>
          <p:cNvSpPr/>
          <p:nvPr/>
        </p:nvSpPr>
        <p:spPr>
          <a:xfrm>
            <a:off x="276225" y="9632322"/>
            <a:ext cx="35164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7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1</a:t>
            </a:r>
            <a:r>
              <a:rPr lang="es-CO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cs typeface="Aller"/>
              </a:rPr>
              <a:t>El proyecto resaltado en rojo significa que esta aplazado por tema presupuestal</a:t>
            </a:r>
          </a:p>
        </p:txBody>
      </p:sp>
      <p:pic>
        <p:nvPicPr>
          <p:cNvPr id="66" name="Picture 2" descr="C:\Users\cbipuzgo1\Desktop\presentacion idu alcalde\Links\log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495" y="9548279"/>
            <a:ext cx="2282391" cy="38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/>
          <p:cNvSpPr/>
          <p:nvPr/>
        </p:nvSpPr>
        <p:spPr>
          <a:xfrm>
            <a:off x="307512" y="9406670"/>
            <a:ext cx="3612165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CATASTRO – SDP, Cálculos IDU - Dirección Técnica Estratégica año 2014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cxnSp>
        <p:nvCxnSpPr>
          <p:cNvPr id="40" name="Conector recto 26"/>
          <p:cNvCxnSpPr/>
          <p:nvPr/>
        </p:nvCxnSpPr>
        <p:spPr>
          <a:xfrm>
            <a:off x="4030283" y="92540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26"/>
          <p:cNvCxnSpPr/>
          <p:nvPr/>
        </p:nvCxnSpPr>
        <p:spPr>
          <a:xfrm>
            <a:off x="290295" y="9254026"/>
            <a:ext cx="35033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6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13.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Teusaquillo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27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el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sexto pu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est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912039750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Teusaquillo 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60%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15%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regular,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14%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mala y 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12%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716" y="7806675"/>
            <a:ext cx="1194226" cy="148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649" y="1723751"/>
            <a:ext cx="3695351" cy="5302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13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</a:t>
            </a:r>
            <a:r>
              <a:rPr lang="es-CO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Teusaquillo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9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Botón de acción: Comienzo 44">
            <a:hlinkClick r:id="rId6" action="ppaction://hlinksldjump" highlightClick="1"/>
          </p:cNvPr>
          <p:cNvSpPr/>
          <p:nvPr/>
        </p:nvSpPr>
        <p:spPr>
          <a:xfrm>
            <a:off x="6948082" y="167633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222499" y="1447947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pic>
        <p:nvPicPr>
          <p:cNvPr id="5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upo 50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52" name="Rectángulo 51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6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05" y="432557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64"/>
          <p:cNvSpPr/>
          <p:nvPr/>
        </p:nvSpPr>
        <p:spPr>
          <a:xfrm>
            <a:off x="205637" y="9105163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239506" y="4916771"/>
            <a:ext cx="2312310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31772">
            <a:off x="1993051" y="2201419"/>
            <a:ext cx="5505957" cy="598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07" y="5366222"/>
            <a:ext cx="1739606" cy="216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ángulo 68"/>
          <p:cNvSpPr/>
          <p:nvPr/>
        </p:nvSpPr>
        <p:spPr>
          <a:xfrm>
            <a:off x="169144" y="4146695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66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11144" y="-31167"/>
            <a:ext cx="7782716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51864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2263"/>
            <a:ext cx="7782716" cy="298252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5113" y="917478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13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14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6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Los Mártires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0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08248" y="3638959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50,5%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754046" y="3619934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49,5%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00716" y="3624590"/>
            <a:ext cx="9218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18,9%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265456" y="3619665"/>
            <a:ext cx="9548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71,3%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685100" y="3625562"/>
            <a:ext cx="9155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9,9%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50078" y="2339094"/>
            <a:ext cx="2841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98.758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49,5%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343745" y="5145776"/>
            <a:ext cx="28475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</a:t>
            </a:r>
            <a:r>
              <a:rPr lang="es-CO" sz="1400" b="1" dirty="0" smtClean="0">
                <a:solidFill>
                  <a:srgbClr val="AE1222"/>
                </a:solidFill>
                <a:latin typeface="Arial Black" panose="020B0A04020102020204" pitchFamily="34" charset="0"/>
              </a:rPr>
              <a:t>hogares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29.158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31.818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Los Mártires.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3,34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  <a:p>
            <a:endParaRPr lang="es-CO" sz="1400" b="1" dirty="0">
              <a:solidFill>
                <a:srgbClr val="AE122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840556" y="2337353"/>
            <a:ext cx="36790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  <a:endParaRPr lang="es-CO" sz="1400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Mártires representa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1,3%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71,3%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</a:t>
            </a:r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3" b="39607"/>
          <a:stretch/>
        </p:blipFill>
        <p:spPr>
          <a:xfrm>
            <a:off x="6738488" y="4207549"/>
            <a:ext cx="817175" cy="7908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b="70257"/>
          <a:stretch/>
        </p:blipFill>
        <p:spPr>
          <a:xfrm>
            <a:off x="308707" y="4195516"/>
            <a:ext cx="777092" cy="76582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956" y="4194201"/>
            <a:ext cx="712466" cy="71246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17" b="6953"/>
          <a:stretch/>
        </p:blipFill>
        <p:spPr>
          <a:xfrm>
            <a:off x="5256823" y="4216894"/>
            <a:ext cx="849904" cy="82631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1" y="4195597"/>
            <a:ext cx="757985" cy="75985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3871084" y="5145849"/>
            <a:ext cx="35281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Mártires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18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651,4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(ha).</a:t>
            </a: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834707" y="168737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64" name="Grupo 63"/>
          <p:cNvGrpSpPr/>
          <p:nvPr/>
        </p:nvGrpSpPr>
        <p:grpSpPr>
          <a:xfrm>
            <a:off x="207334" y="1693140"/>
            <a:ext cx="558847" cy="505785"/>
            <a:chOff x="428431" y="849215"/>
            <a:chExt cx="452084" cy="446067"/>
          </a:xfrm>
        </p:grpSpPr>
        <p:sp>
          <p:nvSpPr>
            <p:cNvPr id="65" name="Estrella de 8 puntas 6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35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/>
          <p:cNvSpPr/>
          <p:nvPr/>
        </p:nvSpPr>
        <p:spPr>
          <a:xfrm>
            <a:off x="5446672" y="5985903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3128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4907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6389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Los Mártires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Imagen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2263"/>
            <a:ext cx="7782716" cy="2982520"/>
          </a:xfrm>
          <a:prstGeom prst="rect">
            <a:avLst/>
          </a:prstGeom>
        </p:spPr>
      </p:pic>
      <p:sp>
        <p:nvSpPr>
          <p:cNvPr id="59" name="Rectángulo 58"/>
          <p:cNvSpPr/>
          <p:nvPr/>
        </p:nvSpPr>
        <p:spPr>
          <a:xfrm>
            <a:off x="155113" y="917478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63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65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70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Título 1"/>
          <p:cNvSpPr txBox="1">
            <a:spLocks/>
          </p:cNvSpPr>
          <p:nvPr/>
        </p:nvSpPr>
        <p:spPr>
          <a:xfrm>
            <a:off x="787462" y="2529585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8" name="Grupo 97"/>
          <p:cNvGrpSpPr/>
          <p:nvPr/>
        </p:nvGrpSpPr>
        <p:grpSpPr>
          <a:xfrm>
            <a:off x="169762" y="2541948"/>
            <a:ext cx="558847" cy="505785"/>
            <a:chOff x="428431" y="849215"/>
            <a:chExt cx="452084" cy="446067"/>
          </a:xfrm>
        </p:grpSpPr>
        <p:sp>
          <p:nvSpPr>
            <p:cNvPr id="99" name="Estrella de 8 puntas 98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12" name="Título 1"/>
          <p:cNvSpPr txBox="1">
            <a:spLocks/>
          </p:cNvSpPr>
          <p:nvPr/>
        </p:nvSpPr>
        <p:spPr>
          <a:xfrm>
            <a:off x="4549975" y="2699548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15" name="Grupo 114"/>
          <p:cNvGrpSpPr/>
          <p:nvPr/>
        </p:nvGrpSpPr>
        <p:grpSpPr>
          <a:xfrm>
            <a:off x="3927638" y="2541416"/>
            <a:ext cx="558847" cy="505785"/>
            <a:chOff x="428431" y="849215"/>
            <a:chExt cx="452084" cy="446067"/>
          </a:xfrm>
        </p:grpSpPr>
        <p:sp>
          <p:nvSpPr>
            <p:cNvPr id="116" name="Estrella de 8 puntas 115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7" name="CuadroTexto 116"/>
            <p:cNvSpPr txBox="1"/>
            <p:nvPr/>
          </p:nvSpPr>
          <p:spPr>
            <a:xfrm>
              <a:off x="536753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34317" y="3440373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adjudicaron dos contratos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$24.859,5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legalizó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$6.348,4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un contrato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$4.321,3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$40.904,2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08505"/>
              </p:ext>
            </p:extLst>
          </p:nvPr>
        </p:nvGraphicFramePr>
        <p:xfrm>
          <a:off x="280724" y="4543371"/>
          <a:ext cx="3289412" cy="810058"/>
        </p:xfrm>
        <a:graphic>
          <a:graphicData uri="http://schemas.openxmlformats.org/drawingml/2006/table">
            <a:tbl>
              <a:tblPr/>
              <a:tblGrid>
                <a:gridCol w="1770713"/>
                <a:gridCol w="1518699"/>
              </a:tblGrid>
              <a:tr h="1745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IDU-67-2012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$ 18.511,1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IDU-71-2012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$ 6.348,4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</a:t>
                      </a:r>
                      <a:r>
                        <a:rPr lang="es-C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IDU-1825-2013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8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$ 4.321,3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3891358" y="3332066"/>
            <a:ext cx="3687948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2013 se Legalizó un contrato 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$3.684,1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 el año 2014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$31.714,2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total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35.398,3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764240"/>
              </p:ext>
            </p:extLst>
          </p:nvPr>
        </p:nvGraphicFramePr>
        <p:xfrm>
          <a:off x="4034245" y="4520388"/>
          <a:ext cx="3248824" cy="791370"/>
        </p:xfrm>
        <a:graphic>
          <a:graphicData uri="http://schemas.openxmlformats.org/drawingml/2006/table">
            <a:tbl>
              <a:tblPr/>
              <a:tblGrid>
                <a:gridCol w="1687452"/>
                <a:gridCol w="1561372"/>
              </a:tblGrid>
              <a:tr h="1641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1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IDU-2052-2013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$ 3.684,1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1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1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IDU-1206-2014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8.699,0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11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tángulo 32"/>
          <p:cNvSpPr/>
          <p:nvPr/>
        </p:nvSpPr>
        <p:spPr>
          <a:xfrm>
            <a:off x="234317" y="1677832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22373" y="53504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37123" y="5350435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698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Rectángulo 75"/>
          <p:cNvSpPr/>
          <p:nvPr/>
        </p:nvSpPr>
        <p:spPr>
          <a:xfrm>
            <a:off x="-7225" y="2081400"/>
            <a:ext cx="7794694" cy="343577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14.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</a:t>
            </a:r>
            <a:r>
              <a:rPr kumimoji="0" lang="es-C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 Los </a:t>
            </a:r>
            <a:r>
              <a:rPr kumimoji="0" lang="es-CO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Martires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/>
          <p:cNvSpPr txBox="1">
            <a:spLocks/>
          </p:cNvSpPr>
          <p:nvPr/>
        </p:nvSpPr>
        <p:spPr>
          <a:xfrm>
            <a:off x="447675" y="2190866"/>
            <a:ext cx="343852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extensión aproximada de la Malla vial de la localidad de 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es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400 Km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– </a:t>
            </a:r>
            <a:r>
              <a:rPr lang="es-CO" sz="1200" dirty="0" smtClean="0">
                <a:latin typeface="Arial Black" panose="020B0A04020102020204" pitchFamily="34" charset="0"/>
                <a:cs typeface="Canter Bold"/>
              </a:rPr>
              <a:t>carril</a:t>
            </a:r>
            <a:r>
              <a:rPr lang="es-CO" sz="1200" dirty="0">
                <a:latin typeface="+mn-lt"/>
                <a:cs typeface="Canter Bold"/>
              </a:rPr>
              <a:t>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513815" y="2165673"/>
            <a:ext cx="3225544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El estado general de la Malla vial de la localidad de 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346310551"/>
              </p:ext>
            </p:extLst>
          </p:nvPr>
        </p:nvGraphicFramePr>
        <p:xfrm>
          <a:off x="3939051" y="2784003"/>
          <a:ext cx="3861809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5183820" y="3682328"/>
            <a:ext cx="52661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>
                <a:latin typeface="Aller"/>
              </a:rPr>
              <a:t>30%</a:t>
            </a:r>
            <a:endParaRPr lang="es-CO" sz="1200" dirty="0">
              <a:latin typeface="Aller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647008" y="5659666"/>
            <a:ext cx="6892853" cy="3633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La información por Malla vial en la localidad de 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nter Bold"/>
              </a:rPr>
              <a:t> a diciembre de 2014 es: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1655312459"/>
              </p:ext>
            </p:extLst>
          </p:nvPr>
        </p:nvGraphicFramePr>
        <p:xfrm>
          <a:off x="228877" y="6048368"/>
          <a:ext cx="7326366" cy="289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ítulo 1"/>
          <p:cNvSpPr txBox="1">
            <a:spLocks/>
          </p:cNvSpPr>
          <p:nvPr/>
        </p:nvSpPr>
        <p:spPr>
          <a:xfrm>
            <a:off x="719509" y="1450395"/>
            <a:ext cx="3501617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Malla vial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sp>
        <p:nvSpPr>
          <p:cNvPr id="29" name="Botón de acción: Final 28">
            <a:hlinkClick r:id="" action="ppaction://hlinkshowjump?jump=nextslide" highlightClick="1"/>
          </p:cNvPr>
          <p:cNvSpPr/>
          <p:nvPr/>
        </p:nvSpPr>
        <p:spPr>
          <a:xfrm>
            <a:off x="6997799" y="153115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0" name="Grupo 29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31" name="Estrella de 8 puntas 30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25314" y="893117"/>
              <a:ext cx="291181" cy="35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1917028482"/>
              </p:ext>
            </p:extLst>
          </p:nvPr>
        </p:nvGraphicFramePr>
        <p:xfrm>
          <a:off x="9525" y="2814014"/>
          <a:ext cx="3876675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41031" y="5701190"/>
            <a:ext cx="357723" cy="377717"/>
          </a:xfrm>
          <a:prstGeom prst="rect">
            <a:avLst/>
          </a:prstGeom>
        </p:spPr>
      </p:pic>
      <p:cxnSp>
        <p:nvCxnSpPr>
          <p:cNvPr id="40" name="Conector recto 26"/>
          <p:cNvCxnSpPr/>
          <p:nvPr/>
        </p:nvCxnSpPr>
        <p:spPr>
          <a:xfrm flipH="1" flipV="1">
            <a:off x="3899647" y="2081400"/>
            <a:ext cx="4744" cy="33956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26563" y="8939293"/>
            <a:ext cx="2286921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Dirección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6563" y="9179418"/>
            <a:ext cx="51365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Las cifras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presentadas de Malla Vial  pueden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diferir de las fuentes originales de los datos por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el </a:t>
            </a:r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redondeado</a:t>
            </a:r>
          </a:p>
        </p:txBody>
      </p:sp>
    </p:spTree>
    <p:extLst>
      <p:ext uri="{BB962C8B-B14F-4D97-AF65-F5344CB8AC3E}">
        <p14:creationId xmlns:p14="http://schemas.microsoft.com/office/powerpoint/2010/main" val="19038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14.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Los </a:t>
            </a:r>
            <a:r>
              <a:rPr kumimoji="0" lang="es-C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Martires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53056" y="2289053"/>
            <a:ext cx="3280961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localidad de 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ocupa 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19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 disponer 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7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de </a:t>
            </a:r>
            <a:r>
              <a:rPr lang="es-CO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845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existen en el Distrito Capital. </a:t>
            </a:r>
          </a:p>
          <a:p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86% 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inventario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puentes se ubican en la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malla vial arterial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troncal.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90882" y="2052123"/>
            <a:ext cx="3135423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los 7 puentes,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puentes son peatonales y 3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son vehiculares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la localidad de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distribuidos de la siguiente manera: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1217274212"/>
              </p:ext>
            </p:extLst>
          </p:nvPr>
        </p:nvGraphicFramePr>
        <p:xfrm>
          <a:off x="131874" y="3396564"/>
          <a:ext cx="3876675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4093539859"/>
              </p:ext>
            </p:extLst>
          </p:nvPr>
        </p:nvGraphicFramePr>
        <p:xfrm>
          <a:off x="4044955" y="3371080"/>
          <a:ext cx="3707316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-1108" y="6047087"/>
            <a:ext cx="7794694" cy="4019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4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6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8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ángulo 32"/>
          <p:cNvSpPr/>
          <p:nvPr/>
        </p:nvSpPr>
        <p:spPr>
          <a:xfrm>
            <a:off x="552894" y="6140935"/>
            <a:ext cx="3287664" cy="999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concreto es el material predominante en la construcción de los puentes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 encuentran ubicados en la localidad de 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representando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57%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del total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5" name="Gráfico 34"/>
          <p:cNvGraphicFramePr/>
          <p:nvPr>
            <p:extLst>
              <p:ext uri="{D42A27DB-BD31-4B8C-83A1-F6EECF244321}">
                <p14:modId xmlns:p14="http://schemas.microsoft.com/office/powerpoint/2010/main" val="1041572512"/>
              </p:ext>
            </p:extLst>
          </p:nvPr>
        </p:nvGraphicFramePr>
        <p:xfrm>
          <a:off x="51123" y="7025315"/>
          <a:ext cx="3708638" cy="226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ángulo 38"/>
          <p:cNvSpPr/>
          <p:nvPr/>
        </p:nvSpPr>
        <p:spPr>
          <a:xfrm>
            <a:off x="4503815" y="6204547"/>
            <a:ext cx="3178429" cy="645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índice de puentes peatonal por población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representa la proporción de puentes que existen para cada uno de los habitantes de Bogotá.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ndice que se calcula así:</a:t>
            </a:r>
          </a:p>
        </p:txBody>
      </p:sp>
      <p:cxnSp>
        <p:nvCxnSpPr>
          <p:cNvPr id="46" name="Conector recto 26"/>
          <p:cNvCxnSpPr/>
          <p:nvPr/>
        </p:nvCxnSpPr>
        <p:spPr>
          <a:xfrm flipV="1">
            <a:off x="3889913" y="2135783"/>
            <a:ext cx="0" cy="723153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𝐼𝑃𝑃𝑖</m:t>
                      </m:r>
                      <m:r>
                        <a:rPr lang="es-C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𝑃𝑜𝑏𝑙𝑎𝑐𝑖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2015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𝑃𝑢𝑒𝑛𝑡𝑒𝑠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𝑃𝑒𝑎𝑡𝑜𝑛𝑎𝑙𝑒𝑠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16" y="7063783"/>
                <a:ext cx="3122490" cy="7524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ángulo 51"/>
          <p:cNvSpPr/>
          <p:nvPr/>
        </p:nvSpPr>
        <p:spPr>
          <a:xfrm>
            <a:off x="4425606" y="7759351"/>
            <a:ext cx="3178429" cy="166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resultado de este índice para la localidad de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 que un puente le pertenecería a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24.690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personas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Indice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ocupa el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séptimo puesto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entre las 19 localidades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Distrito Capital.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719509" y="1450395"/>
            <a:ext cx="5100266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  <a:r>
              <a:rPr lang="es-CO" sz="2000" b="1" u="sng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Inventario de puentes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01809" y="1462758"/>
            <a:ext cx="558847" cy="505785"/>
            <a:chOff x="428431" y="849215"/>
            <a:chExt cx="452084" cy="446067"/>
          </a:xfrm>
        </p:grpSpPr>
        <p:sp>
          <p:nvSpPr>
            <p:cNvPr id="60" name="Estrella de 8 puntas 59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2221818"/>
            <a:ext cx="357723" cy="377717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2221818"/>
            <a:ext cx="357723" cy="37771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117235" y="6155643"/>
            <a:ext cx="357723" cy="377717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C13F80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3" t="71144" b="8264"/>
          <a:stretch/>
        </p:blipFill>
        <p:spPr>
          <a:xfrm rot="18898936">
            <a:off x="4115202" y="6155643"/>
            <a:ext cx="357723" cy="377717"/>
          </a:xfrm>
          <a:prstGeom prst="rect">
            <a:avLst/>
          </a:prstGeom>
        </p:spPr>
      </p:pic>
      <p:sp>
        <p:nvSpPr>
          <p:cNvPr id="72" name="Botón de acción: Final 71">
            <a:hlinkClick r:id="" action="ppaction://hlinkshowjump?jump=nextslide" highlightClick="1"/>
          </p:cNvPr>
          <p:cNvSpPr/>
          <p:nvPr/>
        </p:nvSpPr>
        <p:spPr>
          <a:xfrm>
            <a:off x="6997799" y="1588308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" name="Rectángulo 35"/>
          <p:cNvSpPr/>
          <p:nvPr/>
        </p:nvSpPr>
        <p:spPr>
          <a:xfrm>
            <a:off x="232803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090428" y="55972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32803" y="8988139"/>
            <a:ext cx="3483930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Sistema de Información Geográfica – SIGIDU. Corte marzo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41351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/>
          <p:cNvSpPr/>
          <p:nvPr/>
        </p:nvSpPr>
        <p:spPr>
          <a:xfrm rot="10800000">
            <a:off x="-7225" y="-1"/>
            <a:ext cx="7794694" cy="1005839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14.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de Los </a:t>
            </a:r>
            <a:r>
              <a:rPr kumimoji="0" lang="es-C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Martires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63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recto 26"/>
          <p:cNvCxnSpPr/>
          <p:nvPr/>
        </p:nvCxnSpPr>
        <p:spPr>
          <a:xfrm flipH="1" flipV="1">
            <a:off x="3887668" y="1881364"/>
            <a:ext cx="9639" cy="77288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otón de acción: Final 38">
            <a:hlinkClick r:id="" action="ppaction://hlinkshowjump?jump=nextslide" highlightClick="1"/>
          </p:cNvPr>
          <p:cNvSpPr/>
          <p:nvPr/>
        </p:nvSpPr>
        <p:spPr>
          <a:xfrm>
            <a:off x="7076455" y="1054682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C23091">
                  <a:tint val="66000"/>
                  <a:satMod val="160000"/>
                </a:srgbClr>
              </a:gs>
              <a:gs pos="50000">
                <a:srgbClr val="C23091">
                  <a:tint val="44500"/>
                  <a:satMod val="160000"/>
                </a:srgbClr>
              </a:gs>
              <a:gs pos="100000">
                <a:srgbClr val="C2309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23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9" y="730510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ángulo 84"/>
          <p:cNvSpPr/>
          <p:nvPr/>
        </p:nvSpPr>
        <p:spPr>
          <a:xfrm>
            <a:off x="4043446" y="9417914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926032" y="7352423"/>
            <a:ext cx="1795276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grpSp>
        <p:nvGrpSpPr>
          <p:cNvPr id="89" name="Grupo 88"/>
          <p:cNvGrpSpPr/>
          <p:nvPr/>
        </p:nvGrpSpPr>
        <p:grpSpPr>
          <a:xfrm>
            <a:off x="4089107" y="8224595"/>
            <a:ext cx="2170633" cy="380418"/>
            <a:chOff x="287446" y="8032863"/>
            <a:chExt cx="1964531" cy="401684"/>
          </a:xfrm>
        </p:grpSpPr>
        <p:sp>
          <p:nvSpPr>
            <p:cNvPr id="90" name="Rectángulo 89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785831" y="8032863"/>
              <a:ext cx="1466146" cy="158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PPC Peatonal sobre Agua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291795" y="8300069"/>
              <a:ext cx="481954" cy="11321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783599" y="8290854"/>
              <a:ext cx="1315988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PPE Peatonal sobre Vía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4637311" y="8695247"/>
            <a:ext cx="1622429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PVC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Agua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4086818" y="8715120"/>
            <a:ext cx="532517" cy="10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6" name="Rectángulo 95"/>
          <p:cNvSpPr/>
          <p:nvPr/>
        </p:nvSpPr>
        <p:spPr>
          <a:xfrm>
            <a:off x="4640853" y="8932711"/>
            <a:ext cx="1703588" cy="12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PVE </a:t>
            </a:r>
            <a:r>
              <a:rPr lang="es-CO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Vehícular</a:t>
            </a:r>
            <a:r>
              <a:rPr 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sobre Vía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4090359" y="8952584"/>
            <a:ext cx="532517" cy="10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98" name="Rectángulo 97"/>
          <p:cNvSpPr/>
          <p:nvPr/>
        </p:nvSpPr>
        <p:spPr>
          <a:xfrm>
            <a:off x="4014871" y="7912538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Convenciones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780419" y="1662171"/>
            <a:ext cx="3116888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Infraestructura vial: </a:t>
            </a:r>
          </a:p>
          <a:p>
            <a:pPr algn="l"/>
            <a:r>
              <a:rPr lang="es-CO" sz="2000" b="1" u="sng" dirty="0" err="1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Cicloinclusiva</a:t>
            </a:r>
            <a:endParaRPr lang="es-CO" sz="2000" b="1" u="sng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01809" y="1538958"/>
            <a:ext cx="558847" cy="505785"/>
            <a:chOff x="428431" y="849215"/>
            <a:chExt cx="452084" cy="446067"/>
          </a:xfrm>
        </p:grpSpPr>
        <p:sp>
          <p:nvSpPr>
            <p:cNvPr id="35" name="Estrella de 8 puntas 3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C23091"/>
            </a:solidFill>
            <a:ln>
              <a:solidFill>
                <a:srgbClr val="C2309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25314" y="893117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D</a:t>
              </a:r>
            </a:p>
          </p:txBody>
        </p:sp>
      </p:grpSp>
      <p:sp>
        <p:nvSpPr>
          <p:cNvPr id="37" name="Título 1"/>
          <p:cNvSpPr txBox="1">
            <a:spLocks/>
          </p:cNvSpPr>
          <p:nvPr/>
        </p:nvSpPr>
        <p:spPr>
          <a:xfrm>
            <a:off x="4158618" y="1469347"/>
            <a:ext cx="3177274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23091"/>
                </a:solidFill>
                <a:latin typeface="Arial Narrow" panose="020B0606020202030204" pitchFamily="34" charset="0"/>
                <a:cs typeface="Canter Bold"/>
              </a:rPr>
              <a:t>Localización de los puentes</a:t>
            </a:r>
            <a:endParaRPr lang="es-CO" sz="2000" b="1" dirty="0">
              <a:solidFill>
                <a:srgbClr val="C23091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38" name="Grupo 14"/>
          <p:cNvGrpSpPr/>
          <p:nvPr/>
        </p:nvGrpSpPr>
        <p:grpSpPr>
          <a:xfrm>
            <a:off x="0" y="9432202"/>
            <a:ext cx="7696809" cy="571625"/>
            <a:chOff x="0" y="5964924"/>
            <a:chExt cx="11904245" cy="722063"/>
          </a:xfrm>
        </p:grpSpPr>
        <p:grpSp>
          <p:nvGrpSpPr>
            <p:cNvPr id="47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1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194227" y="2369675"/>
            <a:ext cx="3730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222222"/>
                </a:solidFill>
              </a:rPr>
              <a:t>Las </a:t>
            </a:r>
            <a:r>
              <a:rPr lang="es-CO" sz="1200" dirty="0">
                <a:solidFill>
                  <a:srgbClr val="222222"/>
                </a:solidFill>
              </a:rPr>
              <a:t>estadísticas del estado de red de </a:t>
            </a:r>
            <a:r>
              <a:rPr lang="es-CO" sz="1200" dirty="0" err="1">
                <a:solidFill>
                  <a:srgbClr val="222222"/>
                </a:solidFill>
              </a:rPr>
              <a:t>ciclorrutas</a:t>
            </a:r>
            <a:r>
              <a:rPr lang="es-CO" sz="1200" dirty="0">
                <a:solidFill>
                  <a:srgbClr val="222222"/>
                </a:solidFill>
              </a:rPr>
              <a:t> y </a:t>
            </a:r>
            <a:r>
              <a:rPr lang="es-CO" sz="1200" dirty="0" err="1" smtClean="0">
                <a:solidFill>
                  <a:srgbClr val="222222"/>
                </a:solidFill>
              </a:rPr>
              <a:t>bicicarriles</a:t>
            </a:r>
            <a:r>
              <a:rPr lang="es-CO" sz="1200" dirty="0" smtClean="0">
                <a:solidFill>
                  <a:srgbClr val="222222"/>
                </a:solidFill>
              </a:rPr>
              <a:t> es lo que se denomina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Infraestructura </a:t>
            </a:r>
            <a:r>
              <a:rPr lang="es-CO" sz="1200" b="1" dirty="0" err="1">
                <a:latin typeface="Arial Black" panose="020B0A04020102020204" pitchFamily="34" charset="0"/>
                <a:cs typeface="Canter Bold"/>
              </a:rPr>
              <a:t>Cicloinclusiva</a:t>
            </a:r>
            <a:r>
              <a:rPr lang="es-CO" sz="1200" dirty="0" smtClean="0">
                <a:solidFill>
                  <a:srgbClr val="222222"/>
                </a:solidFill>
              </a:rPr>
              <a:t>. </a:t>
            </a:r>
          </a:p>
          <a:p>
            <a:endParaRPr lang="es-CO" sz="1200" dirty="0">
              <a:solidFill>
                <a:srgbClr val="222222"/>
              </a:solidFill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La extensión de la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Cicloinclusiva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en la localidad 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Los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Martires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nter Bold"/>
              </a:rPr>
              <a:t>es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10,3 Km</a:t>
            </a:r>
            <a:r>
              <a:rPr lang="es-CO" sz="1200" dirty="0" smtClean="0">
                <a:cs typeface="Canter Bold"/>
              </a:rPr>
              <a:t>,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ocupando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puesto 13 entre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las 19 localidades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Distrito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Capital.</a:t>
            </a: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21571" y="3829376"/>
            <a:ext cx="3675735" cy="5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nter Bold"/>
            </a:endParaRPr>
          </a:p>
        </p:txBody>
      </p:sp>
      <p:graphicFrame>
        <p:nvGraphicFramePr>
          <p:cNvPr id="54" name="Gráfico 53"/>
          <p:cNvGraphicFramePr/>
          <p:nvPr>
            <p:extLst>
              <p:ext uri="{D42A27DB-BD31-4B8C-83A1-F6EECF244321}">
                <p14:modId xmlns:p14="http://schemas.microsoft.com/office/powerpoint/2010/main" val="2719287848"/>
              </p:ext>
            </p:extLst>
          </p:nvPr>
        </p:nvGraphicFramePr>
        <p:xfrm>
          <a:off x="210477" y="4154529"/>
          <a:ext cx="3645850" cy="274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Rectángulo 54"/>
          <p:cNvSpPr/>
          <p:nvPr/>
        </p:nvSpPr>
        <p:spPr>
          <a:xfrm>
            <a:off x="139238" y="7806675"/>
            <a:ext cx="3730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 la infraestructura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Cicloinclusiva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localidad de Usaquén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siguiente: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33%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buena,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26% regular y </a:t>
            </a:r>
            <a:r>
              <a:rPr lang="es-CO" sz="1200" b="1" dirty="0">
                <a:latin typeface="Arial Black" panose="020B0A04020102020204" pitchFamily="34" charset="0"/>
                <a:cs typeface="Canter Bold"/>
              </a:rPr>
              <a:t>pendiente de diagnóstico el </a:t>
            </a:r>
            <a:r>
              <a:rPr lang="es-CO" sz="1200" b="1" dirty="0" smtClean="0">
                <a:latin typeface="Arial Black" panose="020B0A04020102020204" pitchFamily="34" charset="0"/>
                <a:cs typeface="Canter Bold"/>
              </a:rPr>
              <a:t>41%</a:t>
            </a:r>
            <a:endParaRPr lang="es-CO" sz="1200" b="1" dirty="0">
              <a:latin typeface="Arial Black" panose="020B0A04020102020204" pitchFamily="34" charset="0"/>
              <a:cs typeface="Canter Bold"/>
            </a:endParaRPr>
          </a:p>
          <a:p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cs typeface="Canter Bold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021598" y="9218608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230825" y="7184672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716" y="7791771"/>
            <a:ext cx="1212045" cy="150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506" y="2415042"/>
            <a:ext cx="3800146" cy="373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3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3867" y="-25631"/>
            <a:ext cx="7772400" cy="100878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" name="Grupo 14"/>
          <p:cNvGrpSpPr/>
          <p:nvPr/>
        </p:nvGrpSpPr>
        <p:grpSpPr>
          <a:xfrm>
            <a:off x="-5726" y="9533880"/>
            <a:ext cx="7681042" cy="465900"/>
            <a:chOff x="0" y="5964924"/>
            <a:chExt cx="11904245" cy="722063"/>
          </a:xfrm>
        </p:grpSpPr>
        <p:grpSp>
          <p:nvGrpSpPr>
            <p:cNvPr id="6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119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8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14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Los Mártires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29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Botón de acción: Comienzo 44">
            <a:hlinkClick r:id="rId6" action="ppaction://hlinksldjump" highlightClick="1"/>
          </p:cNvPr>
          <p:cNvSpPr/>
          <p:nvPr/>
        </p:nvSpPr>
        <p:spPr>
          <a:xfrm>
            <a:off x="6960113" y="1676338"/>
            <a:ext cx="534750" cy="318334"/>
          </a:xfrm>
          <a:prstGeom prst="actionButtonBeginning">
            <a:avLst/>
          </a:prstGeom>
          <a:gradFill flip="none" rotWithShape="1">
            <a:gsLst>
              <a:gs pos="0">
                <a:srgbClr val="CC3300">
                  <a:tint val="66000"/>
                  <a:satMod val="160000"/>
                </a:srgbClr>
              </a:gs>
              <a:gs pos="50000">
                <a:srgbClr val="CC3300">
                  <a:tint val="44500"/>
                  <a:satMod val="160000"/>
                </a:srgbClr>
              </a:gs>
              <a:gs pos="100000">
                <a:srgbClr val="CC33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244310" y="1557282"/>
            <a:ext cx="3072949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CC3300"/>
                </a:solidFill>
                <a:latin typeface="Arial Narrow" panose="020B0606020202030204" pitchFamily="34" charset="0"/>
                <a:cs typeface="Canter Bold"/>
              </a:rPr>
              <a:t>Localización Proyectos IDU</a:t>
            </a:r>
            <a:endParaRPr lang="es-CO" sz="2000" b="1" dirty="0">
              <a:solidFill>
                <a:srgbClr val="CC3300"/>
              </a:solidFill>
              <a:latin typeface="Arial Narrow" panose="020B0606020202030204" pitchFamily="34" charset="0"/>
              <a:cs typeface="Canter Bold"/>
            </a:endParaRPr>
          </a:p>
        </p:txBody>
      </p:sp>
      <p:pic>
        <p:nvPicPr>
          <p:cNvPr id="5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upo 50"/>
          <p:cNvGrpSpPr/>
          <p:nvPr/>
        </p:nvGrpSpPr>
        <p:grpSpPr>
          <a:xfrm>
            <a:off x="135611" y="7712580"/>
            <a:ext cx="2678666" cy="1292531"/>
            <a:chOff x="193417" y="8032862"/>
            <a:chExt cx="2424326" cy="1292531"/>
          </a:xfrm>
        </p:grpSpPr>
        <p:sp>
          <p:nvSpPr>
            <p:cNvPr id="52" name="Rectángulo 51"/>
            <p:cNvSpPr/>
            <p:nvPr/>
          </p:nvSpPr>
          <p:spPr>
            <a:xfrm>
              <a:off x="287446" y="8066453"/>
              <a:ext cx="481954" cy="113212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85831" y="8032862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Cupo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291795" y="8236271"/>
              <a:ext cx="481954" cy="113212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783598" y="820579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Valorización Acuerdo 523/2013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193417" y="8349483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Conservación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00505" y="8670404"/>
              <a:ext cx="481954" cy="883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58" name="Rectángulo 57"/>
            <p:cNvSpPr/>
            <p:nvPr/>
          </p:nvSpPr>
          <p:spPr>
            <a:xfrm>
              <a:off x="798890" y="8611985"/>
              <a:ext cx="1727503" cy="164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Espacio público y ciclorrutas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304854" y="8840222"/>
              <a:ext cx="481954" cy="88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96657" y="8784913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Malla vial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223766" y="8918406"/>
              <a:ext cx="2302627" cy="32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CO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309115" y="9229791"/>
              <a:ext cx="481954" cy="7818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900" dirty="0"/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800918" y="9181700"/>
              <a:ext cx="1816825" cy="143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ler"/>
                </a:rPr>
                <a:t>Contratos Construcción</a:t>
              </a:r>
              <a:endParaRPr lang="es-CO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endParaRPr>
            </a:p>
          </p:txBody>
        </p:sp>
      </p:grpSp>
      <p:pic>
        <p:nvPicPr>
          <p:cNvPr id="64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05" y="4358030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64"/>
          <p:cNvSpPr/>
          <p:nvPr/>
        </p:nvSpPr>
        <p:spPr>
          <a:xfrm>
            <a:off x="133251" y="9186727"/>
            <a:ext cx="2580092" cy="259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IDU - </a:t>
            </a:r>
            <a:r>
              <a:rPr lang="es-CO" sz="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Direccion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 Técnica Estratégica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203242" y="4916771"/>
            <a:ext cx="2337940" cy="301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Ubicación de la Localidad </a:t>
            </a:r>
          </a:p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en la Ciudad de Bogotá D.C.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84092">
            <a:off x="2164767" y="2477458"/>
            <a:ext cx="5570615" cy="534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22" y="5316869"/>
            <a:ext cx="1773751" cy="220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ángulo 68"/>
          <p:cNvSpPr/>
          <p:nvPr/>
        </p:nvSpPr>
        <p:spPr>
          <a:xfrm>
            <a:off x="169144" y="4146695"/>
            <a:ext cx="2372038" cy="4969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84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3799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75927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AE1222">
                  <a:tint val="66000"/>
                  <a:satMod val="160000"/>
                </a:srgbClr>
              </a:gs>
              <a:gs pos="50000">
                <a:srgbClr val="AE1222">
                  <a:tint val="44500"/>
                  <a:satMod val="160000"/>
                </a:srgbClr>
              </a:gs>
              <a:gs pos="100000">
                <a:srgbClr val="AE122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AE1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67190" r="38316" b="7193"/>
          <a:stretch/>
        </p:blipFill>
        <p:spPr>
          <a:xfrm>
            <a:off x="-5726" y="6005974"/>
            <a:ext cx="7781947" cy="3217086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15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Person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43" y="3191251"/>
            <a:ext cx="419421" cy="811487"/>
          </a:xfrm>
          <a:prstGeom prst="rect">
            <a:avLst/>
          </a:prstGeom>
        </p:spPr>
      </p:pic>
      <p:pic>
        <p:nvPicPr>
          <p:cNvPr id="17" name="Imagen 16" descr="Persona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217" y="3222116"/>
            <a:ext cx="439316" cy="76597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92971" y="3508759"/>
            <a:ext cx="8289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Hombres</a:t>
            </a: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48,7%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188197" y="3531425"/>
            <a:ext cx="9002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Mujeres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51,3%</a:t>
            </a: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%</a:t>
            </a: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99557" y="2278175"/>
            <a:ext cx="251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Población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total de la población a 2015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108.941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donde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51,3%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del sexo femenino.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604603" y="4298654"/>
            <a:ext cx="2292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Vivienda y hogares</a:t>
            </a:r>
          </a:p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2015 hay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29.519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viviendas y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31.893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hogares en Antonio Nariño.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tamaño promedio del hogar es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3,71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personas.</a:t>
            </a:r>
          </a:p>
        </p:txBody>
      </p:sp>
      <p:pic>
        <p:nvPicPr>
          <p:cNvPr id="22" name="Imagen 21" descr="Persona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4620273" y="4030249"/>
            <a:ext cx="439602" cy="843262"/>
          </a:xfrm>
          <a:prstGeom prst="rect">
            <a:avLst/>
          </a:prstGeom>
        </p:spPr>
      </p:pic>
      <p:pic>
        <p:nvPicPr>
          <p:cNvPr id="23" name="Imagen 22" descr="Persona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0"/>
          <a:stretch/>
        </p:blipFill>
        <p:spPr>
          <a:xfrm>
            <a:off x="5495653" y="3203913"/>
            <a:ext cx="482471" cy="793946"/>
          </a:xfrm>
          <a:prstGeom prst="rect">
            <a:avLst/>
          </a:prstGeom>
        </p:spPr>
      </p:pic>
      <p:pic>
        <p:nvPicPr>
          <p:cNvPr id="24" name="Imagen 23" descr="Persona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7" b="-4980"/>
          <a:stretch/>
        </p:blipFill>
        <p:spPr>
          <a:xfrm>
            <a:off x="4137277" y="3167673"/>
            <a:ext cx="381014" cy="830186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4524017" y="3418442"/>
            <a:ext cx="796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0-14 años</a:t>
            </a:r>
          </a:p>
          <a:p>
            <a:pPr>
              <a:lnSpc>
                <a:spcPct val="70000"/>
              </a:lnSpc>
            </a:pPr>
            <a:endParaRPr lang="es-ES" sz="1200" dirty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Canter Bold"/>
                <a:cs typeface="Canter Bold"/>
              </a:rPr>
              <a:t> </a:t>
            </a: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21,7%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956943" y="3447378"/>
            <a:ext cx="94877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15-64 años 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68,0%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100399" y="4294794"/>
            <a:ext cx="7910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cs typeface="Canter Bold"/>
              </a:rPr>
              <a:t>65 y más</a:t>
            </a:r>
          </a:p>
          <a:p>
            <a:pPr>
              <a:lnSpc>
                <a:spcPct val="70000"/>
              </a:lnSpc>
            </a:pPr>
            <a:endParaRPr lang="es-ES" sz="1200" dirty="0" smtClean="0">
              <a:solidFill>
                <a:srgbClr val="AE1222"/>
              </a:solidFill>
              <a:latin typeface="Canter Bold"/>
              <a:cs typeface="Canter Bold"/>
            </a:endParaRPr>
          </a:p>
          <a:p>
            <a:pPr>
              <a:lnSpc>
                <a:spcPct val="70000"/>
              </a:lnSpc>
            </a:pPr>
            <a:r>
              <a:rPr lang="es-ES" sz="1200" dirty="0" smtClean="0">
                <a:solidFill>
                  <a:srgbClr val="AE1222"/>
                </a:solidFill>
                <a:latin typeface="Arial Black" panose="020B0A04020102020204" pitchFamily="34" charset="0"/>
                <a:cs typeface="Canter Bold"/>
              </a:rPr>
              <a:t>10,3%</a:t>
            </a:r>
            <a:endParaRPr lang="es-ES" sz="1200" dirty="0">
              <a:solidFill>
                <a:srgbClr val="AE1222"/>
              </a:solidFill>
              <a:latin typeface="Arial Black" panose="020B0A04020102020204" pitchFamily="34" charset="0"/>
              <a:cs typeface="Canter Bold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896869" y="2136554"/>
            <a:ext cx="31795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Distribución </a:t>
            </a: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Antonio Nariño representa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1,4%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total de la población de Bogotá D.C. Por grupos de edad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68%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está entre los 15 – 64 años de edad para el 2015.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5320490" y="4772237"/>
            <a:ext cx="24236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AE1222"/>
                </a:solidFill>
                <a:latin typeface="Arial Black" panose="020B0A04020102020204" pitchFamily="34" charset="0"/>
              </a:rPr>
              <a:t>Superficie</a:t>
            </a:r>
            <a:r>
              <a:rPr lang="es-CO" b="1" dirty="0">
                <a:solidFill>
                  <a:srgbClr val="AE1222"/>
                </a:solidFill>
                <a:latin typeface="Arial Black" panose="020B0A04020102020204" pitchFamily="34" charset="0"/>
              </a:rPr>
              <a:t> </a:t>
            </a:r>
            <a:endParaRPr lang="es-CO" b="1" dirty="0" smtClean="0">
              <a:solidFill>
                <a:srgbClr val="AE1222"/>
              </a:solidFill>
              <a:latin typeface="Arial Black" panose="020B0A04020102020204" pitchFamily="34" charset="0"/>
            </a:endParaRPr>
          </a:p>
          <a:p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Antonio Nariño ocupa el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puesto 19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Distrito Capital con un total de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488,0</a:t>
            </a:r>
            <a:r>
              <a:rPr lang="es-CO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hectáreas (ha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Conector recto 30"/>
          <p:cNvCxnSpPr/>
          <p:nvPr/>
        </p:nvCxnSpPr>
        <p:spPr>
          <a:xfrm flipV="1">
            <a:off x="835314" y="4299502"/>
            <a:ext cx="0" cy="1342973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 flipV="1">
            <a:off x="2895691" y="5345095"/>
            <a:ext cx="3920" cy="59476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>
            <a:off x="4396341" y="5967252"/>
            <a:ext cx="416439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V="1">
            <a:off x="4812780" y="5098963"/>
            <a:ext cx="0" cy="875817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59344" y="4236768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Elipse 35"/>
          <p:cNvSpPr/>
          <p:nvPr/>
        </p:nvSpPr>
        <p:spPr>
          <a:xfrm>
            <a:off x="2808815" y="5294025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lipse 36"/>
          <p:cNvSpPr/>
          <p:nvPr/>
        </p:nvSpPr>
        <p:spPr>
          <a:xfrm>
            <a:off x="4723179" y="5012779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8" name="Conector recto 37"/>
          <p:cNvCxnSpPr/>
          <p:nvPr/>
        </p:nvCxnSpPr>
        <p:spPr>
          <a:xfrm flipH="1">
            <a:off x="2889765" y="5910463"/>
            <a:ext cx="762096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3648898" y="5909463"/>
            <a:ext cx="8890" cy="913097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4396341" y="6018083"/>
            <a:ext cx="0" cy="841864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V="1">
            <a:off x="7201948" y="6276975"/>
            <a:ext cx="11122" cy="1242031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/>
          <p:cNvSpPr/>
          <p:nvPr/>
        </p:nvSpPr>
        <p:spPr>
          <a:xfrm>
            <a:off x="7132121" y="6240220"/>
            <a:ext cx="161899" cy="156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 49"/>
          <p:cNvSpPr/>
          <p:nvPr/>
        </p:nvSpPr>
        <p:spPr>
          <a:xfrm>
            <a:off x="155113" y="917478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51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52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57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0" name="Conector recto 69"/>
          <p:cNvCxnSpPr/>
          <p:nvPr/>
        </p:nvCxnSpPr>
        <p:spPr>
          <a:xfrm flipH="1">
            <a:off x="834708" y="5642475"/>
            <a:ext cx="608712" cy="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1443420" y="5650516"/>
            <a:ext cx="0" cy="1868490"/>
          </a:xfrm>
          <a:prstGeom prst="line">
            <a:avLst/>
          </a:prstGeom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ítulo 1"/>
          <p:cNvSpPr txBox="1">
            <a:spLocks/>
          </p:cNvSpPr>
          <p:nvPr/>
        </p:nvSpPr>
        <p:spPr>
          <a:xfrm>
            <a:off x="834707" y="1627219"/>
            <a:ext cx="4038192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AE1222"/>
                </a:solidFill>
                <a:latin typeface="Arial Narrow" panose="020B0606020202030204" pitchFamily="34" charset="0"/>
                <a:cs typeface="Canter Bold"/>
              </a:rPr>
              <a:t>Contexto general de la Localidad</a:t>
            </a:r>
            <a:endParaRPr lang="es-CO" sz="2000" b="1" dirty="0">
              <a:solidFill>
                <a:srgbClr val="AE1222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1" name="Grupo 90"/>
          <p:cNvGrpSpPr/>
          <p:nvPr/>
        </p:nvGrpSpPr>
        <p:grpSpPr>
          <a:xfrm>
            <a:off x="207334" y="1632980"/>
            <a:ext cx="558847" cy="505785"/>
            <a:chOff x="428431" y="849215"/>
            <a:chExt cx="452084" cy="446067"/>
          </a:xfrm>
        </p:grpSpPr>
        <p:sp>
          <p:nvSpPr>
            <p:cNvPr id="92" name="Estrella de 8 puntas 9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AE1222"/>
            </a:solidFill>
            <a:ln>
              <a:solidFill>
                <a:srgbClr val="AE122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528595" y="870518"/>
              <a:ext cx="294977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A</a:t>
              </a:r>
            </a:p>
          </p:txBody>
        </p:sp>
      </p:grpSp>
      <p:pic>
        <p:nvPicPr>
          <p:cNvPr id="46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ángulo 47"/>
          <p:cNvSpPr/>
          <p:nvPr/>
        </p:nvSpPr>
        <p:spPr>
          <a:xfrm>
            <a:off x="5733185" y="5640427"/>
            <a:ext cx="1952576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</a:t>
            </a:r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Secretaría Distrital de Planeación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8837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/>
          <p:cNvSpPr/>
          <p:nvPr/>
        </p:nvSpPr>
        <p:spPr>
          <a:xfrm>
            <a:off x="-4618" y="-31167"/>
            <a:ext cx="7772400" cy="10087893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52200">
                <a:srgbClr val="ECECEC"/>
              </a:gs>
              <a:gs pos="100000">
                <a:srgbClr val="C7C7C7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Botón de acción: Final 46">
            <a:hlinkClick r:id="" action="ppaction://hlinkshowjump?jump=nextslide" highlightClick="1"/>
          </p:cNvPr>
          <p:cNvSpPr/>
          <p:nvPr/>
        </p:nvSpPr>
        <p:spPr>
          <a:xfrm>
            <a:off x="7076455" y="1075926"/>
            <a:ext cx="502851" cy="310128"/>
          </a:xfrm>
          <a:prstGeom prst="actionButtonEnd">
            <a:avLst/>
          </a:prstGeom>
          <a:gradFill flip="none" rotWithShape="1">
            <a:gsLst>
              <a:gs pos="0">
                <a:srgbClr val="00A800">
                  <a:tint val="66000"/>
                  <a:satMod val="160000"/>
                </a:srgbClr>
              </a:gs>
              <a:gs pos="50000">
                <a:srgbClr val="00A800">
                  <a:tint val="44500"/>
                  <a:satMod val="160000"/>
                </a:srgbClr>
              </a:gs>
              <a:gs pos="100000">
                <a:srgbClr val="00A8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07488" y="715116"/>
            <a:ext cx="7574756" cy="700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nter Bold"/>
              </a:rPr>
              <a:t>El IDU en cifras: Resultados de la Gestión 2012 – 2015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  <a:t/>
            </a:r>
            <a:b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nter Bold"/>
                <a:ea typeface="+mj-ea"/>
                <a:cs typeface="Canter Bold"/>
              </a:rPr>
            </a:br>
            <a:endParaRPr kumimoji="0" lang="es-C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nter Bold"/>
              <a:ea typeface="+mj-ea"/>
              <a:cs typeface="Canter Bold"/>
            </a:endParaRPr>
          </a:p>
          <a:p>
            <a:pPr marL="0" marR="0" lvl="0" indent="0" algn="l" defTabSz="58293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Canter Bold"/>
              </a:rPr>
              <a:t>15</a:t>
            </a: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Canter Bold"/>
              </a:rPr>
              <a:t>. 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Lovelo Black"/>
              </a:rPr>
              <a:t>Localidad </a:t>
            </a:r>
            <a:r>
              <a:rPr lang="es-CO" sz="18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Lovelo Black"/>
              </a:rPr>
              <a:t>de Antonio Nariño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Lovelo Black"/>
            </a:endParaRPr>
          </a:p>
        </p:txBody>
      </p:sp>
      <p:cxnSp>
        <p:nvCxnSpPr>
          <p:cNvPr id="51" name="Conector recto 26"/>
          <p:cNvCxnSpPr/>
          <p:nvPr/>
        </p:nvCxnSpPr>
        <p:spPr>
          <a:xfrm>
            <a:off x="101809" y="852187"/>
            <a:ext cx="74774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67190" r="38316" b="7193"/>
          <a:stretch/>
        </p:blipFill>
        <p:spPr>
          <a:xfrm>
            <a:off x="-9547" y="5910463"/>
            <a:ext cx="7781947" cy="3217086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155113" y="9174783"/>
            <a:ext cx="11583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baseline="30000" dirty="0">
                <a:solidFill>
                  <a:schemeClr val="bg1">
                    <a:lumMod val="50000"/>
                  </a:schemeClr>
                </a:solidFill>
                <a:latin typeface="Aller"/>
                <a:cs typeface="Aller"/>
              </a:rPr>
              <a:t>Diseñado por Freepik.es</a:t>
            </a:r>
            <a:endParaRPr lang="es-CO" sz="900" dirty="0">
              <a:solidFill>
                <a:schemeClr val="bg1">
                  <a:lumMod val="50000"/>
                </a:schemeClr>
              </a:solidFill>
              <a:cs typeface="Aller"/>
            </a:endParaRPr>
          </a:p>
        </p:txBody>
      </p:sp>
      <p:grpSp>
        <p:nvGrpSpPr>
          <p:cNvPr id="58" name="Grupo 14"/>
          <p:cNvGrpSpPr/>
          <p:nvPr/>
        </p:nvGrpSpPr>
        <p:grpSpPr>
          <a:xfrm>
            <a:off x="-5726" y="9603552"/>
            <a:ext cx="7681042" cy="465900"/>
            <a:chOff x="0" y="5964924"/>
            <a:chExt cx="11904245" cy="722063"/>
          </a:xfrm>
        </p:grpSpPr>
        <p:grpSp>
          <p:nvGrpSpPr>
            <p:cNvPr id="59" name="48 Grupo"/>
            <p:cNvGrpSpPr/>
            <p:nvPr/>
          </p:nvGrpSpPr>
          <p:grpSpPr>
            <a:xfrm>
              <a:off x="2997203" y="5965422"/>
              <a:ext cx="8907042" cy="721565"/>
              <a:chOff x="-14562" y="5965419"/>
              <a:chExt cx="8907042" cy="721565"/>
            </a:xfrm>
          </p:grpSpPr>
          <p:pic>
            <p:nvPicPr>
              <p:cNvPr id="65" name="Picture 3" descr="C:\Users\cbipuzgo1\Desktop\presentacion idu alcalde\Links\cenefa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62" y="5965419"/>
                <a:ext cx="5738690" cy="72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C:\Users\cbipuzgo1\Desktop\presentacion idu alcalde\Links\logo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6054057"/>
                <a:ext cx="3240360" cy="543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3" name="Picture 3" descr="C:\Users\cbipuzgo1\Desktop\presentacion idu alcalde\Links\cenefa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64924"/>
              <a:ext cx="3054631" cy="70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Título 1"/>
          <p:cNvSpPr txBox="1">
            <a:spLocks/>
          </p:cNvSpPr>
          <p:nvPr/>
        </p:nvSpPr>
        <p:spPr>
          <a:xfrm>
            <a:off x="787462" y="2503996"/>
            <a:ext cx="2969325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F5A040"/>
                </a:solidFill>
                <a:latin typeface="Arial Narrow" panose="020B0606020202030204" pitchFamily="34" charset="0"/>
                <a:cs typeface="Canter Bold"/>
              </a:rPr>
              <a:t>Conservación de Malla Vial</a:t>
            </a:r>
            <a:endParaRPr lang="es-CO" sz="2000" b="1" dirty="0">
              <a:solidFill>
                <a:srgbClr val="F5A040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94" name="Grupo 93"/>
          <p:cNvGrpSpPr/>
          <p:nvPr/>
        </p:nvGrpSpPr>
        <p:grpSpPr>
          <a:xfrm>
            <a:off x="169762" y="2516359"/>
            <a:ext cx="558847" cy="505785"/>
            <a:chOff x="428431" y="849215"/>
            <a:chExt cx="452084" cy="446067"/>
          </a:xfrm>
        </p:grpSpPr>
        <p:sp>
          <p:nvSpPr>
            <p:cNvPr id="95" name="Estrella de 8 puntas 94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F5A040"/>
            </a:solidFill>
            <a:ln>
              <a:solidFill>
                <a:srgbClr val="F5A04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518195" y="882505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B</a:t>
              </a:r>
              <a:endParaRPr lang="es-ES" sz="2000" b="1" dirty="0">
                <a:solidFill>
                  <a:schemeClr val="bg1"/>
                </a:solidFill>
                <a:latin typeface="Arial Narrow" panose="020B0606020202030204" pitchFamily="34" charset="0"/>
                <a:cs typeface="Canter Bold"/>
              </a:endParaRPr>
            </a:p>
          </p:txBody>
        </p:sp>
      </p:grpSp>
      <p:sp>
        <p:nvSpPr>
          <p:cNvPr id="108" name="Título 1"/>
          <p:cNvSpPr txBox="1">
            <a:spLocks/>
          </p:cNvSpPr>
          <p:nvPr/>
        </p:nvSpPr>
        <p:spPr>
          <a:xfrm>
            <a:off x="4583939" y="2711737"/>
            <a:ext cx="3188461" cy="466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139CD3"/>
                </a:solidFill>
                <a:latin typeface="Arial Narrow" panose="020B0606020202030204" pitchFamily="34" charset="0"/>
                <a:cs typeface="Canter Bold"/>
              </a:rPr>
              <a:t>Conservación ciclorrutas y espacio público y bicicarriles</a:t>
            </a:r>
            <a:endParaRPr lang="es-CO" sz="2000" b="1" dirty="0">
              <a:solidFill>
                <a:srgbClr val="139CD3"/>
              </a:solidFill>
              <a:latin typeface="Arial Narrow" panose="020B0606020202030204" pitchFamily="34" charset="0"/>
              <a:cs typeface="Canter Bold"/>
            </a:endParaRPr>
          </a:p>
        </p:txBody>
      </p:sp>
      <p:grpSp>
        <p:nvGrpSpPr>
          <p:cNvPr id="109" name="Grupo 108"/>
          <p:cNvGrpSpPr/>
          <p:nvPr/>
        </p:nvGrpSpPr>
        <p:grpSpPr>
          <a:xfrm>
            <a:off x="3961602" y="2553605"/>
            <a:ext cx="558847" cy="505785"/>
            <a:chOff x="428431" y="849215"/>
            <a:chExt cx="452084" cy="446067"/>
          </a:xfrm>
        </p:grpSpPr>
        <p:sp>
          <p:nvSpPr>
            <p:cNvPr id="112" name="Estrella de 8 puntas 111"/>
            <p:cNvSpPr/>
            <p:nvPr/>
          </p:nvSpPr>
          <p:spPr>
            <a:xfrm>
              <a:off x="428431" y="849215"/>
              <a:ext cx="452084" cy="446067"/>
            </a:xfrm>
            <a:prstGeom prst="star8">
              <a:avLst/>
            </a:prstGeom>
            <a:solidFill>
              <a:srgbClr val="139CD3"/>
            </a:solidFill>
            <a:ln>
              <a:solidFill>
                <a:srgbClr val="139CD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5" name="CuadroTexto 114"/>
            <p:cNvSpPr txBox="1"/>
            <p:nvPr/>
          </p:nvSpPr>
          <p:spPr>
            <a:xfrm>
              <a:off x="514672" y="895896"/>
              <a:ext cx="291181" cy="35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Canter Bold"/>
                </a:rPr>
                <a:t>C</a:t>
              </a:r>
            </a:p>
          </p:txBody>
        </p:sp>
      </p:grpSp>
      <p:pic>
        <p:nvPicPr>
          <p:cNvPr id="30" name="Picture 2" descr="http://www.eserafaeluribe.gov.co/version2/nuevos/BOG_HUMANA_CABEZO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460" y="212465"/>
            <a:ext cx="1622921" cy="5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221121" y="3217616"/>
            <a:ext cx="3558458" cy="83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legalizó un contrato en 2012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$7.610,6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pesos. En 2013 se adjudicó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$34.888,0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tres contratos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$24.817,8 millones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un total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$67.316,4 millones.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45196"/>
              </p:ext>
            </p:extLst>
          </p:nvPr>
        </p:nvGraphicFramePr>
        <p:xfrm>
          <a:off x="280724" y="4265906"/>
          <a:ext cx="3321218" cy="1258842"/>
        </p:xfrm>
        <a:graphic>
          <a:graphicData uri="http://schemas.openxmlformats.org/drawingml/2006/table">
            <a:tbl>
              <a:tblPr/>
              <a:tblGrid>
                <a:gridCol w="1660609"/>
                <a:gridCol w="1660609"/>
              </a:tblGrid>
              <a:tr h="1641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Mantenimiento Malla vial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F5A040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F5A04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IDU-57-2012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$ 7.610,6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Conv-1323-2013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$ 5.000,0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IDU-1825-2013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$ 11.723,4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IDU-2128-2013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18.164,5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IDU-1669-2014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$ 4.321,3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IDU-1699-2014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$ 10.751,6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IDU-1718-2014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$ 9.745,0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5A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17292"/>
              </p:ext>
            </p:extLst>
          </p:nvPr>
        </p:nvGraphicFramePr>
        <p:xfrm>
          <a:off x="4175862" y="4265906"/>
          <a:ext cx="3360144" cy="1044565"/>
        </p:xfrm>
        <a:graphic>
          <a:graphicData uri="http://schemas.openxmlformats.org/drawingml/2006/table">
            <a:tbl>
              <a:tblPr/>
              <a:tblGrid>
                <a:gridCol w="1680072"/>
                <a:gridCol w="1680072"/>
              </a:tblGrid>
              <a:tr h="1978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Millones de </a:t>
                      </a:r>
                      <a:r>
                        <a:rPr lang="es-CO" sz="900" b="0" i="0" u="none" strike="noStrike" dirty="0" smtClean="0">
                          <a:solidFill>
                            <a:srgbClr val="139CD3"/>
                          </a:solidFill>
                          <a:effectLst/>
                          <a:latin typeface="Arial Black" panose="020B0A04020102020204" pitchFamily="34" charset="0"/>
                        </a:rPr>
                        <a:t>pesos</a:t>
                      </a:r>
                      <a:endParaRPr lang="es-CO" sz="900" b="0" i="0" u="none" strike="noStrike" dirty="0">
                        <a:solidFill>
                          <a:srgbClr val="139CD3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4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IDU-795-2014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$ 7.341,8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4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IDU-966-2014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$ 3.243,5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4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IDU-1206-2014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</a:t>
                      </a: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8.699,0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4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IDU-1346-2014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ller"/>
                        </a:rPr>
                        <a:t>$ 15.328,6</a:t>
                      </a:r>
                      <a:endParaRPr lang="es-CO" sz="900" b="0" i="0" u="none" strike="noStrike" dirty="0">
                        <a:solidFill>
                          <a:schemeClr val="tx1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4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Contrato IDU-1862-2014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lle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ller"/>
                        </a:rPr>
                        <a:t>$ 15.673,3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9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tángulo 32"/>
          <p:cNvSpPr/>
          <p:nvPr/>
        </p:nvSpPr>
        <p:spPr>
          <a:xfrm>
            <a:off x="4169790" y="3229363"/>
            <a:ext cx="3498811" cy="91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año 2014 se celebraron cinco contratos por </a:t>
            </a:r>
            <a:r>
              <a:rPr lang="es-CO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$50.286,3 millones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pesos discriminado así:</a:t>
            </a:r>
            <a:endParaRPr lang="es-CO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20032" y="1668199"/>
            <a:ext cx="733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Los valores iniciales de los contratos de Conservación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de malla vial y conservación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ciclorrutas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espacio público y </a:t>
            </a:r>
            <a:r>
              <a:rPr lang="es-C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bicicarriles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, </a:t>
            </a:r>
            <a:r>
              <a:rPr lang="es-CO" sz="1200" b="1" dirty="0">
                <a:cs typeface="Aller"/>
              </a:rPr>
              <a:t>incluye </a:t>
            </a:r>
            <a:r>
              <a:rPr lang="es-CO" sz="1200" b="1" dirty="0" smtClean="0">
                <a:cs typeface="Aller"/>
              </a:rPr>
              <a:t>las </a:t>
            </a:r>
            <a:r>
              <a:rPr lang="es-CO" sz="1200" b="1" dirty="0">
                <a:cs typeface="Aller"/>
              </a:rPr>
              <a:t>intervenciones realizadas en la ciudad por el respectivo contrato</a:t>
            </a:r>
            <a:r>
              <a:rPr lang="es-CO" sz="1200" dirty="0">
                <a:cs typeface="Aller"/>
              </a:rPr>
              <a:t> 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y no </a:t>
            </a:r>
            <a:r>
              <a:rPr lang="es-C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ller"/>
              </a:rPr>
              <a:t>exclusivamente lo de la localidad.</a:t>
            </a:r>
            <a:endParaRPr lang="es-CO" sz="1200" dirty="0">
              <a:cs typeface="Alle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22373" y="5566561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79998" y="5566561"/>
            <a:ext cx="3443369" cy="251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</a:rPr>
              <a:t>Fuente: IDU – Oficina Asesora de Planeación – SIAC. Corte 30 de junio de 2015</a:t>
            </a:r>
            <a:endParaRPr lang="es-CO" sz="700" dirty="0">
              <a:solidFill>
                <a:schemeClr val="tx1">
                  <a:lumMod val="75000"/>
                  <a:lumOff val="25000"/>
                </a:schemeClr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9953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9032015 INFOGRAFIA IDU EN CIFRAS 2012 - 201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OGRAFIAS IDU EN CIFRAS 2012-2014_02042015.pptx" id="{989EFB45-EC8F-4579-B6FA-D62C6EDB52E8}" vid="{DC2EDF1D-1C08-4D0E-96A3-EBA8A1F21B4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8199</TotalTime>
  <Words>21345</Words>
  <Application>Microsoft Office PowerPoint</Application>
  <PresentationFormat>Personalizado</PresentationFormat>
  <Paragraphs>3510</Paragraphs>
  <Slides>132</Slides>
  <Notes>132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132</vt:i4>
      </vt:variant>
    </vt:vector>
  </HeadingPairs>
  <TitlesOfParts>
    <vt:vector size="145" baseType="lpstr">
      <vt:lpstr>Aller</vt:lpstr>
      <vt:lpstr>Arial</vt:lpstr>
      <vt:lpstr>Arial Black</vt:lpstr>
      <vt:lpstr>Arial Narrow</vt:lpstr>
      <vt:lpstr>Book Antiqua</vt:lpstr>
      <vt:lpstr>Calibri</vt:lpstr>
      <vt:lpstr>Calibri Light</vt:lpstr>
      <vt:lpstr>Cambria Math</vt:lpstr>
      <vt:lpstr>Canter Bold</vt:lpstr>
      <vt:lpstr>Impact</vt:lpstr>
      <vt:lpstr>Lovelo Black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IDU en cifras: Resultados de la Gestión 2012 – 2015 1. Localidad de Usaquén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IDU en cifras: Resultados de la Gestión 2012 – 2015 4. Localidad de San Cristóbal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IDU en cifras: Resultados de la Gestión 2012 – 2015 19. Localidad de Ciudad Bolívar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Audiovisuales JEPaINt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29032015 INFOGRAFIA IDU EN CIFRAS 2012 - 2014</dc:title>
  <dc:creator>Jorge Esteban Pitta Bayona</dc:creator>
  <cp:lastModifiedBy>MARTHA JIMENA BAYONA OROZCO</cp:lastModifiedBy>
  <cp:revision>1034</cp:revision>
  <dcterms:created xsi:type="dcterms:W3CDTF">2015-03-08T13:49:05Z</dcterms:created>
  <dcterms:modified xsi:type="dcterms:W3CDTF">2015-07-29T02:58:00Z</dcterms:modified>
</cp:coreProperties>
</file>