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0399950" cy="32399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jJvjw0pjx24f/8gdwQw58zljVF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AD2D"/>
    <a:srgbClr val="AB2D2F"/>
    <a:srgbClr val="ED1B23"/>
    <a:srgbClr val="C52D30"/>
    <a:srgbClr val="E03F30"/>
    <a:srgbClr val="EEC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5"/>
    <p:restoredTop sz="96809"/>
  </p:normalViewPr>
  <p:slideViewPr>
    <p:cSldViewPr snapToGrid="0">
      <p:cViewPr varScale="1">
        <p:scale>
          <a:sx n="24" d="100"/>
          <a:sy n="24" d="100"/>
        </p:scale>
        <p:origin x="14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3138162-41D3-B148-92A1-89AC9529A4D4}"/>
              </a:ext>
            </a:extLst>
          </p:cNvPr>
          <p:cNvSpPr/>
          <p:nvPr userDrawn="1"/>
        </p:nvSpPr>
        <p:spPr>
          <a:xfrm>
            <a:off x="1" y="17170400"/>
            <a:ext cx="50399950" cy="711200"/>
          </a:xfrm>
          <a:prstGeom prst="rect">
            <a:avLst/>
          </a:prstGeom>
          <a:solidFill>
            <a:srgbClr val="ECA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22505" r="500" b="16656"/>
          <a:stretch/>
        </p:blipFill>
        <p:spPr>
          <a:xfrm>
            <a:off x="-101600" y="-101600"/>
            <a:ext cx="50501542" cy="17363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2A78DB-7821-8F4B-A2D5-8D42C431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0870" y="28592100"/>
            <a:ext cx="10489079" cy="228291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A189D34-DB6C-8444-AF53-CFF47DC0ECF8}"/>
              </a:ext>
            </a:extLst>
          </p:cNvPr>
          <p:cNvSpPr txBox="1"/>
          <p:nvPr/>
        </p:nvSpPr>
        <p:spPr>
          <a:xfrm>
            <a:off x="1292004" y="15446877"/>
            <a:ext cx="17921378" cy="16776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7200" b="1" dirty="0">
                <a:solidFill>
                  <a:schemeClr val="bg1"/>
                </a:solidFill>
                <a:highlight>
                  <a:srgbClr val="C52D30"/>
                </a:highlight>
                <a:latin typeface="Museo Sans 900" panose="02000000000000000000" pitchFamily="50" charset="0"/>
              </a:rPr>
              <a:t> Bogotá está construyendo </a:t>
            </a:r>
            <a:r>
              <a:rPr lang="es-ES" sz="7200" b="1" dirty="0" smtClean="0">
                <a:solidFill>
                  <a:schemeClr val="bg1"/>
                </a:solidFill>
                <a:highlight>
                  <a:srgbClr val="C52D30"/>
                </a:highlight>
                <a:latin typeface="Museo Sans 900" panose="02000000000000000000" pitchFamily="50" charset="0"/>
              </a:rPr>
              <a:t>el</a:t>
            </a:r>
            <a:r>
              <a:rPr lang="es-ES" sz="7200" b="1" dirty="0">
                <a:noFill/>
                <a:highlight>
                  <a:srgbClr val="C52D30"/>
                </a:highlight>
                <a:latin typeface="Museo Sans 900" panose="02000000000000000000" pitchFamily="50" charset="0"/>
              </a:rPr>
              <a:t>.</a:t>
            </a:r>
          </a:p>
        </p:txBody>
      </p:sp>
      <p:sp>
        <p:nvSpPr>
          <p:cNvPr id="31" name="Google Shape;20;p1">
            <a:extLst>
              <a:ext uri="{FF2B5EF4-FFF2-40B4-BE49-F238E27FC236}">
                <a16:creationId xmlns:a16="http://schemas.microsoft.com/office/drawing/2014/main" id="{B9CCB96C-ECD3-A040-AA2E-B848253FF321}"/>
              </a:ext>
            </a:extLst>
          </p:cNvPr>
          <p:cNvSpPr/>
          <p:nvPr/>
        </p:nvSpPr>
        <p:spPr>
          <a:xfrm>
            <a:off x="1346336" y="28764082"/>
            <a:ext cx="1847549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CO" sz="6000" b="1" dirty="0">
                <a:solidFill>
                  <a:schemeClr val="tx1"/>
                </a:solidFill>
                <a:latin typeface="Museo Sans 700" panose="02000000000000000000" pitchFamily="50" charset="0"/>
                <a:ea typeface="Calibri" charset="0"/>
                <a:cs typeface="Calibri" charset="0"/>
              </a:rPr>
              <a:t>Contratista:     Consorcio San Victorino</a:t>
            </a:r>
          </a:p>
          <a:p>
            <a:pPr algn="just"/>
            <a:r>
              <a:rPr lang="es-CO" sz="6000" b="1" dirty="0">
                <a:solidFill>
                  <a:schemeClr val="tx1"/>
                </a:solidFill>
                <a:latin typeface="Museo Sans 700" panose="02000000000000000000" pitchFamily="50" charset="0"/>
                <a:ea typeface="Calibri" charset="0"/>
                <a:cs typeface="Calibri" charset="0"/>
              </a:rPr>
              <a:t>Interventoría: </a:t>
            </a:r>
            <a:r>
              <a:rPr lang="es-ES" sz="6000" b="1" dirty="0">
                <a:solidFill>
                  <a:schemeClr val="tx1"/>
                </a:solidFill>
                <a:latin typeface="Museo Sans 700" panose="02000000000000000000" pitchFamily="50" charset="0"/>
                <a:ea typeface="Calibri" charset="0"/>
                <a:cs typeface="Calibri" charset="0"/>
              </a:rPr>
              <a:t> Consorcio </a:t>
            </a:r>
            <a:r>
              <a:rPr lang="es-ES" sz="6000" b="1" dirty="0" err="1">
                <a:solidFill>
                  <a:schemeClr val="tx1"/>
                </a:solidFill>
                <a:latin typeface="Museo Sans 700" panose="02000000000000000000" pitchFamily="50" charset="0"/>
                <a:ea typeface="Calibri" charset="0"/>
                <a:cs typeface="Calibri" charset="0"/>
              </a:rPr>
              <a:t>Interpuente</a:t>
            </a:r>
            <a:r>
              <a:rPr lang="es-ES" sz="6000" b="1" dirty="0">
                <a:solidFill>
                  <a:schemeClr val="tx1"/>
                </a:solidFill>
                <a:latin typeface="Museo Sans 700" panose="02000000000000000000" pitchFamily="50" charset="0"/>
                <a:ea typeface="Calibri" charset="0"/>
                <a:cs typeface="Calibri" charset="0"/>
              </a:rPr>
              <a:t> Portal Norte</a:t>
            </a:r>
            <a:endParaRPr lang="es-CO" sz="6000" b="1" dirty="0">
              <a:solidFill>
                <a:schemeClr val="tx1"/>
              </a:solidFill>
              <a:latin typeface="Museo Sans 700" panose="02000000000000000000" pitchFamily="50" charset="0"/>
              <a:ea typeface="Calibri" charset="0"/>
              <a:cs typeface="Calibri" charset="0"/>
            </a:endParaRPr>
          </a:p>
        </p:txBody>
      </p:sp>
      <p:cxnSp>
        <p:nvCxnSpPr>
          <p:cNvPr id="34" name="Google Shape;7;p2">
            <a:extLst>
              <a:ext uri="{FF2B5EF4-FFF2-40B4-BE49-F238E27FC236}">
                <a16:creationId xmlns:a16="http://schemas.microsoft.com/office/drawing/2014/main" id="{6014455F-E462-1045-AB78-12535A9C5FEB}"/>
              </a:ext>
            </a:extLst>
          </p:cNvPr>
          <p:cNvCxnSpPr>
            <a:cxnSpLocks/>
          </p:cNvCxnSpPr>
          <p:nvPr/>
        </p:nvCxnSpPr>
        <p:spPr>
          <a:xfrm>
            <a:off x="1346336" y="28592100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336" y="948380"/>
            <a:ext cx="10058400" cy="5100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Google Shape;20;p1"/>
          <p:cNvSpPr/>
          <p:nvPr/>
        </p:nvSpPr>
        <p:spPr>
          <a:xfrm>
            <a:off x="1346336" y="21440741"/>
            <a:ext cx="34465849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7200" b="1" dirty="0">
                <a:solidFill>
                  <a:schemeClr val="dk1"/>
                </a:solidFill>
                <a:latin typeface="Museo Sans 700" panose="02000000000000000000" pitchFamily="50" charset="0"/>
                <a:sym typeface="Arial"/>
              </a:rPr>
              <a:t>Más información sobre </a:t>
            </a:r>
            <a:r>
              <a:rPr lang="es-ES" sz="7200" b="1" dirty="0" smtClean="0">
                <a:solidFill>
                  <a:schemeClr val="dk1"/>
                </a:solidFill>
                <a:latin typeface="Museo Sans 700" panose="02000000000000000000" pitchFamily="50" charset="0"/>
                <a:sym typeface="Arial"/>
              </a:rPr>
              <a:t>el </a:t>
            </a:r>
            <a:r>
              <a:rPr lang="es-CO" sz="7200" b="1" dirty="0" smtClean="0">
                <a:solidFill>
                  <a:schemeClr val="tx1"/>
                </a:solidFill>
                <a:latin typeface="Museo Sans 700" panose="02000000000000000000" pitchFamily="50" charset="0"/>
                <a:cs typeface="Arial" panose="020B0604020202020204" pitchFamily="34" charset="0"/>
              </a:rPr>
              <a:t>Contrato </a:t>
            </a:r>
            <a:r>
              <a:rPr lang="es-CO" sz="7200" b="1" dirty="0">
                <a:solidFill>
                  <a:schemeClr val="tx1"/>
                </a:solidFill>
                <a:latin typeface="Museo Sans 700" panose="02000000000000000000" pitchFamily="50" charset="0"/>
                <a:cs typeface="Arial" panose="020B0604020202020204" pitchFamily="34" charset="0"/>
              </a:rPr>
              <a:t>IDU 1814 de 2021</a:t>
            </a:r>
            <a:r>
              <a:rPr lang="es-CO" sz="7200" b="1" dirty="0" smtClean="0">
                <a:solidFill>
                  <a:schemeClr val="tx1"/>
                </a:solidFill>
                <a:latin typeface="Museo Sans 700" panose="02000000000000000000" pitchFamily="50" charset="0"/>
                <a:cs typeface="Arial" panose="020B0604020202020204" pitchFamily="34" charset="0"/>
              </a:rPr>
              <a:t>:</a:t>
            </a:r>
          </a:p>
          <a:p>
            <a:endParaRPr lang="es-CO" sz="7200" b="1" dirty="0">
              <a:solidFill>
                <a:schemeClr val="tx1"/>
              </a:solidFill>
              <a:latin typeface="Museo Sans 700" panose="02000000000000000000" pitchFamily="50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dirty="0">
                <a:solidFill>
                  <a:schemeClr val="dk1"/>
                </a:solidFill>
                <a:latin typeface="Museo Sans 100" panose="02000000000000000000" pitchFamily="50" charset="0"/>
                <a:sym typeface="Arial"/>
              </a:rPr>
              <a:t>Punto IDU: Calle 181 No 48 A -19</a:t>
            </a:r>
            <a:endParaRPr sz="7200" dirty="0">
              <a:latin typeface="Museo Sans 100" panose="02000000000000000000" pitchFamily="50" charset="0"/>
            </a:endParaRPr>
          </a:p>
          <a:p>
            <a:pPr algn="just"/>
            <a:r>
              <a:rPr lang="es-ES" sz="7200" dirty="0">
                <a:solidFill>
                  <a:schemeClr val="dk1"/>
                </a:solidFill>
                <a:latin typeface="Museo Sans 100" panose="02000000000000000000" pitchFamily="50" charset="0"/>
                <a:sym typeface="Arial"/>
              </a:rPr>
              <a:t>Horario de atención: </a:t>
            </a:r>
            <a:r>
              <a:rPr lang="es-ES" sz="7200" dirty="0">
                <a:solidFill>
                  <a:schemeClr val="tx1"/>
                </a:solidFill>
                <a:latin typeface="Museo Sans 100" panose="02000000000000000000" pitchFamily="50" charset="0"/>
                <a:ea typeface="Calibri" charset="0"/>
                <a:cs typeface="Calibri" charset="0"/>
              </a:rPr>
              <a:t>lunes a viernes: 8:00 a.m. </a:t>
            </a:r>
            <a:r>
              <a:rPr lang="es-ES" sz="7200" dirty="0" smtClean="0">
                <a:solidFill>
                  <a:schemeClr val="tx1"/>
                </a:solidFill>
                <a:latin typeface="Museo Sans 100" panose="02000000000000000000" pitchFamily="50" charset="0"/>
                <a:ea typeface="Calibri" charset="0"/>
                <a:cs typeface="Calibri" charset="0"/>
              </a:rPr>
              <a:t> a </a:t>
            </a:r>
            <a:r>
              <a:rPr lang="es-ES" sz="7200" dirty="0">
                <a:solidFill>
                  <a:schemeClr val="tx1"/>
                </a:solidFill>
                <a:latin typeface="Museo Sans 100" panose="02000000000000000000" pitchFamily="50" charset="0"/>
                <a:ea typeface="Calibri" charset="0"/>
                <a:cs typeface="Calibri" charset="0"/>
              </a:rPr>
              <a:t>12:00 m. y  de 1:00 a 4:00 p.m.</a:t>
            </a:r>
          </a:p>
          <a:p>
            <a:pPr algn="just"/>
            <a:r>
              <a:rPr lang="es-ES" sz="7200" dirty="0">
                <a:solidFill>
                  <a:schemeClr val="dk1"/>
                </a:solidFill>
                <a:latin typeface="Museo Sans 100" panose="02000000000000000000" pitchFamily="50" charset="0"/>
                <a:sym typeface="Arial"/>
              </a:rPr>
              <a:t>Líneas de atención: </a:t>
            </a:r>
            <a:r>
              <a:rPr lang="es-CO" sz="7200" dirty="0">
                <a:solidFill>
                  <a:schemeClr val="tx1"/>
                </a:solidFill>
                <a:latin typeface="Museo Sans 100" panose="02000000000000000000" pitchFamily="50" charset="0"/>
                <a:ea typeface="Calibri" charset="0"/>
                <a:cs typeface="Calibri" charset="0"/>
              </a:rPr>
              <a:t>3125819279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dirty="0">
                <a:solidFill>
                  <a:schemeClr val="dk1"/>
                </a:solidFill>
                <a:latin typeface="Museo Sans 100" panose="02000000000000000000" pitchFamily="50" charset="0"/>
                <a:sym typeface="Arial"/>
              </a:rPr>
              <a:t>Correo electrónico: </a:t>
            </a:r>
            <a:r>
              <a:rPr lang="es-ES" sz="7200" dirty="0" smtClean="0">
                <a:solidFill>
                  <a:schemeClr val="dk1"/>
                </a:solidFill>
                <a:latin typeface="Museo Sans 100" panose="02000000000000000000" pitchFamily="50" charset="0"/>
                <a:sym typeface="Arial"/>
              </a:rPr>
              <a:t>socialCSV@gvingenieros.com.co</a:t>
            </a:r>
            <a:endParaRPr sz="7200" dirty="0">
              <a:solidFill>
                <a:schemeClr val="dk1"/>
              </a:solidFill>
              <a:latin typeface="Museo Sans 100" panose="02000000000000000000" pitchFamily="50" charset="0"/>
              <a:sym typeface="Arial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E3B05D7-0713-4B2A-8AB0-4DDF14E2A566}"/>
              </a:ext>
            </a:extLst>
          </p:cNvPr>
          <p:cNvSpPr/>
          <p:nvPr/>
        </p:nvSpPr>
        <p:spPr>
          <a:xfrm>
            <a:off x="1292004" y="18355788"/>
            <a:ext cx="4748273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 panose="02000000000000000000" pitchFamily="50" charset="0"/>
              </a:rPr>
              <a:t>Puente </a:t>
            </a:r>
            <a:r>
              <a:rPr lang="es-MX" sz="1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 panose="02000000000000000000" pitchFamily="50" charset="0"/>
              </a:rPr>
              <a:t>peatonal </a:t>
            </a:r>
            <a:r>
              <a:rPr lang="es-MX" sz="1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 panose="02000000000000000000" pitchFamily="50" charset="0"/>
              </a:rPr>
              <a:t>de </a:t>
            </a:r>
            <a:r>
              <a:rPr lang="es-MX" sz="1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 panose="02000000000000000000" pitchFamily="50" charset="0"/>
              </a:rPr>
              <a:t>acceso al Portal Norte </a:t>
            </a:r>
            <a:r>
              <a:rPr lang="es-MX" sz="1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 panose="02000000000000000000" pitchFamily="50" charset="0"/>
              </a:rPr>
              <a:t>sobre </a:t>
            </a:r>
            <a:r>
              <a:rPr lang="es-MX" sz="1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 panose="02000000000000000000" pitchFamily="50" charset="0"/>
              </a:rPr>
              <a:t>la calle 174</a:t>
            </a:r>
            <a:endParaRPr lang="es-CO" sz="1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ans 900" panose="02000000000000000000" pitchFamily="50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7520451" y="28592099"/>
            <a:ext cx="10040858" cy="2239859"/>
            <a:chOff x="18371593" y="26887028"/>
            <a:chExt cx="18656399" cy="4134734"/>
          </a:xfrm>
        </p:grpSpPr>
        <p:cxnSp>
          <p:nvCxnSpPr>
            <p:cNvPr id="19" name="Google Shape;6;p2">
              <a:extLst>
                <a:ext uri="{FF2B5EF4-FFF2-40B4-BE49-F238E27FC236}">
                  <a16:creationId xmlns:a16="http://schemas.microsoft.com/office/drawing/2014/main" id="{9A375935-41F7-504D-B40D-300D6E0895E4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136" y="26887028"/>
              <a:ext cx="18612856" cy="0"/>
            </a:xfrm>
            <a:prstGeom prst="straightConnector1">
              <a:avLst/>
            </a:pr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7;p2">
              <a:extLst>
                <a:ext uri="{FF2B5EF4-FFF2-40B4-BE49-F238E27FC236}">
                  <a16:creationId xmlns:a16="http://schemas.microsoft.com/office/drawing/2014/main" id="{085DAB14-01DB-554C-B462-58375FE337C4}"/>
                </a:ext>
              </a:extLst>
            </p:cNvPr>
            <p:cNvCxnSpPr>
              <a:cxnSpLocks/>
            </p:cNvCxnSpPr>
            <p:nvPr/>
          </p:nvCxnSpPr>
          <p:spPr>
            <a:xfrm>
              <a:off x="18415136" y="31021762"/>
              <a:ext cx="18612856" cy="0"/>
            </a:xfrm>
            <a:prstGeom prst="straightConnector1">
              <a:avLst/>
            </a:pr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1" name="Google Shape;8;p2">
              <a:extLst>
                <a:ext uri="{FF2B5EF4-FFF2-40B4-BE49-F238E27FC236}">
                  <a16:creationId xmlns:a16="http://schemas.microsoft.com/office/drawing/2014/main" id="{A50F5257-CEC4-5F4D-ABEA-BCDCCC188C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371593" y="27149836"/>
              <a:ext cx="18612856" cy="3612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17;p1"/>
          <p:cNvSpPr/>
          <p:nvPr/>
        </p:nvSpPr>
        <p:spPr>
          <a:xfrm rot="10800000">
            <a:off x="-101602" y="-3"/>
            <a:ext cx="50501545" cy="6497056"/>
          </a:xfrm>
          <a:prstGeom prst="rect">
            <a:avLst/>
          </a:prstGeom>
          <a:gradFill flip="none" rotWithShape="1">
            <a:gsLst>
              <a:gs pos="35000">
                <a:srgbClr val="000000">
                  <a:alpha val="0"/>
                  <a:lumMod val="64328"/>
                </a:srgbClr>
              </a:gs>
              <a:gs pos="48000">
                <a:srgbClr val="000000">
                  <a:alpha val="0"/>
                </a:srgbClr>
              </a:gs>
              <a:gs pos="100000">
                <a:srgbClr val="000000">
                  <a:alpha val="91764"/>
                </a:srgbClr>
              </a:gs>
            </a:gsLst>
            <a:lin ang="5400000" scaled="0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AA85C2B-8C82-0242-917C-0478716F4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336" y="991923"/>
            <a:ext cx="5643935" cy="470898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79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Museo Sans 100</vt:lpstr>
      <vt:lpstr>Museo Sans 700</vt:lpstr>
      <vt:lpstr>Museo Sans 900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Leon Bernal</dc:creator>
  <cp:lastModifiedBy>Ana Maria Catalina Gonzalez Guarin</cp:lastModifiedBy>
  <cp:revision>22</cp:revision>
  <dcterms:created xsi:type="dcterms:W3CDTF">2025-07-31T17:05:14Z</dcterms:created>
  <dcterms:modified xsi:type="dcterms:W3CDTF">2026-03-02T14:27:54Z</dcterms:modified>
</cp:coreProperties>
</file>