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0399950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jJvjw0pjx24f/8gdwQw58zljV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D2D"/>
    <a:srgbClr val="AB2D2F"/>
    <a:srgbClr val="ED1B23"/>
    <a:srgbClr val="C52D30"/>
    <a:srgbClr val="E03F30"/>
    <a:srgbClr val="EEC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/>
    <p:restoredTop sz="96809"/>
  </p:normalViewPr>
  <p:slideViewPr>
    <p:cSldViewPr snapToGrid="0">
      <p:cViewPr varScale="1">
        <p:scale>
          <a:sx n="24" d="100"/>
          <a:sy n="24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A85C2B-8C82-0242-917C-0478716F4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336" y="991923"/>
            <a:ext cx="5643935" cy="4708980"/>
          </a:xfrm>
          <a:prstGeom prst="rect">
            <a:avLst/>
          </a:prstGeom>
        </p:spPr>
      </p:pic>
      <p:cxnSp>
        <p:nvCxnSpPr>
          <p:cNvPr id="9" name="Google Shape;6;p2">
            <a:extLst>
              <a:ext uri="{FF2B5EF4-FFF2-40B4-BE49-F238E27FC236}">
                <a16:creationId xmlns:a16="http://schemas.microsoft.com/office/drawing/2014/main" id="{9A375935-41F7-504D-B40D-300D6E0895E4}"/>
              </a:ext>
            </a:extLst>
          </p:cNvPr>
          <p:cNvCxnSpPr>
            <a:cxnSpLocks/>
          </p:cNvCxnSpPr>
          <p:nvPr userDrawn="1"/>
        </p:nvCxnSpPr>
        <p:spPr>
          <a:xfrm>
            <a:off x="1346336" y="26901978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7;p2">
            <a:extLst>
              <a:ext uri="{FF2B5EF4-FFF2-40B4-BE49-F238E27FC236}">
                <a16:creationId xmlns:a16="http://schemas.microsoft.com/office/drawing/2014/main" id="{085DAB14-01DB-554C-B462-58375FE337C4}"/>
              </a:ext>
            </a:extLst>
          </p:cNvPr>
          <p:cNvCxnSpPr>
            <a:cxnSpLocks/>
          </p:cNvCxnSpPr>
          <p:nvPr userDrawn="1"/>
        </p:nvCxnSpPr>
        <p:spPr>
          <a:xfrm>
            <a:off x="1346336" y="31036712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8;p2">
            <a:extLst>
              <a:ext uri="{FF2B5EF4-FFF2-40B4-BE49-F238E27FC236}">
                <a16:creationId xmlns:a16="http://schemas.microsoft.com/office/drawing/2014/main" id="{A50F5257-CEC4-5F4D-ABEA-BCDCCC188C5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302793" y="27164786"/>
            <a:ext cx="18612856" cy="361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3138162-41D3-B148-92A1-89AC9529A4D4}"/>
              </a:ext>
            </a:extLst>
          </p:cNvPr>
          <p:cNvSpPr/>
          <p:nvPr userDrawn="1"/>
        </p:nvSpPr>
        <p:spPr>
          <a:xfrm>
            <a:off x="21762587" y="0"/>
            <a:ext cx="461969" cy="32399288"/>
          </a:xfrm>
          <a:prstGeom prst="rect">
            <a:avLst/>
          </a:prstGeom>
          <a:solidFill>
            <a:srgbClr val="ECA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480" b="7143"/>
          <a:stretch/>
        </p:blipFill>
        <p:spPr>
          <a:xfrm>
            <a:off x="22184138" y="0"/>
            <a:ext cx="28215811" cy="32401565"/>
          </a:xfrm>
          <a:prstGeom prst="rect">
            <a:avLst/>
          </a:prstGeom>
        </p:spPr>
      </p:pic>
      <p:sp>
        <p:nvSpPr>
          <p:cNvPr id="17" name="Google Shape;17;p1"/>
          <p:cNvSpPr/>
          <p:nvPr/>
        </p:nvSpPr>
        <p:spPr>
          <a:xfrm rot="10800000">
            <a:off x="21749654" y="-3"/>
            <a:ext cx="28650291" cy="13454746"/>
          </a:xfrm>
          <a:prstGeom prst="rect">
            <a:avLst/>
          </a:prstGeom>
          <a:gradFill flip="none" rotWithShape="1">
            <a:gsLst>
              <a:gs pos="35000">
                <a:srgbClr val="000000">
                  <a:alpha val="0"/>
                  <a:lumMod val="64328"/>
                </a:srgbClr>
              </a:gs>
              <a:gs pos="48000">
                <a:srgbClr val="000000">
                  <a:alpha val="0"/>
                </a:srgbClr>
              </a:gs>
              <a:gs pos="100000">
                <a:srgbClr val="000000">
                  <a:alpha val="91764"/>
                </a:srgbClr>
              </a:gs>
            </a:gsLst>
            <a:lin ang="5400000" scaled="0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426693" y="14448718"/>
            <a:ext cx="1839514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13800" b="1" dirty="0">
                <a:solidFill>
                  <a:schemeClr val="tx1"/>
                </a:solidFill>
              </a:rPr>
              <a:t>Grupo </a:t>
            </a:r>
            <a:r>
              <a:rPr lang="es-CO" sz="13800" b="1" dirty="0" smtClean="0">
                <a:solidFill>
                  <a:schemeClr val="tx1"/>
                </a:solidFill>
              </a:rPr>
              <a:t>1</a:t>
            </a:r>
            <a:endParaRPr lang="es-E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2A78DB-7821-8F4B-A2D5-8D42C431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870" y="28592100"/>
            <a:ext cx="10489079" cy="228291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A189D34-DB6C-8444-AF53-CFF47DC0ECF8}"/>
              </a:ext>
            </a:extLst>
          </p:cNvPr>
          <p:cNvSpPr txBox="1"/>
          <p:nvPr/>
        </p:nvSpPr>
        <p:spPr>
          <a:xfrm>
            <a:off x="1346337" y="6804743"/>
            <a:ext cx="17921378" cy="16776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7200" b="1" dirty="0">
                <a:solidFill>
                  <a:schemeClr val="bg1"/>
                </a:solidFill>
                <a:highlight>
                  <a:srgbClr val="C52D30"/>
                </a:highlight>
                <a:latin typeface="Museo Sans 900" panose="02000000000000000000" pitchFamily="50" charset="0"/>
              </a:rPr>
              <a:t> Bogotá está </a:t>
            </a:r>
            <a:r>
              <a:rPr lang="es-ES" sz="7200" b="1" dirty="0" smtClean="0">
                <a:solidFill>
                  <a:schemeClr val="bg1"/>
                </a:solidFill>
                <a:highlight>
                  <a:srgbClr val="C52D30"/>
                </a:highlight>
                <a:latin typeface="Museo Sans 900" panose="02000000000000000000" pitchFamily="50" charset="0"/>
              </a:rPr>
              <a:t>ejecutando las</a:t>
            </a:r>
            <a:r>
              <a:rPr lang="es-ES" sz="7200" b="1" dirty="0" smtClean="0">
                <a:noFill/>
                <a:highlight>
                  <a:srgbClr val="C52D30"/>
                </a:highlight>
                <a:latin typeface="Museo Sans 900" panose="02000000000000000000" pitchFamily="50" charset="0"/>
              </a:rPr>
              <a:t>.</a:t>
            </a:r>
            <a:endParaRPr lang="es-ES" sz="7200" b="1" dirty="0">
              <a:noFill/>
              <a:highlight>
                <a:srgbClr val="C52D30"/>
              </a:highlight>
              <a:latin typeface="Museo Sans 900" panose="02000000000000000000" pitchFamily="50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C0A03A2-9786-B641-B336-CFD6D240E7D5}"/>
              </a:ext>
            </a:extLst>
          </p:cNvPr>
          <p:cNvSpPr txBox="1"/>
          <p:nvPr/>
        </p:nvSpPr>
        <p:spPr>
          <a:xfrm>
            <a:off x="1346336" y="8248602"/>
            <a:ext cx="20283684" cy="61570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24840"/>
              </a:lnSpc>
            </a:pPr>
            <a:r>
              <a:rPr lang="es-CO" sz="16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  <a:cs typeface="Arial Black" panose="020B0604020202020204" pitchFamily="34" charset="0"/>
              </a:rPr>
              <a:t>Actividades de </a:t>
            </a:r>
            <a:r>
              <a:rPr lang="es-CO" sz="1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900" panose="02000000000000000000" pitchFamily="50" charset="0"/>
                <a:cs typeface="Arial Black" panose="020B0604020202020204" pitchFamily="34" charset="0"/>
              </a:rPr>
              <a:t>conservación vial </a:t>
            </a:r>
            <a:endParaRPr lang="es-CO" sz="1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 Sans 900" panose="02000000000000000000" pitchFamily="50" charset="0"/>
              <a:cs typeface="Arial Black" panose="020B0604020202020204" pitchFamily="34" charset="0"/>
            </a:endParaRPr>
          </a:p>
        </p:txBody>
      </p:sp>
      <p:sp>
        <p:nvSpPr>
          <p:cNvPr id="31" name="Google Shape;20;p1">
            <a:extLst>
              <a:ext uri="{FF2B5EF4-FFF2-40B4-BE49-F238E27FC236}">
                <a16:creationId xmlns:a16="http://schemas.microsoft.com/office/drawing/2014/main" id="{B9CCB96C-ECD3-A040-AA2E-B848253FF321}"/>
              </a:ext>
            </a:extLst>
          </p:cNvPr>
          <p:cNvSpPr/>
          <p:nvPr/>
        </p:nvSpPr>
        <p:spPr>
          <a:xfrm>
            <a:off x="1346336" y="24320452"/>
            <a:ext cx="184754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6000" b="1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Contratista</a:t>
            </a:r>
            <a:r>
              <a:rPr lang="es-ES" sz="6000" b="1" dirty="0">
                <a:latin typeface="Museo Sans 700" panose="02000000000000000000" pitchFamily="50" charset="0"/>
                <a:cs typeface="Arial" panose="020B0604020202020204" pitchFamily="34" charset="0"/>
              </a:rPr>
              <a:t>: </a:t>
            </a:r>
            <a:r>
              <a:rPr lang="es-ES" sz="6000" dirty="0">
                <a:latin typeface="Museo Sans 700" panose="02000000000000000000" pitchFamily="50" charset="0"/>
                <a:cs typeface="Arial" panose="020B0604020202020204" pitchFamily="34" charset="0"/>
              </a:rPr>
              <a:t>Consorcio Vial del Norte </a:t>
            </a:r>
          </a:p>
          <a:p>
            <a:r>
              <a:rPr lang="es-ES" sz="6000" b="1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Interventoría</a:t>
            </a:r>
            <a:r>
              <a:rPr lang="es-ES" sz="6000" b="1" dirty="0">
                <a:latin typeface="Museo Sans 700" panose="02000000000000000000" pitchFamily="50" charset="0"/>
                <a:cs typeface="Arial" panose="020B0604020202020204" pitchFamily="34" charset="0"/>
              </a:rPr>
              <a:t>: </a:t>
            </a:r>
            <a:r>
              <a:rPr lang="es-ES" sz="6000" dirty="0">
                <a:latin typeface="Museo Sans 700" panose="02000000000000000000" pitchFamily="50" charset="0"/>
                <a:cs typeface="Arial" panose="020B0604020202020204" pitchFamily="34" charset="0"/>
              </a:rPr>
              <a:t>Consorcio MAB Ingeniería</a:t>
            </a:r>
            <a:endParaRPr lang="es-CO" sz="5500" dirty="0">
              <a:solidFill>
                <a:schemeClr val="tx1"/>
              </a:solidFill>
              <a:latin typeface="Museo Sans 700" panose="02000000000000000000" pitchFamily="50" charset="0"/>
              <a:ea typeface="Calibri" charset="0"/>
              <a:cs typeface="Calibri" charset="0"/>
            </a:endParaRPr>
          </a:p>
        </p:txBody>
      </p:sp>
      <p:cxnSp>
        <p:nvCxnSpPr>
          <p:cNvPr id="34" name="Google Shape;7;p2">
            <a:extLst>
              <a:ext uri="{FF2B5EF4-FFF2-40B4-BE49-F238E27FC236}">
                <a16:creationId xmlns:a16="http://schemas.microsoft.com/office/drawing/2014/main" id="{6014455F-E462-1045-AB78-12535A9C5FEB}"/>
              </a:ext>
            </a:extLst>
          </p:cNvPr>
          <p:cNvCxnSpPr>
            <a:cxnSpLocks/>
          </p:cNvCxnSpPr>
          <p:nvPr/>
        </p:nvCxnSpPr>
        <p:spPr>
          <a:xfrm>
            <a:off x="1346336" y="23645538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7;p2">
            <a:extLst>
              <a:ext uri="{FF2B5EF4-FFF2-40B4-BE49-F238E27FC236}">
                <a16:creationId xmlns:a16="http://schemas.microsoft.com/office/drawing/2014/main" id="{8615170F-FB56-3F47-8778-CDFA297B8B80}"/>
              </a:ext>
            </a:extLst>
          </p:cNvPr>
          <p:cNvCxnSpPr>
            <a:cxnSpLocks/>
          </p:cNvCxnSpPr>
          <p:nvPr/>
        </p:nvCxnSpPr>
        <p:spPr>
          <a:xfrm>
            <a:off x="1346336" y="17549539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36" y="948380"/>
            <a:ext cx="10058400" cy="5100925"/>
          </a:xfrm>
          <a:prstGeom prst="rect">
            <a:avLst/>
          </a:prstGeom>
        </p:spPr>
      </p:pic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78145472-CB1E-6D5D-A590-C8348C90A6B2}"/>
              </a:ext>
            </a:extLst>
          </p:cNvPr>
          <p:cNvSpPr txBox="1">
            <a:spLocks/>
          </p:cNvSpPr>
          <p:nvPr/>
        </p:nvSpPr>
        <p:spPr>
          <a:xfrm>
            <a:off x="1346336" y="17942038"/>
            <a:ext cx="19577859" cy="55728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5400" b="1" dirty="0">
                <a:latin typeface="Museo Sans 700" panose="02000000000000000000" pitchFamily="50" charset="0"/>
                <a:cs typeface="Arial" panose="020B0604020202020204" pitchFamily="34" charset="0"/>
              </a:rPr>
              <a:t>Más información sobre el </a:t>
            </a:r>
            <a:r>
              <a:rPr lang="es-ES" sz="5400" b="1" dirty="0">
                <a:latin typeface="Museo Sans 700" panose="02000000000000000000" pitchFamily="50" charset="0"/>
                <a:cs typeface="Arial" panose="020B0604020202020204" pitchFamily="34" charset="0"/>
              </a:rPr>
              <a:t>Contrato IDU 1739 de 2023</a:t>
            </a:r>
            <a:r>
              <a:rPr lang="es-ES" sz="5400" b="1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5400" b="1" dirty="0">
              <a:latin typeface="Museo Sans 700" panose="02000000000000000000" pitchFamily="50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Dirección: Carrera </a:t>
            </a: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7c No. 126a </a:t>
            </a: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- 21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Horario: Lunes a viernes de 7:30 a.m. a 12:30 p.m. </a:t>
            </a: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y de 1:30 </a:t>
            </a: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p.m. a 4:00 p.m. Sábado de 7:30 a.m. a 10:00 a.m.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Línea de atención telefónica: 321 480 19 03</a:t>
            </a:r>
            <a:endParaRPr lang="es-ES" sz="4800" dirty="0">
              <a:latin typeface="Museo Sans 700" panose="02000000000000000000" pitchFamily="50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Correo </a:t>
            </a: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electrónico: </a:t>
            </a: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atencionalciudadanocv@indugravas.com</a:t>
            </a:r>
            <a:endParaRPr lang="es-ES" sz="4800" dirty="0">
              <a:latin typeface="Museo Sans 700" panose="02000000000000000000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86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Museo Sans 700</vt:lpstr>
      <vt:lpstr>Museo Sans 900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Leon Bernal</dc:creator>
  <cp:lastModifiedBy>Ana Maria Catalina Gonzalez Guarin</cp:lastModifiedBy>
  <cp:revision>16</cp:revision>
  <dcterms:created xsi:type="dcterms:W3CDTF">2025-07-31T17:05:14Z</dcterms:created>
  <dcterms:modified xsi:type="dcterms:W3CDTF">2026-03-02T14:57:08Z</dcterms:modified>
</cp:coreProperties>
</file>