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1237"/>
    <a:srgbClr val="CD1237"/>
    <a:srgbClr val="4D551F"/>
    <a:srgbClr val="838F25"/>
    <a:srgbClr val="E2E8AD"/>
    <a:srgbClr val="BED00A"/>
    <a:srgbClr val="A6B619"/>
    <a:srgbClr val="D7DE80"/>
    <a:srgbClr val="EFF2D9"/>
    <a:srgbClr val="C9D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46" autoAdjust="0"/>
    <p:restoredTop sz="94660"/>
  </p:normalViewPr>
  <p:slideViewPr>
    <p:cSldViewPr snapToGrid="0">
      <p:cViewPr>
        <p:scale>
          <a:sx n="80" d="100"/>
          <a:sy n="80" d="100"/>
        </p:scale>
        <p:origin x="2052" y="-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5"/>
          <p:cNvSpPr>
            <a:spLocks noGrp="1"/>
          </p:cNvSpPr>
          <p:nvPr>
            <p:ph type="body" sz="quarter" idx="22"/>
          </p:nvPr>
        </p:nvSpPr>
        <p:spPr>
          <a:xfrm>
            <a:off x="3933828" y="7534275"/>
            <a:ext cx="2711767" cy="933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baseline="0"/>
            </a:lvl1pPr>
          </a:lstStyle>
          <a:p>
            <a:pPr lvl="0"/>
            <a:endParaRPr lang="es-CO" dirty="0"/>
          </a:p>
        </p:txBody>
      </p:sp>
      <p:sp>
        <p:nvSpPr>
          <p:cNvPr id="11" name="Marcador de texto 71"/>
          <p:cNvSpPr>
            <a:spLocks noGrp="1"/>
          </p:cNvSpPr>
          <p:nvPr>
            <p:ph type="body" sz="quarter" idx="16"/>
          </p:nvPr>
        </p:nvSpPr>
        <p:spPr>
          <a:xfrm>
            <a:off x="115888" y="1784843"/>
            <a:ext cx="6626225" cy="5157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CD1237"/>
                </a:solidFill>
              </a:defRPr>
            </a:lvl1pPr>
          </a:lstStyle>
          <a:p>
            <a:pPr lvl="0"/>
            <a:endParaRPr lang="es-MX" dirty="0"/>
          </a:p>
        </p:txBody>
      </p:sp>
      <p:sp>
        <p:nvSpPr>
          <p:cNvPr id="12" name="Marcador de texto 73"/>
          <p:cNvSpPr>
            <a:spLocks noGrp="1"/>
          </p:cNvSpPr>
          <p:nvPr>
            <p:ph type="body" sz="quarter" idx="17"/>
          </p:nvPr>
        </p:nvSpPr>
        <p:spPr>
          <a:xfrm>
            <a:off x="115887" y="1363617"/>
            <a:ext cx="6626225" cy="4212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" userDrawn="1">
          <p15:clr>
            <a:srgbClr val="FBAE40"/>
          </p15:clr>
        </p15:guide>
        <p15:guide id="2" pos="424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" y="5838404"/>
            <a:ext cx="2652659" cy="247581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73" y="5903605"/>
            <a:ext cx="2481274" cy="224885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8" y="5921792"/>
            <a:ext cx="2463250" cy="228075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49" y="5877871"/>
            <a:ext cx="2005149" cy="2088406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115887" y="7524376"/>
            <a:ext cx="3416207" cy="890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 rot="10800000" flipV="1">
            <a:off x="119055" y="800101"/>
            <a:ext cx="6623051" cy="1576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223B80A-5780-764D-B909-17D564C996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886" y="-985718"/>
            <a:ext cx="1260681" cy="778217"/>
          </a:xfrm>
          <a:prstGeom prst="rect">
            <a:avLst/>
          </a:prstGeom>
        </p:spPr>
      </p:pic>
      <p:grpSp>
        <p:nvGrpSpPr>
          <p:cNvPr id="10" name="Grupo 9"/>
          <p:cNvGrpSpPr/>
          <p:nvPr userDrawn="1"/>
        </p:nvGrpSpPr>
        <p:grpSpPr>
          <a:xfrm>
            <a:off x="115886" y="0"/>
            <a:ext cx="6623051" cy="1335872"/>
            <a:chOff x="115886" y="0"/>
            <a:chExt cx="6623051" cy="1335872"/>
          </a:xfrm>
        </p:grpSpPr>
        <p:pic>
          <p:nvPicPr>
            <p:cNvPr id="16" name="Imagen 15"/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86" y="0"/>
              <a:ext cx="6623051" cy="1335872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F33CC73-C99B-7A42-8860-9FEFE0706409}"/>
                </a:ext>
              </a:extLst>
            </p:cNvPr>
            <p:cNvSpPr txBox="1"/>
            <p:nvPr userDrawn="1"/>
          </p:nvSpPr>
          <p:spPr>
            <a:xfrm>
              <a:off x="1260681" y="225632"/>
              <a:ext cx="4255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/>
                <a:t>La Alcaldía Mayor de Bogotá,</a:t>
              </a:r>
            </a:p>
            <a:p>
              <a:pPr algn="ctr"/>
              <a:r>
                <a:rPr lang="es-CO" sz="1200" dirty="0"/>
                <a:t>a través del </a:t>
              </a:r>
              <a:r>
                <a:rPr lang="es-CO" sz="1200" b="1" dirty="0">
                  <a:solidFill>
                    <a:srgbClr val="CD1237"/>
                  </a:solidFill>
                </a:rPr>
                <a:t>Instituto de Desarrollo Urbano, </a:t>
              </a:r>
              <a:r>
                <a:rPr lang="es-CO" sz="1200" dirty="0"/>
                <a:t>¡ha priorizado este proyecto, que mejorará la movilidad del sector!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" y="7282353"/>
            <a:ext cx="6623051" cy="1861646"/>
          </a:xfrm>
          <a:prstGeom prst="rect">
            <a:avLst/>
          </a:prstGeom>
        </p:spPr>
      </p:pic>
      <p:sp>
        <p:nvSpPr>
          <p:cNvPr id="12" name="Rectángulo 11"/>
          <p:cNvSpPr/>
          <p:nvPr userDrawn="1"/>
        </p:nvSpPr>
        <p:spPr>
          <a:xfrm>
            <a:off x="297885" y="1207262"/>
            <a:ext cx="626223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es-MX" sz="2000" dirty="0">
                <a:solidFill>
                  <a:schemeClr val="tx1"/>
                </a:solidFill>
              </a:rPr>
              <a:t>Contratación de</a:t>
            </a:r>
          </a:p>
          <a:p>
            <a:pPr lvl="0" algn="ctr">
              <a:lnSpc>
                <a:spcPts val="3500"/>
              </a:lnSpc>
            </a:pPr>
            <a:r>
              <a:rPr lang="es-MX" sz="3600" b="1" dirty="0">
                <a:solidFill>
                  <a:srgbClr val="C00000"/>
                </a:solidFill>
                <a:latin typeface="+mj-lt"/>
              </a:rPr>
              <a:t>mano de obra no calificada</a:t>
            </a:r>
          </a:p>
        </p:txBody>
      </p:sp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sz="750" b="1" dirty="0"/>
              <a:t>Contrato IDU 636 de 2024:</a:t>
            </a:r>
          </a:p>
          <a:p>
            <a:r>
              <a:rPr lang="es-MX" sz="750" dirty="0"/>
              <a:t>Líneas de atención a la ciudadanía: 315 577 8605 </a:t>
            </a:r>
          </a:p>
          <a:p>
            <a:r>
              <a:rPr lang="es-MX" sz="750" dirty="0"/>
              <a:t>Correo: social.636.2024@geoycim.com </a:t>
            </a:r>
          </a:p>
          <a:p>
            <a:r>
              <a:rPr lang="es-MX" sz="750" dirty="0"/>
              <a:t>Horario de atención: Lunes a Viernes de 8:00 a.m. a 1:00 p.m. y de 2:00 p.m. a 5:00 p.m. </a:t>
            </a:r>
          </a:p>
          <a:p>
            <a:r>
              <a:rPr lang="es-MX" sz="750" dirty="0"/>
              <a:t>Contratista: Consorcio ProBogotá20 </a:t>
            </a:r>
          </a:p>
          <a:p>
            <a:r>
              <a:rPr lang="es-MX" sz="750" dirty="0"/>
              <a:t>Interventoría: Consorcio </a:t>
            </a:r>
            <a:r>
              <a:rPr lang="es-MX" sz="750" dirty="0" err="1"/>
              <a:t>Consultécnicos</a:t>
            </a:r>
            <a:r>
              <a:rPr lang="es-MX" sz="750" dirty="0"/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94075" y="7604802"/>
            <a:ext cx="26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/>
              <a:t>Personas beneficiadas: más de </a:t>
            </a:r>
            <a:r>
              <a:rPr lang="es-CO" sz="1050" dirty="0" smtClean="0"/>
              <a:t>XXXX</a:t>
            </a:r>
            <a:endParaRPr lang="es-ES" sz="1050" dirty="0"/>
          </a:p>
          <a:p>
            <a:r>
              <a:rPr lang="es-CO" sz="1050" dirty="0" smtClean="0"/>
              <a:t>Localidades: XXXXXXXXXXXXXXXXX</a:t>
            </a:r>
            <a:endParaRPr lang="es-CO" sz="1050" dirty="0"/>
          </a:p>
          <a:p>
            <a:r>
              <a:rPr lang="es-CO" sz="1050" dirty="0" smtClean="0"/>
              <a:t>Barrios: XXXXXXXXXXXXXXX</a:t>
            </a:r>
            <a:endParaRPr lang="es-CO" sz="10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920699"/>
            <a:ext cx="276497" cy="201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9" y="7627660"/>
            <a:ext cx="229920" cy="229920"/>
          </a:xfrm>
          <a:prstGeom prst="rect">
            <a:avLst/>
          </a:prstGeom>
        </p:spPr>
      </p:pic>
      <p:sp>
        <p:nvSpPr>
          <p:cNvPr id="11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244475" y="2412223"/>
            <a:ext cx="6613525" cy="674914"/>
          </a:xfrm>
        </p:spPr>
        <p:txBody>
          <a:bodyPr/>
          <a:lstStyle/>
          <a:p>
            <a:r>
              <a:rPr lang="es-MX" sz="1400" dirty="0" smtClean="0">
                <a:solidFill>
                  <a:schemeClr val="tx1"/>
                </a:solidFill>
              </a:rPr>
              <a:t>Construcción </a:t>
            </a:r>
            <a:r>
              <a:rPr lang="es-MX" sz="1400" dirty="0">
                <a:solidFill>
                  <a:schemeClr val="tx1"/>
                </a:solidFill>
              </a:rPr>
              <a:t>del </a:t>
            </a:r>
            <a:r>
              <a:rPr lang="es-MX" sz="1400" dirty="0" err="1">
                <a:solidFill>
                  <a:schemeClr val="tx1"/>
                </a:solidFill>
              </a:rPr>
              <a:t>ciclopuente</a:t>
            </a:r>
            <a:r>
              <a:rPr lang="es-MX" sz="1400" dirty="0">
                <a:solidFill>
                  <a:schemeClr val="tx1"/>
                </a:solidFill>
              </a:rPr>
              <a:t> </a:t>
            </a:r>
            <a:r>
              <a:rPr lang="es-MX" sz="1400" dirty="0" smtClean="0">
                <a:solidFill>
                  <a:schemeClr val="tx1"/>
                </a:solidFill>
              </a:rPr>
              <a:t>en </a:t>
            </a:r>
            <a:r>
              <a:rPr lang="es-MX" sz="1400" dirty="0">
                <a:solidFill>
                  <a:schemeClr val="tx1"/>
                </a:solidFill>
              </a:rPr>
              <a:t>la av. Boyacá por Canal Salitre</a:t>
            </a:r>
          </a:p>
        </p:txBody>
      </p:sp>
      <p:sp>
        <p:nvSpPr>
          <p:cNvPr id="12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822961" y="2854004"/>
            <a:ext cx="5919152" cy="273231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MX" sz="1100" dirty="0"/>
              <a:t>La empresa contratista de este proyecto, Consorcio </a:t>
            </a:r>
            <a:r>
              <a:rPr lang="es-MX" sz="1100" dirty="0" err="1"/>
              <a:t>Ciclopuente</a:t>
            </a:r>
            <a:r>
              <a:rPr lang="es-MX" sz="1100" dirty="0"/>
              <a:t> Boyacá, requiere personal para los siguientes cargos: </a:t>
            </a:r>
          </a:p>
          <a:p>
            <a:pPr marL="0" indent="0">
              <a:buNone/>
            </a:pPr>
            <a:r>
              <a:rPr lang="es-MX" sz="1100" dirty="0" smtClean="0"/>
              <a:t>Ayudante </a:t>
            </a:r>
            <a:r>
              <a:rPr lang="es-MX" sz="1100" dirty="0"/>
              <a:t>de obra, auxiliar de tráfico y brigadista de orden, aseo y limpieza.</a:t>
            </a:r>
          </a:p>
          <a:p>
            <a:pPr marL="0" indent="0">
              <a:buNone/>
            </a:pPr>
            <a:r>
              <a:rPr lang="es-MX" sz="1100" dirty="0" smtClean="0"/>
              <a:t>Requisitos</a:t>
            </a:r>
            <a:r>
              <a:rPr lang="es-MX" sz="1100" dirty="0"/>
              <a:t>: </a:t>
            </a:r>
          </a:p>
          <a:p>
            <a:r>
              <a:rPr lang="es-MX" sz="1100" dirty="0"/>
              <a:t>Hoja de vida</a:t>
            </a:r>
          </a:p>
          <a:p>
            <a:r>
              <a:rPr lang="es-MX" sz="1100" dirty="0"/>
              <a:t>Certificado de residencia y/o fotocopia de recibo de servicios públicos, si reside en la localidad de Suba o Engativá.</a:t>
            </a:r>
          </a:p>
          <a:p>
            <a:r>
              <a:rPr lang="es-MX" sz="1100" dirty="0"/>
              <a:t>Copia de la cédula de ciudadanía</a:t>
            </a:r>
          </a:p>
          <a:p>
            <a:r>
              <a:rPr lang="es-MX" sz="1100" dirty="0"/>
              <a:t>Copia de certificados laborales relacionados con el cargo al que aplica. </a:t>
            </a:r>
          </a:p>
          <a:p>
            <a:r>
              <a:rPr lang="es-MX" sz="1100" dirty="0"/>
              <a:t>Si es víctima de conflicto armado, adjuntar certificado de la Alta Consejería para los derechos de las víctimas, la paz y la reconciliación.</a:t>
            </a:r>
          </a:p>
          <a:p>
            <a:pPr marL="0" indent="0">
              <a:buNone/>
            </a:pPr>
            <a:r>
              <a:rPr lang="es-MX" sz="1100" dirty="0" smtClean="0"/>
              <a:t>La </a:t>
            </a:r>
            <a:r>
              <a:rPr lang="es-MX" sz="1100" dirty="0"/>
              <a:t>recepción de las hojas de vida se realizará a través de los canales de atención del Punto IDU relacionados al final de este volante.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5" y="2834488"/>
            <a:ext cx="424299" cy="4242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0" y="5199684"/>
            <a:ext cx="386634" cy="38663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8" y="3582743"/>
            <a:ext cx="373778" cy="3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4191</TotalTime>
  <Words>205</Words>
  <Application>Microsoft Office PowerPoint</Application>
  <PresentationFormat>Carta (216 x 279 mm)</PresentationFormat>
  <Paragraphs>19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183</cp:revision>
  <cp:lastPrinted>2024-10-24T17:37:10Z</cp:lastPrinted>
  <dcterms:created xsi:type="dcterms:W3CDTF">2021-08-17T23:44:59Z</dcterms:created>
  <dcterms:modified xsi:type="dcterms:W3CDTF">2025-01-15T18:05:28Z</dcterms:modified>
</cp:coreProperties>
</file>