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237"/>
    <a:srgbClr val="4D551F"/>
    <a:srgbClr val="838F25"/>
    <a:srgbClr val="E2E8AD"/>
    <a:srgbClr val="BED00A"/>
    <a:srgbClr val="A6B619"/>
    <a:srgbClr val="D7DE80"/>
    <a:srgbClr val="EFF2D9"/>
    <a:srgbClr val="C9D650"/>
    <a:srgbClr val="2C3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3530600" y="2534003"/>
            <a:ext cx="3211512" cy="46541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10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9" y="2534002"/>
            <a:ext cx="3173411" cy="5492398"/>
          </a:xfrm>
          <a:prstGeom prst="rect">
            <a:avLst/>
          </a:prstGeom>
        </p:spPr>
        <p:txBody>
          <a:bodyPr numCol="1" spcCol="360000"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CD1237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2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115887" y="7524376"/>
            <a:ext cx="3416207" cy="890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Rectángulo 7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223B80A-5780-764D-B909-17D564C996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886" y="-985718"/>
            <a:ext cx="1260681" cy="778217"/>
          </a:xfrm>
          <a:prstGeom prst="rect">
            <a:avLst/>
          </a:prstGeom>
        </p:spPr>
      </p:pic>
      <p:grpSp>
        <p:nvGrpSpPr>
          <p:cNvPr id="10" name="Grupo 9"/>
          <p:cNvGrpSpPr/>
          <p:nvPr userDrawn="1"/>
        </p:nvGrpSpPr>
        <p:grpSpPr>
          <a:xfrm>
            <a:off x="115886" y="0"/>
            <a:ext cx="6623051" cy="1335872"/>
            <a:chOff x="115886" y="0"/>
            <a:chExt cx="6623051" cy="1335872"/>
          </a:xfrm>
        </p:grpSpPr>
        <p:pic>
          <p:nvPicPr>
            <p:cNvPr id="16" name="Imagen 15"/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0"/>
              <a:ext cx="6623051" cy="1335872"/>
            </a:xfrm>
            <a:prstGeom prst="rect">
              <a:avLst/>
            </a:prstGeom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DF33CC73-C99B-7A42-8860-9FEFE0706409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CD1237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6" y="7282353"/>
            <a:ext cx="6623051" cy="186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50" b="1" dirty="0"/>
              <a:t>Contrato IDU 636 de 2024:</a:t>
            </a:r>
          </a:p>
          <a:p>
            <a:r>
              <a:rPr lang="es-MX" sz="750" dirty="0"/>
              <a:t>Líneas de atención a la ciudadanía: 315 577 8605 </a:t>
            </a:r>
          </a:p>
          <a:p>
            <a:r>
              <a:rPr lang="es-MX" sz="750" dirty="0"/>
              <a:t>Correo: social.636.2024@geoycim.com </a:t>
            </a:r>
          </a:p>
          <a:p>
            <a:r>
              <a:rPr lang="es-MX" sz="750" dirty="0"/>
              <a:t>Horario de atención: Lunes a Viernes de 8:00 a.m. a 1:00 p.m. y de 2:00 p.m. a 5:00 p.m. </a:t>
            </a:r>
          </a:p>
          <a:p>
            <a:r>
              <a:rPr lang="es-MX" sz="750" dirty="0"/>
              <a:t>Contratista: Consorcio ProBogotá20 </a:t>
            </a:r>
          </a:p>
          <a:p>
            <a:r>
              <a:rPr lang="es-MX" sz="750" dirty="0"/>
              <a:t>Interventoría: Consorcio </a:t>
            </a:r>
            <a:r>
              <a:rPr lang="es-MX" sz="750" dirty="0" err="1"/>
              <a:t>Consultécnicos</a:t>
            </a:r>
            <a:r>
              <a:rPr lang="es-MX" sz="750" dirty="0"/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sp>
        <p:nvSpPr>
          <p:cNvPr id="21" name="Marcador de texto 2"/>
          <p:cNvSpPr>
            <a:spLocks noGrp="1"/>
          </p:cNvSpPr>
          <p:nvPr>
            <p:ph type="body" sz="quarter" idx="17"/>
          </p:nvPr>
        </p:nvSpPr>
        <p:spPr>
          <a:xfrm>
            <a:off x="-41343" y="2061444"/>
            <a:ext cx="6626225" cy="421226"/>
          </a:xfrm>
        </p:spPr>
        <p:txBody>
          <a:bodyPr/>
          <a:lstStyle/>
          <a:p>
            <a:r>
              <a:rPr lang="es-MX" sz="1400" dirty="0"/>
              <a:t>Levantamiento </a:t>
            </a:r>
            <a:r>
              <a:rPr lang="es-MX" sz="1400" dirty="0" smtClean="0"/>
              <a:t>de actas </a:t>
            </a:r>
            <a:r>
              <a:rPr lang="es-MX" sz="1400" dirty="0"/>
              <a:t>de </a:t>
            </a:r>
            <a:r>
              <a:rPr lang="es-MX" sz="1400" dirty="0" smtClean="0"/>
              <a:t>vecindad - Notificación </a:t>
            </a:r>
            <a:r>
              <a:rPr lang="es-MX" sz="1400" dirty="0"/>
              <a:t>de 1° visita</a:t>
            </a:r>
          </a:p>
        </p:txBody>
      </p:sp>
      <p:sp>
        <p:nvSpPr>
          <p:cNvPr id="22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231775" y="2542971"/>
            <a:ext cx="6484953" cy="4704623"/>
          </a:xfrm>
        </p:spPr>
        <p:txBody>
          <a:bodyPr/>
          <a:lstStyle/>
          <a:p>
            <a:r>
              <a:rPr lang="es-MX" b="1" dirty="0" smtClean="0"/>
              <a:t>Dirigida </a:t>
            </a:r>
            <a:r>
              <a:rPr lang="es-MX" b="1" dirty="0"/>
              <a:t>a personas propietarias y representantes de los predios </a:t>
            </a:r>
            <a:r>
              <a:rPr lang="es-MX" b="1" dirty="0" smtClean="0"/>
              <a:t>XXXXXXX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Realizaremos la evaluación externa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El acta de vecindad le servirá a las personas propietarias de los predios, como soporte técnico en caso de alguna afectación durante la ejecución de la obra, determinando la responsabilidad del Contratista.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Se requiere la presencia de las personas propietarias, arrendatarias o encargadas del predio, así como su acompañamiento y autorización. Esta actividad no tiene ningún costo, ni requiere entrega de documentos.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Puede comunicarse al Punto IDU </a:t>
            </a:r>
            <a:r>
              <a:rPr lang="es-MX" dirty="0" smtClean="0"/>
              <a:t>para </a:t>
            </a:r>
            <a:r>
              <a:rPr lang="es-MX" dirty="0"/>
              <a:t>constatar la identidad del equipo de profesionales que visitarán su predio para adelantar el levantamiento del acta de vecindad.</a:t>
            </a:r>
          </a:p>
        </p:txBody>
      </p:sp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242729"/>
              </p:ext>
            </p:extLst>
          </p:nvPr>
        </p:nvGraphicFramePr>
        <p:xfrm>
          <a:off x="339661" y="5191753"/>
          <a:ext cx="2932109" cy="2078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808">
                  <a:extLst>
                    <a:ext uri="{9D8B030D-6E8A-4147-A177-3AD203B41FA5}">
                      <a16:colId xmlns:a16="http://schemas.microsoft.com/office/drawing/2014/main" val="1989692971"/>
                    </a:ext>
                  </a:extLst>
                </a:gridCol>
                <a:gridCol w="890994">
                  <a:extLst>
                    <a:ext uri="{9D8B030D-6E8A-4147-A177-3AD203B41FA5}">
                      <a16:colId xmlns:a16="http://schemas.microsoft.com/office/drawing/2014/main" val="1510442101"/>
                    </a:ext>
                  </a:extLst>
                </a:gridCol>
                <a:gridCol w="135195">
                  <a:extLst>
                    <a:ext uri="{9D8B030D-6E8A-4147-A177-3AD203B41FA5}">
                      <a16:colId xmlns:a16="http://schemas.microsoft.com/office/drawing/2014/main" val="701446520"/>
                    </a:ext>
                  </a:extLst>
                </a:gridCol>
                <a:gridCol w="947112">
                  <a:extLst>
                    <a:ext uri="{9D8B030D-6E8A-4147-A177-3AD203B41FA5}">
                      <a16:colId xmlns:a16="http://schemas.microsoft.com/office/drawing/2014/main" val="663828892"/>
                    </a:ext>
                  </a:extLst>
                </a:gridCol>
              </a:tblGrid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realizarán la actividad 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2767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Nombre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Cédula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Cargo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6644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Paula Díaz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1.005.340.499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Trabajadora social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21866"/>
                  </a:ext>
                </a:extLst>
              </a:tr>
              <a:tr h="335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Keisy Olascoaga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1.083.031.330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Ingeniera civil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882016"/>
                  </a:ext>
                </a:extLst>
              </a:tr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acompañarán la actividad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81887"/>
                  </a:ext>
                </a:extLst>
              </a:tr>
              <a:tr h="560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Eddy Silva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52.805.414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Residente Social (interventoría)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575889"/>
                  </a:ext>
                </a:extLst>
              </a:tr>
            </a:tbl>
          </a:graphicData>
        </a:graphic>
      </p:graphicFrame>
      <p:sp>
        <p:nvSpPr>
          <p:cNvPr id="24" name="Rectángulo 23"/>
          <p:cNvSpPr/>
          <p:nvPr/>
        </p:nvSpPr>
        <p:spPr>
          <a:xfrm>
            <a:off x="4182219" y="5473286"/>
            <a:ext cx="232709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Fecha: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 partir del 21 de octubre de 2024</a:t>
            </a: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Hora: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8:00 a.m. a 4:00 p.m.</a:t>
            </a:r>
            <a:endParaRPr lang="es-CO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730" y="5578806"/>
            <a:ext cx="378543" cy="39263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19" y="6232708"/>
            <a:ext cx="395364" cy="395364"/>
          </a:xfrm>
          <a:prstGeom prst="rect">
            <a:avLst/>
          </a:prstGeom>
        </p:spPr>
      </p:pic>
      <p:sp>
        <p:nvSpPr>
          <p:cNvPr id="27" name="Marcador de texto 1"/>
          <p:cNvSpPr>
            <a:spLocks noGrp="1"/>
          </p:cNvSpPr>
          <p:nvPr>
            <p:ph type="body" sz="quarter" idx="16"/>
          </p:nvPr>
        </p:nvSpPr>
        <p:spPr>
          <a:xfrm>
            <a:off x="90503" y="1284407"/>
            <a:ext cx="6626225" cy="515765"/>
          </a:xfrm>
        </p:spPr>
        <p:txBody>
          <a:bodyPr/>
          <a:lstStyle/>
          <a:p>
            <a:r>
              <a:rPr lang="es-CO" sz="2400" dirty="0" smtClean="0"/>
              <a:t>Construcción de la avenida 68 </a:t>
            </a:r>
          </a:p>
          <a:p>
            <a:r>
              <a:rPr lang="es-CO" dirty="0" smtClean="0"/>
              <a:t>Grupo 4: entre calles X y Z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50" b="1" dirty="0"/>
              <a:t>Contrato IDU 636 de 2024:</a:t>
            </a:r>
          </a:p>
          <a:p>
            <a:r>
              <a:rPr lang="es-MX" sz="750" dirty="0"/>
              <a:t>Líneas de atención a la ciudadanía: 315 577 8605 </a:t>
            </a:r>
          </a:p>
          <a:p>
            <a:r>
              <a:rPr lang="es-MX" sz="750" dirty="0"/>
              <a:t>Correo: social.636.2024@geoycim.com </a:t>
            </a:r>
          </a:p>
          <a:p>
            <a:r>
              <a:rPr lang="es-MX" sz="750" dirty="0"/>
              <a:t>Horario de atención: Lunes a Viernes de 8:00 a.m. a 1:00 p.m. y de 2:00 p.m. a 5:00 p.m. </a:t>
            </a:r>
          </a:p>
          <a:p>
            <a:r>
              <a:rPr lang="es-MX" sz="750" dirty="0"/>
              <a:t>Contratista: Consorcio ProBogotá20 </a:t>
            </a:r>
          </a:p>
          <a:p>
            <a:r>
              <a:rPr lang="es-MX" sz="750" dirty="0"/>
              <a:t>Interventoría: Consorcio </a:t>
            </a:r>
            <a:r>
              <a:rPr lang="es-MX" sz="750" dirty="0" err="1"/>
              <a:t>Consultécnicos</a:t>
            </a:r>
            <a:r>
              <a:rPr lang="es-MX" sz="750" dirty="0"/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sp>
        <p:nvSpPr>
          <p:cNvPr id="27" name="Marcador de texto 1"/>
          <p:cNvSpPr>
            <a:spLocks noGrp="1"/>
          </p:cNvSpPr>
          <p:nvPr>
            <p:ph type="body" sz="quarter" idx="16"/>
          </p:nvPr>
        </p:nvSpPr>
        <p:spPr>
          <a:xfrm>
            <a:off x="90503" y="1284407"/>
            <a:ext cx="6626225" cy="515765"/>
          </a:xfrm>
        </p:spPr>
        <p:txBody>
          <a:bodyPr/>
          <a:lstStyle/>
          <a:p>
            <a:r>
              <a:rPr lang="es-CO" sz="2400" dirty="0" smtClean="0"/>
              <a:t>Construcción de la avenida 68 </a:t>
            </a:r>
          </a:p>
          <a:p>
            <a:r>
              <a:rPr lang="es-CO" dirty="0" smtClean="0"/>
              <a:t>Grupo 4: entre calles X y Z</a:t>
            </a:r>
            <a:endParaRPr lang="es-CO" dirty="0"/>
          </a:p>
        </p:txBody>
      </p:sp>
      <p:sp>
        <p:nvSpPr>
          <p:cNvPr id="15" name="Marcador de texto 2"/>
          <p:cNvSpPr>
            <a:spLocks noGrp="1"/>
          </p:cNvSpPr>
          <p:nvPr>
            <p:ph type="body" sz="quarter" idx="17"/>
          </p:nvPr>
        </p:nvSpPr>
        <p:spPr>
          <a:xfrm>
            <a:off x="-41343" y="2061444"/>
            <a:ext cx="6626225" cy="421226"/>
          </a:xfrm>
        </p:spPr>
        <p:txBody>
          <a:bodyPr/>
          <a:lstStyle/>
          <a:p>
            <a:r>
              <a:rPr lang="es-MX" sz="1400" dirty="0"/>
              <a:t>Levantamiento </a:t>
            </a:r>
            <a:r>
              <a:rPr lang="es-MX" sz="1400" dirty="0" smtClean="0"/>
              <a:t>de actas </a:t>
            </a:r>
            <a:r>
              <a:rPr lang="es-MX" sz="1400" dirty="0"/>
              <a:t>de </a:t>
            </a:r>
            <a:r>
              <a:rPr lang="es-MX" sz="1400" dirty="0" smtClean="0"/>
              <a:t>vecindad - Notificación </a:t>
            </a:r>
            <a:r>
              <a:rPr lang="es-MX" sz="1400" dirty="0"/>
              <a:t>de </a:t>
            </a:r>
            <a:r>
              <a:rPr lang="es-MX" sz="1400" dirty="0" smtClean="0"/>
              <a:t>2° </a:t>
            </a:r>
            <a:r>
              <a:rPr lang="es-MX" sz="1400" dirty="0"/>
              <a:t>visita</a:t>
            </a:r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231775" y="2542971"/>
            <a:ext cx="6484953" cy="4704623"/>
          </a:xfrm>
        </p:spPr>
        <p:txBody>
          <a:bodyPr/>
          <a:lstStyle/>
          <a:p>
            <a:r>
              <a:rPr lang="es-MX" b="1" dirty="0" smtClean="0"/>
              <a:t>Dirigida </a:t>
            </a:r>
            <a:r>
              <a:rPr lang="es-MX" b="1" dirty="0"/>
              <a:t>a personas propietarias y representantes de los predios </a:t>
            </a:r>
            <a:r>
              <a:rPr lang="es-MX" b="1" dirty="0" smtClean="0"/>
              <a:t>XXXXXXX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Realizaremos la evaluación externa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El acta de vecindad le servirá a las personas propietarias de los predios, como soporte técnico en caso de alguna afectación durante la ejecución de la obra, determinando la responsabilidad del Contratista.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Se requiere la presencia de las personas propietarias, arrendatarias o encargadas del predio, así como su acompañamiento y autorización. Esta actividad no tiene ningún costo, ni requiere entrega de documentos.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Si no se puede realizar esta visita, programaremos una </a:t>
            </a:r>
            <a:r>
              <a:rPr lang="es-MX" dirty="0" smtClean="0"/>
              <a:t>última </a:t>
            </a:r>
            <a:r>
              <a:rPr lang="es-MX" dirty="0"/>
              <a:t>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Puede comunicarse al Punto IDU </a:t>
            </a:r>
            <a:r>
              <a:rPr lang="es-MX" dirty="0" smtClean="0"/>
              <a:t>para </a:t>
            </a:r>
            <a:r>
              <a:rPr lang="es-MX" dirty="0"/>
              <a:t>constatar la identidad del equipo de profesionales que visitarán su predio para adelantar el levantamiento del acta de vecindad.</a:t>
            </a: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/>
          </p:nvPr>
        </p:nvGraphicFramePr>
        <p:xfrm>
          <a:off x="339661" y="5191753"/>
          <a:ext cx="2932109" cy="2078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808">
                  <a:extLst>
                    <a:ext uri="{9D8B030D-6E8A-4147-A177-3AD203B41FA5}">
                      <a16:colId xmlns:a16="http://schemas.microsoft.com/office/drawing/2014/main" val="1989692971"/>
                    </a:ext>
                  </a:extLst>
                </a:gridCol>
                <a:gridCol w="890994">
                  <a:extLst>
                    <a:ext uri="{9D8B030D-6E8A-4147-A177-3AD203B41FA5}">
                      <a16:colId xmlns:a16="http://schemas.microsoft.com/office/drawing/2014/main" val="1510442101"/>
                    </a:ext>
                  </a:extLst>
                </a:gridCol>
                <a:gridCol w="135195">
                  <a:extLst>
                    <a:ext uri="{9D8B030D-6E8A-4147-A177-3AD203B41FA5}">
                      <a16:colId xmlns:a16="http://schemas.microsoft.com/office/drawing/2014/main" val="701446520"/>
                    </a:ext>
                  </a:extLst>
                </a:gridCol>
                <a:gridCol w="947112">
                  <a:extLst>
                    <a:ext uri="{9D8B030D-6E8A-4147-A177-3AD203B41FA5}">
                      <a16:colId xmlns:a16="http://schemas.microsoft.com/office/drawing/2014/main" val="663828892"/>
                    </a:ext>
                  </a:extLst>
                </a:gridCol>
              </a:tblGrid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realizarán la actividad 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2767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Nombre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Cédula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Cargo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6644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Paula Díaz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1.005.340.499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Trabajadora social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21866"/>
                  </a:ext>
                </a:extLst>
              </a:tr>
              <a:tr h="335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Keisy Olascoaga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1.083.031.330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Ingeniera civil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882016"/>
                  </a:ext>
                </a:extLst>
              </a:tr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acompañarán la actividad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81887"/>
                  </a:ext>
                </a:extLst>
              </a:tr>
              <a:tr h="560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Eddy Silva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52.805.414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Residente Social (interventoría)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575889"/>
                  </a:ext>
                </a:extLst>
              </a:tr>
            </a:tbl>
          </a:graphicData>
        </a:graphic>
      </p:graphicFrame>
      <p:sp>
        <p:nvSpPr>
          <p:cNvPr id="18" name="Rectángulo 17"/>
          <p:cNvSpPr/>
          <p:nvPr/>
        </p:nvSpPr>
        <p:spPr>
          <a:xfrm>
            <a:off x="4126163" y="5578806"/>
            <a:ext cx="2327096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Fecha: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CO" sz="1050" dirty="0" smtClean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Hora</a:t>
            </a:r>
            <a:r>
              <a:rPr lang="es-ES" sz="105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es-CO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730" y="5578806"/>
            <a:ext cx="378543" cy="39263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19" y="6232708"/>
            <a:ext cx="395364" cy="39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04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50" b="1" dirty="0"/>
              <a:t>Contrato IDU 636 de 2024:</a:t>
            </a:r>
          </a:p>
          <a:p>
            <a:r>
              <a:rPr lang="es-MX" sz="750" dirty="0"/>
              <a:t>Líneas de atención a la ciudadanía: 315 577 8605 </a:t>
            </a:r>
          </a:p>
          <a:p>
            <a:r>
              <a:rPr lang="es-MX" sz="750" dirty="0"/>
              <a:t>Correo: social.636.2024@geoycim.com </a:t>
            </a:r>
          </a:p>
          <a:p>
            <a:r>
              <a:rPr lang="es-MX" sz="750" dirty="0"/>
              <a:t>Horario de atención: Lunes a Viernes de 8:00 a.m. a 1:00 p.m. y de 2:00 p.m. a 5:00 p.m. </a:t>
            </a:r>
          </a:p>
          <a:p>
            <a:r>
              <a:rPr lang="es-MX" sz="750" dirty="0"/>
              <a:t>Contratista: Consorcio ProBogotá20 </a:t>
            </a:r>
          </a:p>
          <a:p>
            <a:r>
              <a:rPr lang="es-MX" sz="750" dirty="0"/>
              <a:t>Interventoría: Consorcio </a:t>
            </a:r>
            <a:r>
              <a:rPr lang="es-MX" sz="750" dirty="0" err="1"/>
              <a:t>Consultécnicos</a:t>
            </a:r>
            <a:r>
              <a:rPr lang="es-MX" sz="750" dirty="0"/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sp>
        <p:nvSpPr>
          <p:cNvPr id="27" name="Marcador de texto 1"/>
          <p:cNvSpPr>
            <a:spLocks noGrp="1"/>
          </p:cNvSpPr>
          <p:nvPr>
            <p:ph type="body" sz="quarter" idx="16"/>
          </p:nvPr>
        </p:nvSpPr>
        <p:spPr>
          <a:xfrm>
            <a:off x="90503" y="1284407"/>
            <a:ext cx="6626225" cy="515765"/>
          </a:xfrm>
        </p:spPr>
        <p:txBody>
          <a:bodyPr/>
          <a:lstStyle/>
          <a:p>
            <a:r>
              <a:rPr lang="es-CO" sz="2400" dirty="0" smtClean="0"/>
              <a:t>Construcción de la avenida 68 </a:t>
            </a:r>
          </a:p>
          <a:p>
            <a:r>
              <a:rPr lang="es-CO" dirty="0" smtClean="0"/>
              <a:t>Grupo 4: entre calles X y Z</a:t>
            </a:r>
            <a:endParaRPr lang="es-CO" dirty="0"/>
          </a:p>
        </p:txBody>
      </p:sp>
      <p:sp>
        <p:nvSpPr>
          <p:cNvPr id="21" name="Marcador de texto 2"/>
          <p:cNvSpPr>
            <a:spLocks noGrp="1"/>
          </p:cNvSpPr>
          <p:nvPr>
            <p:ph type="body" sz="quarter" idx="17"/>
          </p:nvPr>
        </p:nvSpPr>
        <p:spPr>
          <a:xfrm>
            <a:off x="-41343" y="2061444"/>
            <a:ext cx="6626225" cy="421226"/>
          </a:xfrm>
        </p:spPr>
        <p:txBody>
          <a:bodyPr/>
          <a:lstStyle/>
          <a:p>
            <a:r>
              <a:rPr lang="es-MX" sz="1400" dirty="0"/>
              <a:t>Levantamiento </a:t>
            </a:r>
            <a:r>
              <a:rPr lang="es-MX" sz="1400" dirty="0" smtClean="0"/>
              <a:t>de actas </a:t>
            </a:r>
            <a:r>
              <a:rPr lang="es-MX" sz="1400" dirty="0"/>
              <a:t>de </a:t>
            </a:r>
            <a:r>
              <a:rPr lang="es-MX" sz="1400" dirty="0" smtClean="0"/>
              <a:t>vecindad - Notificación </a:t>
            </a:r>
            <a:r>
              <a:rPr lang="es-MX" sz="1400" dirty="0"/>
              <a:t>de </a:t>
            </a:r>
            <a:r>
              <a:rPr lang="es-MX" sz="1400" dirty="0" smtClean="0"/>
              <a:t>última </a:t>
            </a:r>
            <a:r>
              <a:rPr lang="es-MX" sz="1400" dirty="0"/>
              <a:t>visita</a:t>
            </a:r>
          </a:p>
        </p:txBody>
      </p:sp>
      <p:sp>
        <p:nvSpPr>
          <p:cNvPr id="22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231775" y="2542971"/>
            <a:ext cx="6484953" cy="4704623"/>
          </a:xfrm>
        </p:spPr>
        <p:txBody>
          <a:bodyPr/>
          <a:lstStyle/>
          <a:p>
            <a:r>
              <a:rPr lang="es-MX" b="1" dirty="0" smtClean="0"/>
              <a:t>Dirigida </a:t>
            </a:r>
            <a:r>
              <a:rPr lang="es-MX" b="1" dirty="0"/>
              <a:t>a personas propietarias y representantes de los predios </a:t>
            </a:r>
            <a:r>
              <a:rPr lang="es-MX" b="1" dirty="0" smtClean="0"/>
              <a:t>XXXXXXX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Realizaremos la evaluación externa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El acta de vecindad le servirá a las personas propietarias de los predios, como soporte técnico en caso de alguna afectación durante la ejecución de la obra, determinando la responsabilidad del Contratista.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Se requiere la presencia de las personas propietarias, arrendatarias o encargadas del predio, así como su acompañamiento y autorización. Esta actividad no tiene ningún costo, ni requiere entrega de documentos.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 smtClean="0"/>
              <a:t>Una </a:t>
            </a:r>
            <a:r>
              <a:rPr lang="es-MX" dirty="0"/>
              <a:t>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Puede comunicarse al Punto IDU </a:t>
            </a:r>
            <a:r>
              <a:rPr lang="es-MX" dirty="0" smtClean="0"/>
              <a:t>para </a:t>
            </a:r>
            <a:r>
              <a:rPr lang="es-MX" dirty="0"/>
              <a:t>constatar la identidad del equipo de profesionales que visitarán su predio para adelantar el levantamiento del acta de vecindad.</a:t>
            </a:r>
          </a:p>
        </p:txBody>
      </p:sp>
      <p:graphicFrame>
        <p:nvGraphicFramePr>
          <p:cNvPr id="23" name="Tabla 22"/>
          <p:cNvGraphicFramePr>
            <a:graphicFrameLocks noGrp="1"/>
          </p:cNvGraphicFramePr>
          <p:nvPr>
            <p:extLst/>
          </p:nvPr>
        </p:nvGraphicFramePr>
        <p:xfrm>
          <a:off x="339661" y="5191753"/>
          <a:ext cx="2932109" cy="2078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808">
                  <a:extLst>
                    <a:ext uri="{9D8B030D-6E8A-4147-A177-3AD203B41FA5}">
                      <a16:colId xmlns:a16="http://schemas.microsoft.com/office/drawing/2014/main" val="1989692971"/>
                    </a:ext>
                  </a:extLst>
                </a:gridCol>
                <a:gridCol w="890994">
                  <a:extLst>
                    <a:ext uri="{9D8B030D-6E8A-4147-A177-3AD203B41FA5}">
                      <a16:colId xmlns:a16="http://schemas.microsoft.com/office/drawing/2014/main" val="1510442101"/>
                    </a:ext>
                  </a:extLst>
                </a:gridCol>
                <a:gridCol w="135195">
                  <a:extLst>
                    <a:ext uri="{9D8B030D-6E8A-4147-A177-3AD203B41FA5}">
                      <a16:colId xmlns:a16="http://schemas.microsoft.com/office/drawing/2014/main" val="701446520"/>
                    </a:ext>
                  </a:extLst>
                </a:gridCol>
                <a:gridCol w="947112">
                  <a:extLst>
                    <a:ext uri="{9D8B030D-6E8A-4147-A177-3AD203B41FA5}">
                      <a16:colId xmlns:a16="http://schemas.microsoft.com/office/drawing/2014/main" val="663828892"/>
                    </a:ext>
                  </a:extLst>
                </a:gridCol>
              </a:tblGrid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realizarán la actividad 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2767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Nombre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Cédula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Cargo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6644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Paula Díaz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1.005.340.499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Trabajadora social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21866"/>
                  </a:ext>
                </a:extLst>
              </a:tr>
              <a:tr h="335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Keisy Olascoaga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1.083.031.330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Ingeniera civil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882016"/>
                  </a:ext>
                </a:extLst>
              </a:tr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acompañarán la actividad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81887"/>
                  </a:ext>
                </a:extLst>
              </a:tr>
              <a:tr h="560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Eddy Silva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52.805.414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Residente Social (interventoría)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575889"/>
                  </a:ext>
                </a:extLst>
              </a:tr>
            </a:tbl>
          </a:graphicData>
        </a:graphic>
      </p:graphicFrame>
      <p:sp>
        <p:nvSpPr>
          <p:cNvPr id="24" name="Rectángulo 23"/>
          <p:cNvSpPr/>
          <p:nvPr/>
        </p:nvSpPr>
        <p:spPr>
          <a:xfrm>
            <a:off x="4126163" y="5578806"/>
            <a:ext cx="2327096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Fecha: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CO" sz="1050" dirty="0" smtClean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Hora</a:t>
            </a:r>
            <a:r>
              <a:rPr lang="es-ES" sz="105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es-CO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730" y="5578806"/>
            <a:ext cx="378543" cy="39263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19" y="6232708"/>
            <a:ext cx="395364" cy="39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9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50" b="1" dirty="0"/>
              <a:t>Contrato IDU 636 de 2024:</a:t>
            </a:r>
          </a:p>
          <a:p>
            <a:r>
              <a:rPr lang="es-MX" sz="750" dirty="0"/>
              <a:t>Líneas de atención a la ciudadanía: 315 577 8605 </a:t>
            </a:r>
          </a:p>
          <a:p>
            <a:r>
              <a:rPr lang="es-MX" sz="750" dirty="0"/>
              <a:t>Correo: social.636.2024@geoycim.com </a:t>
            </a:r>
          </a:p>
          <a:p>
            <a:r>
              <a:rPr lang="es-MX" sz="750" dirty="0"/>
              <a:t>Horario de atención: Lunes a Viernes de 8:00 a.m. a 1:00 p.m. y de 2:00 p.m. a 5:00 p.m. </a:t>
            </a:r>
          </a:p>
          <a:p>
            <a:r>
              <a:rPr lang="es-MX" sz="750" dirty="0"/>
              <a:t>Contratista: Consorcio ProBogotá20 </a:t>
            </a:r>
          </a:p>
          <a:p>
            <a:r>
              <a:rPr lang="es-MX" sz="750" dirty="0"/>
              <a:t>Interventoría: Consorcio </a:t>
            </a:r>
            <a:r>
              <a:rPr lang="es-MX" sz="750" dirty="0" err="1"/>
              <a:t>Consultécnicos</a:t>
            </a:r>
            <a:r>
              <a:rPr lang="es-MX" sz="750" dirty="0"/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sp>
        <p:nvSpPr>
          <p:cNvPr id="27" name="Marcador de texto 1"/>
          <p:cNvSpPr>
            <a:spLocks noGrp="1"/>
          </p:cNvSpPr>
          <p:nvPr>
            <p:ph type="body" sz="quarter" idx="16"/>
          </p:nvPr>
        </p:nvSpPr>
        <p:spPr>
          <a:xfrm>
            <a:off x="90503" y="1284407"/>
            <a:ext cx="6626225" cy="515765"/>
          </a:xfrm>
        </p:spPr>
        <p:txBody>
          <a:bodyPr/>
          <a:lstStyle/>
          <a:p>
            <a:r>
              <a:rPr lang="es-CO" sz="2400" dirty="0" smtClean="0"/>
              <a:t>Construcción de la avenida 68 </a:t>
            </a:r>
          </a:p>
          <a:p>
            <a:r>
              <a:rPr lang="es-CO" dirty="0" smtClean="0"/>
              <a:t>Grupo 4: entre calles X y Z</a:t>
            </a:r>
            <a:endParaRPr lang="es-CO" dirty="0"/>
          </a:p>
        </p:txBody>
      </p:sp>
      <p:sp>
        <p:nvSpPr>
          <p:cNvPr id="15" name="Marcador de texto 2"/>
          <p:cNvSpPr>
            <a:spLocks noGrp="1"/>
          </p:cNvSpPr>
          <p:nvPr>
            <p:ph type="body" sz="quarter" idx="17"/>
          </p:nvPr>
        </p:nvSpPr>
        <p:spPr>
          <a:xfrm>
            <a:off x="-41343" y="2061444"/>
            <a:ext cx="6626225" cy="421226"/>
          </a:xfrm>
        </p:spPr>
        <p:txBody>
          <a:bodyPr/>
          <a:lstStyle/>
          <a:p>
            <a:r>
              <a:rPr lang="es-MX" sz="1400" dirty="0" smtClean="0"/>
              <a:t>Cierre de actas </a:t>
            </a:r>
            <a:r>
              <a:rPr lang="es-MX" sz="1400" dirty="0"/>
              <a:t>de </a:t>
            </a:r>
            <a:r>
              <a:rPr lang="es-MX" sz="1400" dirty="0" smtClean="0"/>
              <a:t>vecindad - Notificación </a:t>
            </a:r>
            <a:r>
              <a:rPr lang="es-MX" sz="1400" dirty="0"/>
              <a:t>de </a:t>
            </a:r>
            <a:r>
              <a:rPr lang="es-MX" sz="1400" dirty="0" smtClean="0"/>
              <a:t>visita</a:t>
            </a:r>
            <a:endParaRPr lang="es-MX" sz="1400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231775" y="2542971"/>
            <a:ext cx="6484953" cy="4704623"/>
          </a:xfrm>
        </p:spPr>
        <p:txBody>
          <a:bodyPr/>
          <a:lstStyle/>
          <a:p>
            <a:r>
              <a:rPr lang="es-MX" b="1" dirty="0" smtClean="0"/>
              <a:t>Dirigida </a:t>
            </a:r>
            <a:r>
              <a:rPr lang="es-MX" b="1" dirty="0"/>
              <a:t>a personas propietarias y representantes de los predios </a:t>
            </a:r>
            <a:r>
              <a:rPr lang="es-MX" b="1" dirty="0" smtClean="0"/>
              <a:t>XXXXXXX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Realizaremos el cierre del acta de vecindad, que consiste en la firma de un acta por parte de </a:t>
            </a:r>
            <a:r>
              <a:rPr lang="es-ES" dirty="0" smtClean="0"/>
              <a:t>las personas </a:t>
            </a:r>
            <a:r>
              <a:rPr lang="es-ES" dirty="0"/>
              <a:t>propietarias, arrendatarias y/o encargadas del predio, en donde se verifican las </a:t>
            </a:r>
            <a:r>
              <a:rPr lang="es-ES" dirty="0" smtClean="0"/>
              <a:t>condiciones de </a:t>
            </a:r>
            <a:r>
              <a:rPr lang="es-ES" dirty="0"/>
              <a:t>la fachada del predio una vez finalizadas las obras, y se deja constancia de que no se </a:t>
            </a:r>
            <a:r>
              <a:rPr lang="es-ES" dirty="0" smtClean="0"/>
              <a:t>presentaron afectaciones</a:t>
            </a:r>
            <a:r>
              <a:rPr lang="es-ES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smtClean="0"/>
              <a:t>Se </a:t>
            </a:r>
            <a:r>
              <a:rPr lang="es-ES" dirty="0"/>
              <a:t>requiere la presencia de las personas propietarias, arrendatarias y/o encargadas del predio, </a:t>
            </a:r>
            <a:r>
              <a:rPr lang="es-ES" dirty="0" smtClean="0"/>
              <a:t>así como </a:t>
            </a:r>
            <a:r>
              <a:rPr lang="es-ES" dirty="0"/>
              <a:t>su acompañamiento (si aplica).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smtClean="0"/>
              <a:t>Esta </a:t>
            </a:r>
            <a:r>
              <a:rPr lang="es-ES" dirty="0"/>
              <a:t>actividad no tiene ningún costo, ni requiere entrega de documentos</a:t>
            </a:r>
            <a:r>
              <a:rPr lang="es-ES" dirty="0" smtClean="0"/>
              <a:t>. 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smtClean="0"/>
              <a:t>Si </a:t>
            </a:r>
            <a:r>
              <a:rPr lang="es-ES" dirty="0"/>
              <a:t>no se puede realizar esta visita, el contratista procederá a cerrar el acta, con lo cual no habrá lugar </a:t>
            </a:r>
            <a:r>
              <a:rPr lang="es-ES" dirty="0" smtClean="0"/>
              <a:t>a futuras </a:t>
            </a:r>
            <a:r>
              <a:rPr lang="es-ES" dirty="0"/>
              <a:t>reclamaciones (se enviará copia a la Alcaldía Local).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smtClean="0"/>
              <a:t>En </a:t>
            </a:r>
            <a:r>
              <a:rPr lang="es-ES" dirty="0"/>
              <a:t>caso de considerar que su predio presenta alguna afectación, o de programar una nueva cita, </a:t>
            </a:r>
            <a:r>
              <a:rPr lang="es-ES" dirty="0" smtClean="0"/>
              <a:t>por favor </a:t>
            </a:r>
            <a:r>
              <a:rPr lang="es-ES" dirty="0"/>
              <a:t>comuníquese con nuestro Punto IDU.</a:t>
            </a:r>
            <a:endParaRPr lang="es-MX" dirty="0"/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/>
          </p:nvPr>
        </p:nvGraphicFramePr>
        <p:xfrm>
          <a:off x="339661" y="5191753"/>
          <a:ext cx="2932109" cy="2078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808">
                  <a:extLst>
                    <a:ext uri="{9D8B030D-6E8A-4147-A177-3AD203B41FA5}">
                      <a16:colId xmlns:a16="http://schemas.microsoft.com/office/drawing/2014/main" val="1989692971"/>
                    </a:ext>
                  </a:extLst>
                </a:gridCol>
                <a:gridCol w="890994">
                  <a:extLst>
                    <a:ext uri="{9D8B030D-6E8A-4147-A177-3AD203B41FA5}">
                      <a16:colId xmlns:a16="http://schemas.microsoft.com/office/drawing/2014/main" val="1510442101"/>
                    </a:ext>
                  </a:extLst>
                </a:gridCol>
                <a:gridCol w="135195">
                  <a:extLst>
                    <a:ext uri="{9D8B030D-6E8A-4147-A177-3AD203B41FA5}">
                      <a16:colId xmlns:a16="http://schemas.microsoft.com/office/drawing/2014/main" val="701446520"/>
                    </a:ext>
                  </a:extLst>
                </a:gridCol>
                <a:gridCol w="947112">
                  <a:extLst>
                    <a:ext uri="{9D8B030D-6E8A-4147-A177-3AD203B41FA5}">
                      <a16:colId xmlns:a16="http://schemas.microsoft.com/office/drawing/2014/main" val="663828892"/>
                    </a:ext>
                  </a:extLst>
                </a:gridCol>
              </a:tblGrid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realizarán la actividad 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2767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Nombre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Cédula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Cargo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6644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Paula Díaz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1.005.340.499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Trabajadora social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21866"/>
                  </a:ext>
                </a:extLst>
              </a:tr>
              <a:tr h="335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Keisy Olascoaga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1.083.031.330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Ingeniera civil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882016"/>
                  </a:ext>
                </a:extLst>
              </a:tr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acompañarán la actividad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81887"/>
                  </a:ext>
                </a:extLst>
              </a:tr>
              <a:tr h="560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Eddy Silva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52.805.414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Residente Social (interventoría)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575889"/>
                  </a:ext>
                </a:extLst>
              </a:tr>
            </a:tbl>
          </a:graphicData>
        </a:graphic>
      </p:graphicFrame>
      <p:sp>
        <p:nvSpPr>
          <p:cNvPr id="18" name="Rectángulo 17"/>
          <p:cNvSpPr/>
          <p:nvPr/>
        </p:nvSpPr>
        <p:spPr>
          <a:xfrm>
            <a:off x="4182219" y="5473286"/>
            <a:ext cx="232709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Fecha: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 partir del 21 de octubre de 2024</a:t>
            </a: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Hora: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8:00 a.m. a 4:00 p.m.</a:t>
            </a:r>
            <a:endParaRPr lang="es-CO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730" y="5578806"/>
            <a:ext cx="378543" cy="39263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19" y="6232708"/>
            <a:ext cx="395364" cy="39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2408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4207</TotalTime>
  <Words>1234</Words>
  <Application>Microsoft Office PowerPoint</Application>
  <PresentationFormat>Carta (216 x 279 mm)</PresentationFormat>
  <Paragraphs>152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184</cp:revision>
  <cp:lastPrinted>2024-10-24T17:37:10Z</cp:lastPrinted>
  <dcterms:created xsi:type="dcterms:W3CDTF">2021-08-17T23:44:59Z</dcterms:created>
  <dcterms:modified xsi:type="dcterms:W3CDTF">2025-01-15T18:29:45Z</dcterms:modified>
</cp:coreProperties>
</file>