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237"/>
    <a:srgbClr val="4D551F"/>
    <a:srgbClr val="838F25"/>
    <a:srgbClr val="E2E8AD"/>
    <a:srgbClr val="BED00A"/>
    <a:srgbClr val="A6B619"/>
    <a:srgbClr val="D7DE80"/>
    <a:srgbClr val="EFF2D9"/>
    <a:srgbClr val="C9D650"/>
    <a:srgbClr val="2C3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46" autoAdjust="0"/>
    <p:restoredTop sz="94660"/>
  </p:normalViewPr>
  <p:slideViewPr>
    <p:cSldViewPr snapToGrid="0">
      <p:cViewPr>
        <p:scale>
          <a:sx n="80" d="100"/>
          <a:sy n="80" d="100"/>
        </p:scale>
        <p:origin x="2052" y="-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5"/>
          <p:cNvSpPr>
            <a:spLocks noGrp="1"/>
          </p:cNvSpPr>
          <p:nvPr>
            <p:ph type="body" sz="quarter" idx="22"/>
          </p:nvPr>
        </p:nvSpPr>
        <p:spPr>
          <a:xfrm>
            <a:off x="3933828" y="7534275"/>
            <a:ext cx="2711767" cy="933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aseline="0"/>
            </a:lvl1pPr>
          </a:lstStyle>
          <a:p>
            <a:pPr lvl="0"/>
            <a:endParaRPr lang="es-CO" dirty="0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sz="quarter" idx="21"/>
          </p:nvPr>
        </p:nvSpPr>
        <p:spPr>
          <a:xfrm>
            <a:off x="3530600" y="2534003"/>
            <a:ext cx="3211512" cy="46541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endParaRPr lang="es-CO" dirty="0"/>
          </a:p>
        </p:txBody>
      </p:sp>
      <p:sp>
        <p:nvSpPr>
          <p:cNvPr id="10" name="Marcador de texto 71">
            <a:extLst>
              <a:ext uri="{FF2B5EF4-FFF2-40B4-BE49-F238E27FC236}">
                <a16:creationId xmlns:a16="http://schemas.microsoft.com/office/drawing/2014/main" id="{AFB549DC-99BD-634E-9F01-6C0A35F1B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8589" y="2534002"/>
            <a:ext cx="3173411" cy="5492398"/>
          </a:xfrm>
          <a:prstGeom prst="rect">
            <a:avLst/>
          </a:prstGeom>
        </p:spPr>
        <p:txBody>
          <a:bodyPr numCol="1" spcCol="360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050" b="0"/>
            </a:lvl1pPr>
          </a:lstStyle>
          <a:p>
            <a:pPr lvl="0"/>
            <a:endParaRPr lang="es-MX" dirty="0"/>
          </a:p>
        </p:txBody>
      </p:sp>
      <p:sp>
        <p:nvSpPr>
          <p:cNvPr id="11" name="Marcador de texto 71"/>
          <p:cNvSpPr>
            <a:spLocks noGrp="1"/>
          </p:cNvSpPr>
          <p:nvPr>
            <p:ph type="body" sz="quarter" idx="16"/>
          </p:nvPr>
        </p:nvSpPr>
        <p:spPr>
          <a:xfrm>
            <a:off x="115888" y="1784843"/>
            <a:ext cx="6626225" cy="5157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CD1237"/>
                </a:solidFill>
              </a:defRPr>
            </a:lvl1pPr>
          </a:lstStyle>
          <a:p>
            <a:pPr lvl="0"/>
            <a:endParaRPr lang="es-MX" dirty="0"/>
          </a:p>
        </p:txBody>
      </p:sp>
      <p:sp>
        <p:nvSpPr>
          <p:cNvPr id="12" name="Marcador de texto 73"/>
          <p:cNvSpPr>
            <a:spLocks noGrp="1"/>
          </p:cNvSpPr>
          <p:nvPr>
            <p:ph type="body" sz="quarter" idx="17"/>
          </p:nvPr>
        </p:nvSpPr>
        <p:spPr>
          <a:xfrm>
            <a:off x="115887" y="1363617"/>
            <a:ext cx="6626225" cy="4212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454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" userDrawn="1">
          <p15:clr>
            <a:srgbClr val="FBAE40"/>
          </p15:clr>
        </p15:guide>
        <p15:guide id="2" pos="42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115887" y="7524376"/>
            <a:ext cx="3416207" cy="890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ángulo 7"/>
          <p:cNvSpPr/>
          <p:nvPr userDrawn="1"/>
        </p:nvSpPr>
        <p:spPr>
          <a:xfrm rot="10800000" flipV="1">
            <a:off x="119055" y="800101"/>
            <a:ext cx="6623051" cy="15767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223B80A-5780-764D-B909-17D564C996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886" y="-985718"/>
            <a:ext cx="1260681" cy="778217"/>
          </a:xfrm>
          <a:prstGeom prst="rect">
            <a:avLst/>
          </a:prstGeom>
        </p:spPr>
      </p:pic>
      <p:grpSp>
        <p:nvGrpSpPr>
          <p:cNvPr id="10" name="Grupo 9"/>
          <p:cNvGrpSpPr/>
          <p:nvPr userDrawn="1"/>
        </p:nvGrpSpPr>
        <p:grpSpPr>
          <a:xfrm>
            <a:off x="115886" y="0"/>
            <a:ext cx="6623051" cy="1335872"/>
            <a:chOff x="115886" y="0"/>
            <a:chExt cx="6623051" cy="1335872"/>
          </a:xfrm>
        </p:grpSpPr>
        <p:pic>
          <p:nvPicPr>
            <p:cNvPr id="16" name="Imagen 15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86" y="0"/>
              <a:ext cx="6623051" cy="1335872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DF33CC73-C99B-7A42-8860-9FEFE0706409}"/>
                </a:ext>
              </a:extLst>
            </p:cNvPr>
            <p:cNvSpPr txBox="1"/>
            <p:nvPr userDrawn="1"/>
          </p:nvSpPr>
          <p:spPr>
            <a:xfrm>
              <a:off x="1260681" y="225632"/>
              <a:ext cx="4255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/>
                <a:t>La Alcaldía Mayor de Bogotá,</a:t>
              </a:r>
            </a:p>
            <a:p>
              <a:pPr algn="ctr"/>
              <a:r>
                <a:rPr lang="es-CO" sz="1200" dirty="0"/>
                <a:t>a través del </a:t>
              </a:r>
              <a:r>
                <a:rPr lang="es-CO" sz="1200" b="1" dirty="0">
                  <a:solidFill>
                    <a:srgbClr val="CD1237"/>
                  </a:solidFill>
                </a:rPr>
                <a:t>Instituto de Desarrollo Urbano, </a:t>
              </a:r>
              <a:r>
                <a:rPr lang="es-CO" sz="1200" dirty="0"/>
                <a:t>¡ha priorizado este proyecto, que mejorará la movilidad del sector!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6" y="7282353"/>
            <a:ext cx="6623051" cy="18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0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MX" sz="750" b="1" dirty="0"/>
              <a:t>Contrato IDU 636 de 2024:</a:t>
            </a:r>
          </a:p>
          <a:p>
            <a:r>
              <a:rPr lang="es-MX" sz="750" dirty="0"/>
              <a:t>Líneas de atención a la ciudadanía: 315 577 8605 </a:t>
            </a:r>
          </a:p>
          <a:p>
            <a:r>
              <a:rPr lang="es-MX" sz="750" dirty="0"/>
              <a:t>Correo: social.636.2024@geoycim.com </a:t>
            </a:r>
          </a:p>
          <a:p>
            <a:r>
              <a:rPr lang="es-MX" sz="750" dirty="0"/>
              <a:t>Horario de atención: Lunes a Viernes de 8:00 a.m. a 1:00 p.m. y de 2:00 p.m. a 5:00 p.m. </a:t>
            </a:r>
          </a:p>
          <a:p>
            <a:r>
              <a:rPr lang="es-MX" sz="750" dirty="0"/>
              <a:t>Contratista: Consorcio ProBogotá20 </a:t>
            </a:r>
          </a:p>
          <a:p>
            <a:r>
              <a:rPr lang="es-MX" sz="750" dirty="0"/>
              <a:t>Interventoría: Consorcio </a:t>
            </a:r>
            <a:r>
              <a:rPr lang="es-MX" sz="750" dirty="0" err="1"/>
              <a:t>Consultécnicos</a:t>
            </a:r>
            <a:r>
              <a:rPr lang="es-MX" sz="750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MX" dirty="0"/>
              <a:t>Estudios y diseños para el intercambiador vial en la intersección</a:t>
            </a:r>
          </a:p>
          <a:p>
            <a:r>
              <a:rPr lang="es-MX" dirty="0"/>
              <a:t>de la av. calle 80 con av. carrera 119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94075" y="7604802"/>
            <a:ext cx="26032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/>
              <a:t>Personas beneficiadas: más de </a:t>
            </a:r>
            <a:r>
              <a:rPr lang="es-CO" sz="1050" dirty="0" smtClean="0"/>
              <a:t>XXXX</a:t>
            </a:r>
            <a:endParaRPr lang="es-ES" sz="1050" dirty="0"/>
          </a:p>
          <a:p>
            <a:r>
              <a:rPr lang="es-CO" sz="1050" dirty="0" smtClean="0"/>
              <a:t>Localidades: XXXXXXXXXXXXXXXXX</a:t>
            </a:r>
            <a:endParaRPr lang="es-CO" sz="1050" dirty="0"/>
          </a:p>
          <a:p>
            <a:r>
              <a:rPr lang="es-CO" sz="1050" dirty="0" smtClean="0"/>
              <a:t>Barrios: XXXXXXXXXXXXXXX</a:t>
            </a:r>
            <a:endParaRPr lang="es-CO" sz="105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920699"/>
            <a:ext cx="276497" cy="2013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627660"/>
            <a:ext cx="229920" cy="229920"/>
          </a:xfrm>
          <a:prstGeom prst="rect">
            <a:avLst/>
          </a:prstGeom>
        </p:spPr>
      </p:pic>
      <p:sp>
        <p:nvSpPr>
          <p:cNvPr id="3" name="Marcador de posición de imagen 2"/>
          <p:cNvSpPr>
            <a:spLocks noGrp="1"/>
          </p:cNvSpPr>
          <p:nvPr>
            <p:ph type="pic" sz="quarter" idx="21"/>
          </p:nvPr>
        </p:nvSpPr>
        <p:spPr>
          <a:xfrm>
            <a:off x="0" y="4864421"/>
            <a:ext cx="6858000" cy="2323779"/>
          </a:xfrm>
        </p:spPr>
      </p:sp>
      <p:sp>
        <p:nvSpPr>
          <p:cNvPr id="21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115887" y="1844475"/>
            <a:ext cx="6626225" cy="515765"/>
          </a:xfrm>
        </p:spPr>
        <p:txBody>
          <a:bodyPr/>
          <a:lstStyle/>
          <a:p>
            <a:r>
              <a:rPr lang="es-MX" sz="2400" dirty="0" smtClean="0"/>
              <a:t>Cierre </a:t>
            </a:r>
            <a:r>
              <a:rPr lang="es-MX" sz="2400" dirty="0"/>
              <a:t>de espacio público</a:t>
            </a:r>
          </a:p>
        </p:txBody>
      </p:sp>
      <p:sp>
        <p:nvSpPr>
          <p:cNvPr id="22" name="Marcador de texto 26"/>
          <p:cNvSpPr>
            <a:spLocks noGrp="1"/>
          </p:cNvSpPr>
          <p:nvPr>
            <p:ph type="body" sz="quarter" idx="20"/>
          </p:nvPr>
        </p:nvSpPr>
        <p:spPr>
          <a:xfrm>
            <a:off x="679269" y="2578693"/>
            <a:ext cx="6062844" cy="2776213"/>
          </a:xfrm>
        </p:spPr>
        <p:txBody>
          <a:bodyPr/>
          <a:lstStyle/>
          <a:p>
            <a:pPr lvl="0">
              <a:buClr>
                <a:schemeClr val="dk1"/>
              </a:buClr>
              <a:buSzPts val="1200"/>
            </a:pPr>
            <a:r>
              <a:rPr lang="es-CO" sz="1050" dirty="0" smtClean="0"/>
              <a:t>Para </a:t>
            </a:r>
            <a:r>
              <a:rPr lang="es-CO" sz="1050" dirty="0"/>
              <a:t>continuar con las actividades de obra, entre el 24 de octubre de 2024 </a:t>
            </a:r>
            <a:r>
              <a:rPr lang="es-CO" sz="1050" dirty="0" smtClean="0"/>
              <a:t>y el </a:t>
            </a:r>
            <a:r>
              <a:rPr lang="es-CO" sz="1050" dirty="0"/>
              <a:t>17 de abril de 2025, se realizará </a:t>
            </a:r>
            <a:r>
              <a:rPr lang="es-CO" sz="1050" dirty="0">
                <a:latin typeface="Arial" panose="020B0604020202020204" pitchFamily="34" charset="0"/>
              </a:rPr>
              <a:t>el cierre</a:t>
            </a:r>
            <a:r>
              <a:rPr lang="es-CO" sz="1050" dirty="0"/>
              <a:t> total de zona verde </a:t>
            </a:r>
            <a:r>
              <a:rPr lang="es-CO" sz="1050" dirty="0" smtClean="0"/>
              <a:t>del costado </a:t>
            </a:r>
            <a:r>
              <a:rPr lang="es-CO" sz="1050" dirty="0"/>
              <a:t>occidental (parte interna del andén) </a:t>
            </a:r>
            <a:r>
              <a:rPr lang="es-CO" sz="1050" dirty="0">
                <a:latin typeface="Arial" panose="020B0604020202020204" pitchFamily="34" charset="0"/>
              </a:rPr>
              <a:t>de la avenida 68 entre calle 47 y 48.</a:t>
            </a:r>
            <a:endParaRPr lang="es-CO" sz="1050" dirty="0"/>
          </a:p>
          <a:p>
            <a:endParaRPr lang="es-MX" sz="1050" dirty="0"/>
          </a:p>
          <a:p>
            <a:r>
              <a:rPr lang="es-MX" sz="1050" dirty="0"/>
              <a:t>Desvío al sur: tomar calle 47 con avenida 68 al sur – carrera 1 al occidente (línea rosada en el plano).</a:t>
            </a:r>
          </a:p>
          <a:p>
            <a:endParaRPr lang="es-MX" sz="1050" dirty="0"/>
          </a:p>
          <a:p>
            <a:r>
              <a:rPr lang="es-MX" sz="1050" dirty="0"/>
              <a:t>Se garantizarán condiciones seguras para el tránsito vehicular de ciclistas y peatones.</a:t>
            </a:r>
          </a:p>
          <a:p>
            <a:endParaRPr lang="es-MX" sz="1050" dirty="0"/>
          </a:p>
          <a:p>
            <a:r>
              <a:rPr lang="es-MX" sz="1050" dirty="0"/>
              <a:t>Se recomienda atender las indicaciones del personal de tránsito y acatar la señalización de </a:t>
            </a:r>
            <a:r>
              <a:rPr lang="es-MX" sz="1050" dirty="0" smtClean="0"/>
              <a:t>obra.</a:t>
            </a:r>
            <a:endParaRPr lang="es-MX" sz="1050" dirty="0"/>
          </a:p>
          <a:p>
            <a:endParaRPr lang="es-MX" sz="1050" dirty="0"/>
          </a:p>
          <a:p>
            <a:r>
              <a:rPr lang="es-MX" sz="1050" dirty="0"/>
              <a:t>Ofrecemos disculpas por las posibles incomodidades.</a:t>
            </a:r>
          </a:p>
        </p:txBody>
      </p:sp>
      <p:pic>
        <p:nvPicPr>
          <p:cNvPr id="23" name="Google Shape;2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024" y="2612826"/>
            <a:ext cx="290945" cy="30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980" y="4109187"/>
            <a:ext cx="336265" cy="33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892" y="3323262"/>
            <a:ext cx="221030" cy="30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Marcador de posición de 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6" b="12956"/>
          <a:stretch>
            <a:fillRect/>
          </a:stretch>
        </p:blipFill>
        <p:spPr>
          <a:xfrm>
            <a:off x="327892" y="4822363"/>
            <a:ext cx="4278016" cy="243988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63" y="4867752"/>
            <a:ext cx="386916" cy="386916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9" r="18951"/>
          <a:stretch/>
        </p:blipFill>
        <p:spPr>
          <a:xfrm>
            <a:off x="4527395" y="4822363"/>
            <a:ext cx="2107581" cy="24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93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4186</TotalTime>
  <Words>132</Words>
  <Application>Microsoft Office PowerPoint</Application>
  <PresentationFormat>Carta (216 x 279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GONZALEZ</dc:creator>
  <cp:lastModifiedBy>Ana Maria Catalina Gonzalez Guarin</cp:lastModifiedBy>
  <cp:revision>180</cp:revision>
  <cp:lastPrinted>2024-10-24T17:37:10Z</cp:lastPrinted>
  <dcterms:created xsi:type="dcterms:W3CDTF">2021-08-17T23:44:59Z</dcterms:created>
  <dcterms:modified xsi:type="dcterms:W3CDTF">2025-01-15T17:57:44Z</dcterms:modified>
</cp:coreProperties>
</file>