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551F"/>
    <a:srgbClr val="838F25"/>
    <a:srgbClr val="E2E8AD"/>
    <a:srgbClr val="BED00A"/>
    <a:srgbClr val="A6B619"/>
    <a:srgbClr val="D7DE80"/>
    <a:srgbClr val="EFF2D9"/>
    <a:srgbClr val="C9D650"/>
    <a:srgbClr val="2C301A"/>
    <a:srgbClr val="4C5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6" autoAdjust="0"/>
    <p:restoredTop sz="94660"/>
  </p:normalViewPr>
  <p:slideViewPr>
    <p:cSldViewPr snapToGrid="0">
      <p:cViewPr>
        <p:scale>
          <a:sx n="70" d="100"/>
          <a:sy n="70" d="100"/>
        </p:scale>
        <p:origin x="225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75"/>
          <p:cNvSpPr>
            <a:spLocks noGrp="1"/>
          </p:cNvSpPr>
          <p:nvPr>
            <p:ph type="body" sz="quarter" idx="22"/>
          </p:nvPr>
        </p:nvSpPr>
        <p:spPr>
          <a:xfrm>
            <a:off x="3933828" y="7534275"/>
            <a:ext cx="2711767" cy="933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" baseline="0"/>
            </a:lvl1pPr>
          </a:lstStyle>
          <a:p>
            <a:pPr lvl="0"/>
            <a:endParaRPr lang="es-CO" dirty="0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sz="quarter" idx="21"/>
          </p:nvPr>
        </p:nvSpPr>
        <p:spPr>
          <a:xfrm>
            <a:off x="3530600" y="2534003"/>
            <a:ext cx="3211512" cy="46541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endParaRPr lang="es-CO" dirty="0"/>
          </a:p>
        </p:txBody>
      </p:sp>
      <p:sp>
        <p:nvSpPr>
          <p:cNvPr id="10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8589" y="2534002"/>
            <a:ext cx="3173411" cy="5492398"/>
          </a:xfrm>
          <a:prstGeom prst="rect">
            <a:avLst/>
          </a:prstGeom>
        </p:spPr>
        <p:txBody>
          <a:bodyPr numCol="1" spcCol="360000"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endParaRPr lang="es-MX" dirty="0"/>
          </a:p>
        </p:txBody>
      </p:sp>
      <p:sp>
        <p:nvSpPr>
          <p:cNvPr id="11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115888" y="1784843"/>
            <a:ext cx="6626225" cy="5157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838F25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12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115887" y="1363617"/>
            <a:ext cx="6626225" cy="42122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" userDrawn="1">
          <p15:clr>
            <a:srgbClr val="FBAE40"/>
          </p15:clr>
        </p15:guide>
        <p15:guide id="2" pos="42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sp>
        <p:nvSpPr>
          <p:cNvPr id="8" name="Rectángulo 7"/>
          <p:cNvSpPr/>
          <p:nvPr userDrawn="1"/>
        </p:nvSpPr>
        <p:spPr>
          <a:xfrm rot="10800000" flipV="1">
            <a:off x="119055" y="800101"/>
            <a:ext cx="6623051" cy="15767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8" y="7281461"/>
            <a:ext cx="6626225" cy="186253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20D0CE9-DE91-2948-BD3C-2314B424A39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6" y="1"/>
            <a:ext cx="6623051" cy="1335872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5887" y="7524376"/>
            <a:ext cx="3416207" cy="890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MX" sz="700" b="1" dirty="0" smtClean="0"/>
              <a:t>Convenio </a:t>
            </a:r>
            <a:r>
              <a:rPr lang="es-MX" sz="700" b="1" dirty="0"/>
              <a:t>IDU 636 de 2024:</a:t>
            </a:r>
          </a:p>
          <a:p>
            <a:r>
              <a:rPr lang="es-MX" sz="700" dirty="0"/>
              <a:t>Líneas de atención a la ciudadanía: 315 577 8605 </a:t>
            </a:r>
          </a:p>
          <a:p>
            <a:r>
              <a:rPr lang="es-MX" sz="700" dirty="0"/>
              <a:t>Correo: social.636.2024@geoycim.com </a:t>
            </a:r>
          </a:p>
          <a:p>
            <a:r>
              <a:rPr lang="es-MX" sz="700" dirty="0"/>
              <a:t>Horario de atención: Lunes a Viernes de 8:00 a.m. a 1:00 p.m. y de 2:00 p.m. a 5:00 p.m. </a:t>
            </a:r>
          </a:p>
          <a:p>
            <a:r>
              <a:rPr lang="es-MX" sz="700" dirty="0"/>
              <a:t>Contratista: Consorcio ProBogotá20 </a:t>
            </a:r>
          </a:p>
          <a:p>
            <a:r>
              <a:rPr lang="es-MX" sz="700" dirty="0"/>
              <a:t>Interventoría: Consorcio </a:t>
            </a:r>
            <a:r>
              <a:rPr lang="es-MX" sz="700" dirty="0" err="1"/>
              <a:t>Consultécnicos</a:t>
            </a:r>
            <a:r>
              <a:rPr lang="es-MX" sz="700" dirty="0"/>
              <a:t>.</a:t>
            </a:r>
          </a:p>
        </p:txBody>
      </p:sp>
      <p:sp>
        <p:nvSpPr>
          <p:cNvPr id="17" name="Marcador de texto 16"/>
          <p:cNvSpPr>
            <a:spLocks noGrp="1"/>
          </p:cNvSpPr>
          <p:nvPr>
            <p:ph type="body" sz="quarter" idx="20"/>
          </p:nvPr>
        </p:nvSpPr>
        <p:spPr>
          <a:xfrm>
            <a:off x="794075" y="2638777"/>
            <a:ext cx="5851520" cy="2474252"/>
          </a:xfrm>
        </p:spPr>
        <p:txBody>
          <a:bodyPr/>
          <a:lstStyle/>
          <a:p>
            <a:r>
              <a:rPr lang="es-ES" sz="1200" dirty="0"/>
              <a:t>Informamos a la comunidad del </a:t>
            </a:r>
            <a:r>
              <a:rPr lang="es-ES" sz="1200" dirty="0" smtClean="0"/>
              <a:t>sector de la avenida </a:t>
            </a:r>
            <a:r>
              <a:rPr lang="es-ES" sz="1200" dirty="0"/>
              <a:t>Calatrava, que el </a:t>
            </a:r>
            <a:r>
              <a:rPr lang="es-ES" sz="1200" dirty="0" smtClean="0"/>
              <a:t>próximo </a:t>
            </a:r>
            <a:r>
              <a:rPr lang="es-ES" sz="1200" b="1" dirty="0" smtClean="0"/>
              <a:t>jueves </a:t>
            </a:r>
            <a:r>
              <a:rPr lang="es-ES" sz="1200" b="1" dirty="0"/>
              <a:t>26 de diciembre de 2024, </a:t>
            </a:r>
            <a:r>
              <a:rPr lang="es-ES" sz="1200" b="1" dirty="0" smtClean="0"/>
              <a:t>en horario de 7:00 </a:t>
            </a:r>
            <a:r>
              <a:rPr lang="es-ES" sz="1200" b="1" dirty="0"/>
              <a:t>a.m. a 5:00 p.m., </a:t>
            </a:r>
            <a:r>
              <a:rPr lang="es-ES" sz="1200" dirty="0"/>
              <a:t>la </a:t>
            </a:r>
            <a:r>
              <a:rPr lang="es-ES" sz="1200" dirty="0" smtClean="0"/>
              <a:t>empresa </a:t>
            </a:r>
            <a:r>
              <a:rPr lang="es-ES" sz="1200" dirty="0" err="1" smtClean="0"/>
              <a:t>Enel</a:t>
            </a:r>
            <a:r>
              <a:rPr lang="es-ES" sz="1200" dirty="0" smtClean="0"/>
              <a:t> </a:t>
            </a:r>
            <a:r>
              <a:rPr lang="es-ES" sz="1200" dirty="0" err="1"/>
              <a:t>Codensa</a:t>
            </a:r>
            <a:r>
              <a:rPr lang="es-ES" sz="1200" dirty="0"/>
              <a:t> realizará </a:t>
            </a:r>
            <a:r>
              <a:rPr lang="es-ES" sz="1200" dirty="0" smtClean="0"/>
              <a:t>actividades para </a:t>
            </a:r>
            <a:r>
              <a:rPr lang="es-ES" sz="1200" dirty="0"/>
              <a:t>el traslado de redes en la </a:t>
            </a:r>
            <a:r>
              <a:rPr lang="es-ES" sz="1200" b="1" dirty="0" smtClean="0"/>
              <a:t>calle 127 </a:t>
            </a:r>
            <a:r>
              <a:rPr lang="es-ES" sz="1200" b="1" dirty="0"/>
              <a:t># 81-28 (</a:t>
            </a:r>
            <a:r>
              <a:rPr lang="es-ES" sz="1200" b="1" dirty="0" smtClean="0"/>
              <a:t>Tanque Acueducto </a:t>
            </a:r>
            <a:r>
              <a:rPr lang="es-ES" sz="1200" b="1" dirty="0"/>
              <a:t>Suba), hasta la calle </a:t>
            </a:r>
            <a:r>
              <a:rPr lang="es-ES" sz="1200" b="1" dirty="0" smtClean="0"/>
              <a:t>127 con </a:t>
            </a:r>
            <a:r>
              <a:rPr lang="es-ES" sz="1200" b="1" dirty="0"/>
              <a:t>carrera 87a</a:t>
            </a:r>
            <a:r>
              <a:rPr lang="es-ES" sz="1200" dirty="0"/>
              <a:t>, ocasionando </a:t>
            </a:r>
            <a:r>
              <a:rPr lang="es-ES" sz="1200" dirty="0" smtClean="0"/>
              <a:t>la suspensión </a:t>
            </a:r>
            <a:r>
              <a:rPr lang="es-ES" sz="1200" dirty="0"/>
              <a:t>del servicio de energía.</a:t>
            </a:r>
          </a:p>
          <a:p>
            <a:endParaRPr lang="es-ES" sz="1200" dirty="0"/>
          </a:p>
          <a:p>
            <a:r>
              <a:rPr lang="es-ES" sz="1200" dirty="0"/>
              <a:t>Ofrecemos disculpas </a:t>
            </a:r>
            <a:r>
              <a:rPr lang="es-ES" sz="1200" dirty="0" smtClean="0"/>
              <a:t>por las </a:t>
            </a:r>
            <a:r>
              <a:rPr lang="es-ES" sz="1200" dirty="0"/>
              <a:t>incomodidades que </a:t>
            </a:r>
            <a:r>
              <a:rPr lang="es-ES" sz="1200" dirty="0" smtClean="0"/>
              <a:t>se puedan </a:t>
            </a:r>
            <a:r>
              <a:rPr lang="es-ES" sz="1200" dirty="0"/>
              <a:t>presentar con </a:t>
            </a:r>
            <a:r>
              <a:rPr lang="es-ES" sz="1200" dirty="0" smtClean="0"/>
              <a:t>estas actividades.</a:t>
            </a:r>
          </a:p>
          <a:p>
            <a:r>
              <a:rPr lang="es-ES" sz="1200" dirty="0"/>
              <a:t> </a:t>
            </a:r>
            <a:endParaRPr lang="es-ES" sz="1200" dirty="0" smtClean="0"/>
          </a:p>
          <a:p>
            <a:r>
              <a:rPr lang="es-ES" sz="1200" dirty="0" smtClean="0"/>
              <a:t>Recomendamos a la comunidad  desconectar sus electrodomésticos y abastecerse de agua potable durante esta contingencia. </a:t>
            </a:r>
          </a:p>
          <a:p>
            <a:endParaRPr lang="es-ES" sz="1200" dirty="0" smtClean="0"/>
          </a:p>
          <a:p>
            <a:r>
              <a:rPr lang="es-CO" sz="1200" dirty="0"/>
              <a:t>* Este proyecto se realiza </a:t>
            </a:r>
            <a:r>
              <a:rPr lang="es-ES" sz="1200" dirty="0"/>
              <a:t>en el marco del Convenio Específico de Cooperación para la intervención de suelo destinado a infraestructura vial y espacio público, a cargo de terceros, IDU - Fideicomiso Lagos de Torca.</a:t>
            </a:r>
            <a:endParaRPr lang="es-CO" sz="1200" dirty="0"/>
          </a:p>
          <a:p>
            <a:endParaRPr lang="es-MX" sz="1200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MX" sz="2600" dirty="0" smtClean="0"/>
              <a:t>Suspensión del servicio de acueducto</a:t>
            </a:r>
            <a:endParaRPr lang="es-MX" sz="2600" dirty="0"/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MX" dirty="0" smtClean="0"/>
              <a:t>Construcción del </a:t>
            </a:r>
            <a:r>
              <a:rPr lang="es-MX" dirty="0"/>
              <a:t>intercambiador vial en la intersección</a:t>
            </a:r>
          </a:p>
          <a:p>
            <a:r>
              <a:rPr lang="es-MX" dirty="0"/>
              <a:t>de la av. calle 80 con av. carrera 119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794075" y="7604802"/>
            <a:ext cx="2603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/>
              <a:t>Personas beneficiadas: más de </a:t>
            </a:r>
            <a:r>
              <a:rPr lang="es-CO" sz="1050" dirty="0" smtClean="0"/>
              <a:t>XXXX</a:t>
            </a:r>
            <a:endParaRPr lang="es-ES" sz="1050" dirty="0"/>
          </a:p>
          <a:p>
            <a:r>
              <a:rPr lang="es-CO" sz="1050" dirty="0" smtClean="0"/>
              <a:t>Localidades: XXXXXXXXXXXXXXXXX</a:t>
            </a:r>
            <a:endParaRPr lang="es-CO" sz="1050" dirty="0"/>
          </a:p>
          <a:p>
            <a:r>
              <a:rPr lang="es-CO" sz="1050" dirty="0" smtClean="0"/>
              <a:t>Barrios: XXXXXXXXXXXXXXX</a:t>
            </a:r>
            <a:endParaRPr lang="es-CO" sz="1050" dirty="0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920699"/>
            <a:ext cx="276497" cy="201324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627660"/>
            <a:ext cx="229920" cy="22992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60" y="3756870"/>
            <a:ext cx="380206" cy="38020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07" y="2721834"/>
            <a:ext cx="331112" cy="331112"/>
          </a:xfrm>
          <a:prstGeom prst="rect">
            <a:avLst/>
          </a:prstGeom>
        </p:spPr>
      </p:pic>
      <p:pic>
        <p:nvPicPr>
          <p:cNvPr id="8" name="Marcador de posición de imagen 7"/>
          <p:cNvPicPr>
            <a:picLocks noGrp="1" noChangeAspect="1"/>
          </p:cNvPicPr>
          <p:nvPr>
            <p:ph type="pic" sz="quarter" idx="21"/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3" b="11633"/>
          <a:stretch>
            <a:fillRect/>
          </a:stretch>
        </p:blipFill>
        <p:spPr>
          <a:xfrm>
            <a:off x="393261" y="4404190"/>
            <a:ext cx="354510" cy="272029"/>
          </a:xfrm>
        </p:spPr>
      </p:pic>
      <p:sp>
        <p:nvSpPr>
          <p:cNvPr id="9" name="CuadroTexto 8"/>
          <p:cNvSpPr txBox="1"/>
          <p:nvPr/>
        </p:nvSpPr>
        <p:spPr>
          <a:xfrm>
            <a:off x="1801504" y="6067297"/>
            <a:ext cx="3998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Imagen del proyecto o zona</a:t>
            </a:r>
            <a:endParaRPr lang="es-ES" dirty="0"/>
          </a:p>
        </p:txBody>
      </p:sp>
      <p:sp>
        <p:nvSpPr>
          <p:cNvPr id="18" name="CuadroTexto 17"/>
          <p:cNvSpPr txBox="1"/>
          <p:nvPr/>
        </p:nvSpPr>
        <p:spPr>
          <a:xfrm>
            <a:off x="1471961" y="345688"/>
            <a:ext cx="880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Poner logo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4187</TotalTime>
  <Words>231</Words>
  <Application>Microsoft Office PowerPoint</Application>
  <PresentationFormat>Carta (216 x 279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183</cp:revision>
  <cp:lastPrinted>2024-10-24T17:37:10Z</cp:lastPrinted>
  <dcterms:created xsi:type="dcterms:W3CDTF">2021-08-17T23:44:59Z</dcterms:created>
  <dcterms:modified xsi:type="dcterms:W3CDTF">2025-01-15T17:46:16Z</dcterms:modified>
</cp:coreProperties>
</file>