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F25"/>
    <a:srgbClr val="A6B619"/>
    <a:srgbClr val="E2E8AD"/>
    <a:srgbClr val="BED00A"/>
    <a:srgbClr val="D7DE80"/>
    <a:srgbClr val="EFF2D9"/>
    <a:srgbClr val="4D551F"/>
    <a:srgbClr val="C9D650"/>
    <a:srgbClr val="2C301A"/>
    <a:srgbClr val="4C5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345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115888" y="1784843"/>
            <a:ext cx="6626225" cy="5157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838F25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74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115887" y="1363617"/>
            <a:ext cx="6626225" cy="42122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76" name="Marcador de texto 75"/>
          <p:cNvSpPr>
            <a:spLocks noGrp="1"/>
          </p:cNvSpPr>
          <p:nvPr>
            <p:ph type="body" sz="quarter" idx="18"/>
          </p:nvPr>
        </p:nvSpPr>
        <p:spPr>
          <a:xfrm>
            <a:off x="3933828" y="7534275"/>
            <a:ext cx="2711767" cy="933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" baseline="0"/>
            </a:lvl1pPr>
          </a:lstStyle>
          <a:p>
            <a:pPr lvl="0"/>
            <a:endParaRPr lang="es-CO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sz="quarter" idx="21"/>
          </p:nvPr>
        </p:nvSpPr>
        <p:spPr>
          <a:xfrm>
            <a:off x="115888" y="5400675"/>
            <a:ext cx="3223260" cy="26689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/>
            </a:lvl1pPr>
          </a:lstStyle>
          <a:p>
            <a:endParaRPr lang="es-CO" dirty="0"/>
          </a:p>
        </p:txBody>
      </p:sp>
      <p:sp>
        <p:nvSpPr>
          <p:cNvPr id="8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5888" y="2500636"/>
            <a:ext cx="6626225" cy="2776213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200" b="0"/>
            </a:lvl1pPr>
          </a:lstStyle>
          <a:p>
            <a:pPr lvl="0"/>
            <a:endParaRPr lang="es-MX" dirty="0"/>
          </a:p>
        </p:txBody>
      </p:sp>
      <p:sp>
        <p:nvSpPr>
          <p:cNvPr id="10" name="Marcador de posición de imagen 2"/>
          <p:cNvSpPr>
            <a:spLocks noGrp="1"/>
          </p:cNvSpPr>
          <p:nvPr>
            <p:ph type="pic" sz="quarter" idx="22"/>
          </p:nvPr>
        </p:nvSpPr>
        <p:spPr>
          <a:xfrm>
            <a:off x="3519487" y="5400675"/>
            <a:ext cx="3223260" cy="18383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0"/>
            </a:lvl1pPr>
          </a:lstStyle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" userDrawn="1">
          <p15:clr>
            <a:srgbClr val="FBAE40"/>
          </p15:clr>
        </p15:guide>
        <p15:guide id="2" pos="42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115887" y="7524376"/>
            <a:ext cx="3416207" cy="8904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31809D3-105E-674F-A14D-1518934CBB54}"/>
              </a:ext>
            </a:extLst>
          </p:cNvPr>
          <p:cNvSpPr/>
          <p:nvPr userDrawn="1"/>
        </p:nvSpPr>
        <p:spPr>
          <a:xfrm rot="10800000" flipV="1">
            <a:off x="119055" y="800101"/>
            <a:ext cx="6623051" cy="15767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157A841-A675-7B40-B813-0C79A6769FB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8" y="7281461"/>
            <a:ext cx="6626225" cy="186253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72CED60-E2B8-3442-AE98-A685FC36563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6" y="1"/>
            <a:ext cx="6623051" cy="133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sz="quarter" idx="16"/>
          </p:nvPr>
        </p:nvSpPr>
        <p:spPr>
          <a:xfrm>
            <a:off x="115887" y="1844475"/>
            <a:ext cx="6626225" cy="515765"/>
          </a:xfrm>
        </p:spPr>
        <p:txBody>
          <a:bodyPr/>
          <a:lstStyle/>
          <a:p>
            <a:r>
              <a:rPr lang="es-MX" sz="2400" dirty="0" smtClean="0"/>
              <a:t>Inicio/Avance de actividades</a:t>
            </a:r>
            <a:endParaRPr lang="es-MX" sz="2400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MX" sz="1400" dirty="0" smtClean="0"/>
              <a:t>Construcción de puentes vehiculares </a:t>
            </a:r>
          </a:p>
          <a:p>
            <a:r>
              <a:rPr lang="es-MX" sz="1400" dirty="0" smtClean="0"/>
              <a:t>de </a:t>
            </a:r>
            <a:r>
              <a:rPr lang="es-MX" sz="1400" dirty="0"/>
              <a:t>la avenida carrera </a:t>
            </a:r>
            <a:r>
              <a:rPr lang="es-MX" sz="1400" dirty="0" smtClean="0"/>
              <a:t>68 entre </a:t>
            </a:r>
            <a:r>
              <a:rPr lang="es-MX" sz="1400" dirty="0"/>
              <a:t>calles 46 y </a:t>
            </a:r>
            <a:r>
              <a:rPr lang="es-MX" sz="1400" dirty="0" smtClean="0"/>
              <a:t>66*</a:t>
            </a:r>
            <a:endParaRPr lang="es-MX" sz="1400" dirty="0"/>
          </a:p>
        </p:txBody>
      </p:sp>
      <p:sp>
        <p:nvSpPr>
          <p:cNvPr id="2" name="Marcador de texto 1"/>
          <p:cNvSpPr>
            <a:spLocks noGrp="1"/>
          </p:cNvSpPr>
          <p:nvPr>
            <p:ph type="body" sz="quarter" idx="18"/>
          </p:nvPr>
        </p:nvSpPr>
        <p:spPr>
          <a:xfrm>
            <a:off x="3911526" y="7500822"/>
            <a:ext cx="2711767" cy="933450"/>
          </a:xfrm>
        </p:spPr>
        <p:txBody>
          <a:bodyPr/>
          <a:lstStyle/>
          <a:p>
            <a:r>
              <a:rPr lang="es-MX" sz="700" b="1" dirty="0"/>
              <a:t>Contrato IDU 350 de 2020:</a:t>
            </a:r>
          </a:p>
          <a:p>
            <a:r>
              <a:rPr lang="es-MX" sz="700" dirty="0"/>
              <a:t>Dirección: Av. Carrera 68 No. 53 – 50</a:t>
            </a:r>
          </a:p>
          <a:p>
            <a:r>
              <a:rPr lang="es-MX" sz="700" dirty="0"/>
              <a:t>Horario: lunes a viernes: 8:00 a.m. a 12:00 m. y </a:t>
            </a:r>
          </a:p>
          <a:p>
            <a:r>
              <a:rPr lang="es-MX" sz="700" dirty="0"/>
              <a:t>de 1:00 a 4:30 p.m. sábados de 8:00 a 10:30 a.m.</a:t>
            </a:r>
          </a:p>
          <a:p>
            <a:r>
              <a:rPr lang="es-MX" sz="700" dirty="0"/>
              <a:t>Teléfono: 7550256 / Celular: 3188237884 </a:t>
            </a:r>
          </a:p>
          <a:p>
            <a:r>
              <a:rPr lang="es-MX" sz="700" dirty="0"/>
              <a:t>Correo electrónico:  </a:t>
            </a:r>
            <a:r>
              <a:rPr lang="es-MX" sz="700" dirty="0" smtClean="0"/>
              <a:t>atnciudadanogrupo6av68@gmail.com</a:t>
            </a:r>
            <a:endParaRPr lang="es-MX" sz="700" dirty="0"/>
          </a:p>
          <a:p>
            <a:r>
              <a:rPr lang="es-MX" sz="700" dirty="0"/>
              <a:t>Contratista: Consorcio LHS</a:t>
            </a:r>
          </a:p>
          <a:p>
            <a:r>
              <a:rPr lang="es-MX" sz="700" dirty="0"/>
              <a:t>Interventoría: AYESA Ingeniería y Arquitectura SAU</a:t>
            </a:r>
          </a:p>
        </p:txBody>
      </p:sp>
      <p:sp>
        <p:nvSpPr>
          <p:cNvPr id="27" name="Marcador de texto 26"/>
          <p:cNvSpPr>
            <a:spLocks noGrp="1"/>
          </p:cNvSpPr>
          <p:nvPr>
            <p:ph type="body" sz="quarter" idx="20"/>
          </p:nvPr>
        </p:nvSpPr>
        <p:spPr>
          <a:xfrm>
            <a:off x="679269" y="2656750"/>
            <a:ext cx="6062844" cy="2776213"/>
          </a:xfrm>
        </p:spPr>
        <p:txBody>
          <a:bodyPr/>
          <a:lstStyle/>
          <a:p>
            <a:r>
              <a:rPr lang="es-MX" sz="1050" dirty="0" smtClean="0">
                <a:solidFill>
                  <a:srgbClr val="222222"/>
                </a:solidFill>
                <a:latin typeface="Arial" panose="020B0604020202020204" pitchFamily="34" charset="0"/>
              </a:rPr>
              <a:t>A </a:t>
            </a:r>
            <a:r>
              <a:rPr lang="es-MX" sz="1050" dirty="0">
                <a:solidFill>
                  <a:srgbClr val="222222"/>
                </a:solidFill>
                <a:latin typeface="Arial" panose="020B0604020202020204" pitchFamily="34" charset="0"/>
              </a:rPr>
              <a:t>partir del 23 de diciembre de 2024 y en horario nocturno de 09:00 pm a 05:00 am., </a:t>
            </a:r>
            <a:r>
              <a:rPr lang="es-MX" sz="1050" dirty="0" smtClean="0">
                <a:solidFill>
                  <a:srgbClr val="222222"/>
                </a:solidFill>
                <a:latin typeface="Arial" panose="020B0604020202020204" pitchFamily="34" charset="0"/>
              </a:rPr>
              <a:t>realizaremos actividades de </a:t>
            </a:r>
            <a:r>
              <a:rPr lang="es-MX" sz="1050" dirty="0">
                <a:solidFill>
                  <a:srgbClr val="222222"/>
                </a:solidFill>
                <a:latin typeface="Arial" panose="020B0604020202020204" pitchFamily="34" charset="0"/>
              </a:rPr>
              <a:t>demarcación sobre la </a:t>
            </a:r>
            <a:r>
              <a:rPr lang="es-MX" sz="1050" dirty="0" err="1">
                <a:solidFill>
                  <a:srgbClr val="222222"/>
                </a:solidFill>
                <a:latin typeface="Arial" panose="020B0604020202020204" pitchFamily="34" charset="0"/>
              </a:rPr>
              <a:t>ciclorruta</a:t>
            </a:r>
            <a:r>
              <a:rPr lang="es-MX" sz="1050" dirty="0">
                <a:solidFill>
                  <a:srgbClr val="222222"/>
                </a:solidFill>
                <a:latin typeface="Arial" panose="020B0604020202020204" pitchFamily="34" charset="0"/>
              </a:rPr>
              <a:t> del costado norte de la calle 80 entre carreras 50 y 81.</a:t>
            </a:r>
          </a:p>
          <a:p>
            <a:endParaRPr lang="es-ES" sz="1050" dirty="0"/>
          </a:p>
          <a:p>
            <a:r>
              <a:rPr lang="es-MX" sz="1050" dirty="0" smtClean="0">
                <a:solidFill>
                  <a:srgbClr val="222222"/>
                </a:solidFill>
                <a:latin typeface="Arial" panose="020B0604020202020204" pitchFamily="34" charset="0"/>
              </a:rPr>
              <a:t>Estas actividades, </a:t>
            </a:r>
            <a:r>
              <a:rPr lang="es-MX" sz="1050" dirty="0" smtClean="0"/>
              <a:t>que</a:t>
            </a:r>
            <a:r>
              <a:rPr lang="es-MX" sz="1050" dirty="0"/>
              <a:t>  mitigan el riesgo de accidentalidad para ciclistas de la </a:t>
            </a:r>
            <a:r>
              <a:rPr lang="es-MX" sz="1050" dirty="0" smtClean="0"/>
              <a:t>zona, incluyen XXXXXXXXXXXXXXX</a:t>
            </a:r>
            <a:endParaRPr lang="es-MX" sz="1050" dirty="0"/>
          </a:p>
          <a:p>
            <a:endParaRPr lang="es-CO" sz="1050" dirty="0">
              <a:solidFill>
                <a:srgbClr val="222222"/>
              </a:solidFill>
            </a:endParaRPr>
          </a:p>
          <a:p>
            <a:r>
              <a:rPr lang="es-MX" sz="1050" dirty="0">
                <a:solidFill>
                  <a:srgbClr val="222222"/>
                </a:solidFill>
                <a:latin typeface="Arial" panose="020B0604020202020204" pitchFamily="34" charset="0"/>
              </a:rPr>
              <a:t>Ofrecemos disculpas por las posibles incomodidades. Se recomienda a la comunidad respetar la señalización establecida por el personal técnico</a:t>
            </a:r>
            <a:r>
              <a:rPr lang="es-MX" sz="1050" dirty="0" smtClean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endParaRPr lang="es-MX" sz="800" dirty="0" smtClean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s-CO" sz="800" dirty="0"/>
              <a:t>* Este proyecto se realiza </a:t>
            </a:r>
            <a:r>
              <a:rPr lang="es-ES" sz="800" dirty="0"/>
              <a:t>en el marco del Convenio Específico de Cooperación para la intervención de suelo destinado a infraestructura vial y espacio público, a cargo de terceros, IDU - Fideicomiso Lagos de Torca.</a:t>
            </a:r>
            <a:endParaRPr lang="es-CO" sz="800" dirty="0"/>
          </a:p>
          <a:p>
            <a:endParaRPr lang="es-ES" sz="800" dirty="0"/>
          </a:p>
        </p:txBody>
      </p:sp>
      <p:pic>
        <p:nvPicPr>
          <p:cNvPr id="8" name="Google Shape;24;p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4267" y="2758670"/>
            <a:ext cx="290945" cy="3017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2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540" y="3974190"/>
            <a:ext cx="336265" cy="336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2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6540" y="3426500"/>
            <a:ext cx="221030" cy="30879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uadroTexto 15"/>
          <p:cNvSpPr txBox="1"/>
          <p:nvPr/>
        </p:nvSpPr>
        <p:spPr>
          <a:xfrm>
            <a:off x="794075" y="7604802"/>
            <a:ext cx="26032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50" dirty="0"/>
              <a:t>Personas beneficiadas: más de </a:t>
            </a:r>
            <a:r>
              <a:rPr lang="es-CO" sz="1050" dirty="0" smtClean="0"/>
              <a:t>XXXX</a:t>
            </a:r>
            <a:endParaRPr lang="es-ES" sz="1050" dirty="0"/>
          </a:p>
          <a:p>
            <a:r>
              <a:rPr lang="es-CO" sz="1050" dirty="0" smtClean="0"/>
              <a:t>Localidades: XXXXXXXXXXXXXXXXX</a:t>
            </a:r>
            <a:endParaRPr lang="es-CO" sz="1050" dirty="0"/>
          </a:p>
          <a:p>
            <a:r>
              <a:rPr lang="es-CO" sz="1050" dirty="0" smtClean="0"/>
              <a:t>Barrios: XXXXXXXXXXXXXXX</a:t>
            </a:r>
            <a:endParaRPr lang="es-CO" sz="1050" dirty="0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920699"/>
            <a:ext cx="276497" cy="201324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99" y="7627660"/>
            <a:ext cx="229920" cy="229920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1570C450-9F77-9E3B-FF6F-91ECA3425E2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4"/>
          <a:stretch/>
        </p:blipFill>
        <p:spPr>
          <a:xfrm>
            <a:off x="0" y="4581400"/>
            <a:ext cx="6858000" cy="260718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416205" y="254799"/>
            <a:ext cx="1081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Poner logo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3442</TotalTime>
  <Words>141</Words>
  <Application>Microsoft Office PowerPoint</Application>
  <PresentationFormat>Carta (216 x 279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186</cp:revision>
  <cp:lastPrinted>2024-10-23T19:45:13Z</cp:lastPrinted>
  <dcterms:created xsi:type="dcterms:W3CDTF">2021-08-17T23:44:59Z</dcterms:created>
  <dcterms:modified xsi:type="dcterms:W3CDTF">2025-01-14T21:20:42Z</dcterms:modified>
</cp:coreProperties>
</file>