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F25"/>
    <a:srgbClr val="A6B619"/>
    <a:srgbClr val="E2E8AD"/>
    <a:srgbClr val="BED00A"/>
    <a:srgbClr val="D7DE80"/>
    <a:srgbClr val="EFF2D9"/>
    <a:srgbClr val="4D551F"/>
    <a:srgbClr val="C9D650"/>
    <a:srgbClr val="2C301A"/>
    <a:srgbClr val="4C5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78" autoAdjust="0"/>
    <p:restoredTop sz="94660"/>
  </p:normalViewPr>
  <p:slideViewPr>
    <p:cSldViewPr snapToGrid="0">
      <p:cViewPr>
        <p:scale>
          <a:sx n="100" d="100"/>
          <a:sy n="100" d="100"/>
        </p:scale>
        <p:origin x="3138" y="-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28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CCDE084-5F31-C443-8565-70641A730D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D5E4E5-6E43-6A4E-9F82-ED530E54DC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D5833-A216-4A4F-B3AE-ADBECD56896E}" type="datetimeFigureOut">
              <a:rPr lang="es-CO" smtClean="0"/>
              <a:t>14/01/2025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16A6E3-F1EA-8042-BF5E-ABCDCA51A8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8AAC65-28C2-5049-9FA4-33CB488A8F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5FA2-7A8E-1747-8AFB-6E11B50C74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9206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Marcador de texto 71"/>
          <p:cNvSpPr>
            <a:spLocks noGrp="1"/>
          </p:cNvSpPr>
          <p:nvPr>
            <p:ph type="body" sz="quarter" idx="16"/>
          </p:nvPr>
        </p:nvSpPr>
        <p:spPr>
          <a:xfrm>
            <a:off x="115888" y="1784843"/>
            <a:ext cx="6626225" cy="5157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838F25"/>
                </a:solidFill>
              </a:defRPr>
            </a:lvl1pPr>
          </a:lstStyle>
          <a:p>
            <a:pPr lvl="0"/>
            <a:endParaRPr lang="es-MX" dirty="0"/>
          </a:p>
        </p:txBody>
      </p:sp>
      <p:sp>
        <p:nvSpPr>
          <p:cNvPr id="74" name="Marcador de texto 73"/>
          <p:cNvSpPr>
            <a:spLocks noGrp="1"/>
          </p:cNvSpPr>
          <p:nvPr>
            <p:ph type="body" sz="quarter" idx="17"/>
          </p:nvPr>
        </p:nvSpPr>
        <p:spPr>
          <a:xfrm>
            <a:off x="115887" y="1363617"/>
            <a:ext cx="6626225" cy="4212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endParaRPr lang="es-CO" dirty="0"/>
          </a:p>
        </p:txBody>
      </p:sp>
      <p:sp>
        <p:nvSpPr>
          <p:cNvPr id="76" name="Marcador de texto 75"/>
          <p:cNvSpPr>
            <a:spLocks noGrp="1"/>
          </p:cNvSpPr>
          <p:nvPr>
            <p:ph type="body" sz="quarter" idx="18"/>
          </p:nvPr>
        </p:nvSpPr>
        <p:spPr>
          <a:xfrm>
            <a:off x="3933828" y="7534275"/>
            <a:ext cx="2711767" cy="933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aseline="0"/>
            </a:lvl1pPr>
          </a:lstStyle>
          <a:p>
            <a:pPr lvl="0"/>
            <a:endParaRPr lang="es-CO" dirty="0"/>
          </a:p>
        </p:txBody>
      </p:sp>
      <p:sp>
        <p:nvSpPr>
          <p:cNvPr id="8" name="Marcador de texto 71">
            <a:extLst>
              <a:ext uri="{FF2B5EF4-FFF2-40B4-BE49-F238E27FC236}">
                <a16:creationId xmlns:a16="http://schemas.microsoft.com/office/drawing/2014/main" id="{AFB549DC-99BD-634E-9F01-6C0A35F1B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888" y="2500636"/>
            <a:ext cx="6626225" cy="4704623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4545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" userDrawn="1">
          <p15:clr>
            <a:srgbClr val="FBAE40"/>
          </p15:clr>
        </p15:guide>
        <p15:guide id="2" pos="424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264"/>
            <a:ext cx="3512457" cy="702684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 rot="10800000" flipV="1">
            <a:off x="119055" y="800101"/>
            <a:ext cx="6623051" cy="15767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62E8DC3-B6E1-014B-A4AA-48E9DFEA4F0F}"/>
              </a:ext>
            </a:extLst>
          </p:cNvPr>
          <p:cNvGrpSpPr/>
          <p:nvPr userDrawn="1"/>
        </p:nvGrpSpPr>
        <p:grpSpPr>
          <a:xfrm>
            <a:off x="115886" y="1"/>
            <a:ext cx="6623051" cy="1335872"/>
            <a:chOff x="115886" y="1"/>
            <a:chExt cx="6623051" cy="1335872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CA7FC67-BD70-154E-868F-D5BFA50F47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86" y="1"/>
              <a:ext cx="6623051" cy="1335872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41B10CCC-EB2F-C74D-891E-710191464776}"/>
                </a:ext>
              </a:extLst>
            </p:cNvPr>
            <p:cNvSpPr txBox="1"/>
            <p:nvPr userDrawn="1"/>
          </p:nvSpPr>
          <p:spPr>
            <a:xfrm>
              <a:off x="1260681" y="225632"/>
              <a:ext cx="42555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/>
                <a:t>La Alcaldía Mayor de Bogotá,</a:t>
              </a:r>
            </a:p>
            <a:p>
              <a:pPr algn="ctr"/>
              <a:r>
                <a:rPr lang="es-CO" sz="1200" dirty="0"/>
                <a:t>a través del </a:t>
              </a:r>
              <a:r>
                <a:rPr lang="es-CO" sz="1200" b="1" dirty="0">
                  <a:solidFill>
                    <a:srgbClr val="838F25"/>
                  </a:solidFill>
                </a:rPr>
                <a:t>Instituto de Desarrollo Urbano, </a:t>
              </a:r>
              <a:r>
                <a:rPr lang="es-CO" sz="1200" dirty="0"/>
                <a:t>¡ha priorizado este proyecto, que mejorará la movilidad del sector!</a:t>
              </a: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CA738604-7F13-4E4B-B34E-DC1E53659B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88" y="6232606"/>
            <a:ext cx="2643546" cy="2089792"/>
          </a:xfrm>
          <a:prstGeom prst="rect">
            <a:avLst/>
          </a:prstGeom>
        </p:spPr>
      </p:pic>
      <p:sp>
        <p:nvSpPr>
          <p:cNvPr id="15" name="Rectángulo 14"/>
          <p:cNvSpPr/>
          <p:nvPr userDrawn="1"/>
        </p:nvSpPr>
        <p:spPr>
          <a:xfrm>
            <a:off x="115887" y="7524376"/>
            <a:ext cx="3416207" cy="890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" y="7281461"/>
            <a:ext cx="6626225" cy="18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0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../word/media/image6.svg"/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9.png"/><Relationship Id="rId4" Type="http://schemas.openxmlformats.org/officeDocument/2006/relationships/image" Target="../media/image7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MX" sz="2400" dirty="0" smtClean="0"/>
              <a:t>Invitación al </a:t>
            </a:r>
            <a:r>
              <a:rPr lang="es-MX" sz="2400" dirty="0"/>
              <a:t>Comité IDU N° </a:t>
            </a:r>
            <a:r>
              <a:rPr lang="es-MX" sz="2400" dirty="0" smtClean="0"/>
              <a:t>4</a:t>
            </a:r>
            <a:endParaRPr lang="es-MX" sz="2400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Estudios y diseños de la avenida </a:t>
            </a:r>
            <a:r>
              <a:rPr lang="es-ES" dirty="0" err="1"/>
              <a:t>Guaymaral</a:t>
            </a:r>
            <a:r>
              <a:rPr lang="es-ES" dirty="0"/>
              <a:t> (calle 235</a:t>
            </a:r>
            <a:r>
              <a:rPr lang="es-ES" dirty="0" smtClean="0"/>
              <a:t>) </a:t>
            </a:r>
          </a:p>
          <a:p>
            <a:r>
              <a:rPr lang="es-ES" dirty="0" smtClean="0"/>
              <a:t>entre </a:t>
            </a:r>
            <a:r>
              <a:rPr lang="es-ES" dirty="0"/>
              <a:t>autopista Norte y carrera Séptima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3911526" y="7574922"/>
            <a:ext cx="2808284" cy="933450"/>
          </a:xfrm>
        </p:spPr>
        <p:txBody>
          <a:bodyPr/>
          <a:lstStyle/>
          <a:p>
            <a:r>
              <a:rPr lang="es-ES" sz="750" b="1" dirty="0" smtClean="0"/>
              <a:t>Contrato </a:t>
            </a:r>
            <a:r>
              <a:rPr lang="es-ES" sz="750" b="1" dirty="0"/>
              <a:t>IDU 1646 de 2023:</a:t>
            </a:r>
          </a:p>
          <a:p>
            <a:r>
              <a:rPr lang="es-ES" sz="750" dirty="0" smtClean="0"/>
              <a:t>Dirección</a:t>
            </a:r>
            <a:r>
              <a:rPr lang="es-ES" sz="750" dirty="0"/>
              <a:t>: Calle 79 No. 7 - 32</a:t>
            </a:r>
          </a:p>
          <a:p>
            <a:r>
              <a:rPr lang="es-ES" sz="750" dirty="0" smtClean="0"/>
              <a:t>Horario</a:t>
            </a:r>
            <a:r>
              <a:rPr lang="es-ES" sz="750" dirty="0"/>
              <a:t>: lunes a viernes de 8:00 a.m. a 5:00 p.m.</a:t>
            </a:r>
          </a:p>
          <a:p>
            <a:r>
              <a:rPr lang="es-ES" sz="750" dirty="0" smtClean="0"/>
              <a:t>Líneas </a:t>
            </a:r>
            <a:r>
              <a:rPr lang="es-ES" sz="750" dirty="0"/>
              <a:t>de atención a la ciudadanía: 316 462 4439</a:t>
            </a:r>
          </a:p>
          <a:p>
            <a:r>
              <a:rPr lang="es-ES" sz="750" dirty="0" smtClean="0"/>
              <a:t>atencionalaciudadania_guaymaral@salgadomelendez.com.co</a:t>
            </a:r>
            <a:endParaRPr lang="es-ES" sz="750" dirty="0"/>
          </a:p>
          <a:p>
            <a:r>
              <a:rPr lang="es-ES" sz="750" dirty="0" smtClean="0"/>
              <a:t>Contratista</a:t>
            </a:r>
            <a:r>
              <a:rPr lang="es-ES" sz="750" dirty="0"/>
              <a:t>: Salgado Meléndez &amp; Asociados</a:t>
            </a:r>
          </a:p>
          <a:p>
            <a:r>
              <a:rPr lang="es-ES" sz="750" dirty="0" smtClean="0"/>
              <a:t>Interventoría</a:t>
            </a:r>
            <a:r>
              <a:rPr lang="es-ES" sz="750" dirty="0"/>
              <a:t>: JPS Ingeniería S.A.S</a:t>
            </a:r>
            <a:endParaRPr lang="es-MX" sz="75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8B6393-7ED1-BE48-934B-D8494C03E0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9832" y="2573614"/>
            <a:ext cx="5656007" cy="4109170"/>
          </a:xfrm>
        </p:spPr>
        <p:txBody>
          <a:bodyPr/>
          <a:lstStyle/>
          <a:p>
            <a:r>
              <a:rPr lang="es-CO" sz="1400" dirty="0" smtClean="0"/>
              <a:t>El </a:t>
            </a:r>
            <a:r>
              <a:rPr lang="es-CO" sz="1400" dirty="0"/>
              <a:t>Instituto de Desarrollo Urbano – IDU, </a:t>
            </a:r>
            <a:r>
              <a:rPr lang="es-CO" sz="1400" dirty="0" smtClean="0"/>
              <a:t>a través del contratista XXXX, invita a la comunidad interesada a participar en la socialización de </a:t>
            </a:r>
            <a:r>
              <a:rPr lang="es-CO" sz="1400" dirty="0"/>
              <a:t>información importante sobre este proyecto.</a:t>
            </a:r>
          </a:p>
          <a:p>
            <a:endParaRPr lang="es-CO" sz="1400" dirty="0"/>
          </a:p>
          <a:p>
            <a:pPr marL="342900" lvl="1" indent="0">
              <a:buNone/>
            </a:pPr>
            <a:r>
              <a:rPr lang="es-CO" sz="1400" b="1" dirty="0" smtClean="0"/>
              <a:t>Fecha</a:t>
            </a:r>
            <a:r>
              <a:rPr lang="es-CO" sz="1400" b="1" dirty="0"/>
              <a:t>: </a:t>
            </a:r>
            <a:r>
              <a:rPr lang="es-ES" sz="1400" b="1" dirty="0"/>
              <a:t>31 de octubre de </a:t>
            </a:r>
            <a:r>
              <a:rPr lang="es-ES" sz="1400" b="1" dirty="0" smtClean="0"/>
              <a:t>2025</a:t>
            </a:r>
          </a:p>
          <a:p>
            <a:pPr marL="342900" lvl="1" indent="0">
              <a:buNone/>
            </a:pPr>
            <a:endParaRPr lang="es-CO" sz="1400" b="1" dirty="0"/>
          </a:p>
          <a:p>
            <a:pPr marL="342900" lvl="1" indent="0">
              <a:buNone/>
            </a:pPr>
            <a:r>
              <a:rPr lang="es-CO" sz="1400" b="1" dirty="0"/>
              <a:t>Hora: </a:t>
            </a:r>
            <a:r>
              <a:rPr lang="es-CO" sz="1400" b="1" dirty="0" smtClean="0"/>
              <a:t>8:00 </a:t>
            </a:r>
            <a:r>
              <a:rPr lang="es-CO" sz="1400" b="1" dirty="0"/>
              <a:t>p.m.</a:t>
            </a:r>
          </a:p>
          <a:p>
            <a:pPr marL="342900" lvl="1" indent="0">
              <a:buNone/>
            </a:pPr>
            <a:endParaRPr lang="es-CO" sz="1400" b="1" dirty="0"/>
          </a:p>
          <a:p>
            <a:pPr marL="342900" lvl="1" indent="0">
              <a:buNone/>
            </a:pPr>
            <a:r>
              <a:rPr lang="es-CO" sz="1400" b="1" dirty="0" smtClean="0"/>
              <a:t>Reunión virtual  a través del </a:t>
            </a:r>
            <a:r>
              <a:rPr lang="es-CO" sz="1400" b="1" dirty="0"/>
              <a:t>enlace: </a:t>
            </a:r>
            <a:endParaRPr lang="es-CO" sz="1400" b="1" dirty="0" smtClean="0"/>
          </a:p>
          <a:p>
            <a:pPr marL="342900" lvl="1" indent="0">
              <a:buNone/>
            </a:pPr>
            <a:r>
              <a:rPr lang="es-CO" sz="1400" b="1" dirty="0" smtClean="0"/>
              <a:t>https</a:t>
            </a:r>
            <a:r>
              <a:rPr lang="es-CO" sz="1400" b="1" dirty="0"/>
              <a:t>://meet.google.com/bhz-xhbe-tju</a:t>
            </a:r>
          </a:p>
          <a:p>
            <a:r>
              <a:rPr lang="es-CO" sz="1400" dirty="0" smtClean="0"/>
              <a:t>       </a:t>
            </a:r>
            <a:r>
              <a:rPr lang="es-CO" sz="1400" b="1" dirty="0" smtClean="0"/>
              <a:t>Reunión presencial: </a:t>
            </a:r>
          </a:p>
          <a:p>
            <a:r>
              <a:rPr lang="es-CO" sz="1400" b="1" dirty="0"/>
              <a:t> </a:t>
            </a:r>
            <a:r>
              <a:rPr lang="es-CO" sz="1400" b="1" dirty="0" smtClean="0"/>
              <a:t>      Carrera XX No. YY – ZZ</a:t>
            </a:r>
          </a:p>
          <a:p>
            <a:r>
              <a:rPr lang="es-CO" sz="1400" b="1" dirty="0"/>
              <a:t> </a:t>
            </a:r>
            <a:r>
              <a:rPr lang="es-CO" sz="1400" b="1" dirty="0" smtClean="0"/>
              <a:t>      </a:t>
            </a:r>
          </a:p>
          <a:p>
            <a:r>
              <a:rPr lang="es-CO" sz="1400" dirty="0" smtClean="0"/>
              <a:t>En </a:t>
            </a:r>
            <a:r>
              <a:rPr lang="es-CO" sz="1400" dirty="0"/>
              <a:t>esta reunión se </a:t>
            </a:r>
            <a:r>
              <a:rPr lang="es-CO" sz="1400" dirty="0" smtClean="0"/>
              <a:t>hará un recorrido para socializar </a:t>
            </a:r>
            <a:r>
              <a:rPr lang="es-ES" sz="1400" dirty="0"/>
              <a:t>el avance de las actividades y se atenderán las inquietudes de la comunidad sobre el </a:t>
            </a:r>
            <a:r>
              <a:rPr lang="es-ES" sz="1400" dirty="0" smtClean="0"/>
              <a:t>proyecto o XXXXXXXXXXXXXXXXXXXXXXXXX. </a:t>
            </a:r>
            <a:r>
              <a:rPr lang="es-CO" sz="1400" b="1" dirty="0" smtClean="0"/>
              <a:t> </a:t>
            </a:r>
          </a:p>
          <a:p>
            <a:r>
              <a:rPr lang="es-CO" sz="1400" b="1" dirty="0"/>
              <a:t> </a:t>
            </a:r>
            <a:r>
              <a:rPr lang="es-CO" sz="1400" b="1" dirty="0" smtClean="0"/>
              <a:t>      </a:t>
            </a:r>
          </a:p>
          <a:p>
            <a:r>
              <a:rPr lang="es-CO" sz="1400" b="1" dirty="0"/>
              <a:t> </a:t>
            </a:r>
            <a:r>
              <a:rPr lang="es-CO" sz="1400" b="1" dirty="0" smtClean="0"/>
              <a:t>      </a:t>
            </a:r>
            <a:endParaRPr lang="es-CO" sz="1400" dirty="0" smtClean="0"/>
          </a:p>
          <a:p>
            <a:endParaRPr lang="es-CO" sz="14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ADEABDA-4B0A-D547-B959-9249D1E16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61" y="3471274"/>
            <a:ext cx="260943" cy="27065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58" y="3974948"/>
            <a:ext cx="297747" cy="297747"/>
          </a:xfrm>
          <a:prstGeom prst="rect">
            <a:avLst/>
          </a:prstGeom>
        </p:spPr>
      </p:pic>
      <p:pic>
        <p:nvPicPr>
          <p:cNvPr id="9" name="Gráfico 14" descr="Vínculo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lc="http://schemas.openxmlformats.org/drawingml/2006/lockedCanvas" r:embed="rId13"/>
              </a:ext>
            </a:extLst>
          </a:blip>
          <a:stretch>
            <a:fillRect/>
          </a:stretch>
        </p:blipFill>
        <p:spPr>
          <a:xfrm>
            <a:off x="708858" y="4471093"/>
            <a:ext cx="429869" cy="42986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7" y="5008753"/>
            <a:ext cx="244629" cy="24462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723496" y="6488105"/>
            <a:ext cx="2445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¡La participación de la comunidad fortalece los proyectos!</a:t>
            </a:r>
            <a:endParaRPr lang="es-ES" sz="1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94075" y="7604802"/>
            <a:ext cx="26032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/>
              <a:t>Personas beneficiadas: más de </a:t>
            </a:r>
            <a:r>
              <a:rPr lang="es-CO" sz="1050" dirty="0" smtClean="0"/>
              <a:t>XXXX</a:t>
            </a:r>
            <a:endParaRPr lang="es-ES" sz="1050" dirty="0"/>
          </a:p>
          <a:p>
            <a:r>
              <a:rPr lang="es-CO" sz="1050" dirty="0" smtClean="0"/>
              <a:t>Localidades: XXXXXXXXXXXXXXXXX</a:t>
            </a:r>
            <a:endParaRPr lang="es-CO" sz="1050" dirty="0"/>
          </a:p>
          <a:p>
            <a:r>
              <a:rPr lang="es-CO" sz="1050" dirty="0" smtClean="0"/>
              <a:t>Barrios: XXXXXXXXXXXXXXX</a:t>
            </a:r>
            <a:endParaRPr lang="es-CO" sz="105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9" y="7920699"/>
            <a:ext cx="276497" cy="20132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9" y="7627660"/>
            <a:ext cx="229920" cy="229920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4734291" y="4835426"/>
            <a:ext cx="1864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Escanear con el celular para acceder a la reunión </a:t>
            </a:r>
            <a:r>
              <a:rPr lang="es-ES" sz="1000" dirty="0" smtClean="0">
                <a:solidFill>
                  <a:srgbClr val="FF0000"/>
                </a:solidFill>
              </a:rPr>
              <a:t>(si es virtual, si no, eliminar esto)</a:t>
            </a:r>
            <a:endParaRPr lang="es-ES" sz="1000" dirty="0">
              <a:solidFill>
                <a:srgbClr val="FF000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638981" y="4185551"/>
            <a:ext cx="190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Espacio para código QR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2813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3500</TotalTime>
  <Words>216</Words>
  <Application>Microsoft Office PowerPoint</Application>
  <PresentationFormat>Carta (216 x 279 mm)</PresentationFormat>
  <Paragraphs>30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GONZALEZ</dc:creator>
  <cp:lastModifiedBy>Ana Maria Catalina Gonzalez Guarin</cp:lastModifiedBy>
  <cp:revision>198</cp:revision>
  <cp:lastPrinted>2024-10-23T19:45:13Z</cp:lastPrinted>
  <dcterms:created xsi:type="dcterms:W3CDTF">2021-08-17T23:44:59Z</dcterms:created>
  <dcterms:modified xsi:type="dcterms:W3CDTF">2025-01-14T20:03:20Z</dcterms:modified>
</cp:coreProperties>
</file>