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6858000" cy="9144000" type="letter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8F25"/>
    <a:srgbClr val="A6B619"/>
    <a:srgbClr val="E2E8AD"/>
    <a:srgbClr val="BED00A"/>
    <a:srgbClr val="D7DE80"/>
    <a:srgbClr val="EFF2D9"/>
    <a:srgbClr val="4D551F"/>
    <a:srgbClr val="C9D650"/>
    <a:srgbClr val="2C301A"/>
    <a:srgbClr val="4C52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97" autoAdjust="0"/>
    <p:restoredTop sz="94660"/>
  </p:normalViewPr>
  <p:slideViewPr>
    <p:cSldViewPr snapToGrid="0">
      <p:cViewPr varScale="1">
        <p:scale>
          <a:sx n="86" d="100"/>
          <a:sy n="86" d="100"/>
        </p:scale>
        <p:origin x="345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Marcador de texto 71"/>
          <p:cNvSpPr>
            <a:spLocks noGrp="1"/>
          </p:cNvSpPr>
          <p:nvPr>
            <p:ph type="body" sz="quarter" idx="16"/>
          </p:nvPr>
        </p:nvSpPr>
        <p:spPr>
          <a:xfrm>
            <a:off x="115888" y="1784843"/>
            <a:ext cx="6626225" cy="51576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838F25"/>
                </a:solidFill>
              </a:defRPr>
            </a:lvl1pPr>
          </a:lstStyle>
          <a:p>
            <a:pPr lvl="0"/>
            <a:endParaRPr lang="es-MX" dirty="0"/>
          </a:p>
        </p:txBody>
      </p:sp>
      <p:sp>
        <p:nvSpPr>
          <p:cNvPr id="74" name="Marcador de texto 73"/>
          <p:cNvSpPr>
            <a:spLocks noGrp="1"/>
          </p:cNvSpPr>
          <p:nvPr>
            <p:ph type="body" sz="quarter" idx="17"/>
          </p:nvPr>
        </p:nvSpPr>
        <p:spPr>
          <a:xfrm>
            <a:off x="115887" y="1363617"/>
            <a:ext cx="6626225" cy="42122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endParaRPr lang="es-CO" dirty="0"/>
          </a:p>
        </p:txBody>
      </p:sp>
      <p:sp>
        <p:nvSpPr>
          <p:cNvPr id="76" name="Marcador de texto 75"/>
          <p:cNvSpPr>
            <a:spLocks noGrp="1"/>
          </p:cNvSpPr>
          <p:nvPr>
            <p:ph type="body" sz="quarter" idx="18"/>
          </p:nvPr>
        </p:nvSpPr>
        <p:spPr>
          <a:xfrm>
            <a:off x="3933828" y="7534275"/>
            <a:ext cx="2711767" cy="9334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00" baseline="0"/>
            </a:lvl1pPr>
          </a:lstStyle>
          <a:p>
            <a:pPr lvl="0"/>
            <a:endParaRPr lang="es-CO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sz="quarter" idx="21"/>
          </p:nvPr>
        </p:nvSpPr>
        <p:spPr>
          <a:xfrm>
            <a:off x="115888" y="5400675"/>
            <a:ext cx="3223260" cy="26689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/>
            </a:lvl1pPr>
          </a:lstStyle>
          <a:p>
            <a:endParaRPr lang="es-CO" dirty="0"/>
          </a:p>
        </p:txBody>
      </p:sp>
      <p:sp>
        <p:nvSpPr>
          <p:cNvPr id="8" name="Marcador de texto 71">
            <a:extLst>
              <a:ext uri="{FF2B5EF4-FFF2-40B4-BE49-F238E27FC236}">
                <a16:creationId xmlns:a16="http://schemas.microsoft.com/office/drawing/2014/main" id="{AFB549DC-99BD-634E-9F01-6C0A35F1B74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5888" y="2500636"/>
            <a:ext cx="6626225" cy="2776213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spcBef>
                <a:spcPts val="0"/>
              </a:spcBef>
              <a:buNone/>
              <a:defRPr sz="1200" b="0"/>
            </a:lvl1pPr>
          </a:lstStyle>
          <a:p>
            <a:pPr lvl="0"/>
            <a:endParaRPr lang="es-MX" dirty="0"/>
          </a:p>
        </p:txBody>
      </p:sp>
      <p:sp>
        <p:nvSpPr>
          <p:cNvPr id="10" name="Marcador de posición de imagen 2"/>
          <p:cNvSpPr>
            <a:spLocks noGrp="1"/>
          </p:cNvSpPr>
          <p:nvPr>
            <p:ph type="pic" sz="quarter" idx="22"/>
          </p:nvPr>
        </p:nvSpPr>
        <p:spPr>
          <a:xfrm>
            <a:off x="3519487" y="5400675"/>
            <a:ext cx="3223260" cy="1838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/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24545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" userDrawn="1">
          <p15:clr>
            <a:srgbClr val="FBAE40"/>
          </p15:clr>
        </p15:guide>
        <p15:guide id="2" pos="424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 userDrawn="1"/>
        </p:nvSpPr>
        <p:spPr>
          <a:xfrm>
            <a:off x="115887" y="7524376"/>
            <a:ext cx="3416207" cy="8904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31809D3-105E-674F-A14D-1518934CBB54}"/>
              </a:ext>
            </a:extLst>
          </p:cNvPr>
          <p:cNvSpPr/>
          <p:nvPr userDrawn="1"/>
        </p:nvSpPr>
        <p:spPr>
          <a:xfrm rot="10800000" flipV="1">
            <a:off x="119055" y="800101"/>
            <a:ext cx="6623051" cy="157670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157A841-A675-7B40-B813-0C79A6769F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8" y="7281461"/>
            <a:ext cx="6626225" cy="186253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264"/>
            <a:ext cx="3512457" cy="702684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409D40AB-FDFA-C545-8B42-4231310814AF}"/>
              </a:ext>
            </a:extLst>
          </p:cNvPr>
          <p:cNvGrpSpPr/>
          <p:nvPr userDrawn="1"/>
        </p:nvGrpSpPr>
        <p:grpSpPr>
          <a:xfrm>
            <a:off x="115886" y="1"/>
            <a:ext cx="6623051" cy="1335872"/>
            <a:chOff x="115886" y="1"/>
            <a:chExt cx="6623051" cy="1335872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572CED60-E2B8-3442-AE98-A685FC3656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886" y="1"/>
              <a:ext cx="6623051" cy="1335872"/>
            </a:xfrm>
            <a:prstGeom prst="rect">
              <a:avLst/>
            </a:prstGeom>
          </p:spPr>
        </p:pic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E3FAC574-854A-6C43-8F5F-812DE4389C2F}"/>
                </a:ext>
              </a:extLst>
            </p:cNvPr>
            <p:cNvSpPr txBox="1"/>
            <p:nvPr userDrawn="1"/>
          </p:nvSpPr>
          <p:spPr>
            <a:xfrm>
              <a:off x="1260681" y="225632"/>
              <a:ext cx="42555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b="1" dirty="0"/>
                <a:t>La Alcaldía Mayor de Bogotá,</a:t>
              </a:r>
            </a:p>
            <a:p>
              <a:pPr algn="ctr"/>
              <a:r>
                <a:rPr lang="es-CO" sz="1200" dirty="0"/>
                <a:t>a través del </a:t>
              </a:r>
              <a:r>
                <a:rPr lang="es-CO" sz="1200" b="1" dirty="0">
                  <a:solidFill>
                    <a:srgbClr val="838F25"/>
                  </a:solidFill>
                </a:rPr>
                <a:t>Instituto de Desarrollo Urbano, </a:t>
              </a:r>
              <a:r>
                <a:rPr lang="es-CO" sz="1200" dirty="0"/>
                <a:t>¡ha priorizado este proyecto, que mejorará la movilidad del sector!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4302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sz="quarter" idx="16"/>
          </p:nvPr>
        </p:nvSpPr>
        <p:spPr>
          <a:xfrm>
            <a:off x="115887" y="1844475"/>
            <a:ext cx="6626225" cy="515765"/>
          </a:xfrm>
        </p:spPr>
        <p:txBody>
          <a:bodyPr/>
          <a:lstStyle/>
          <a:p>
            <a:r>
              <a:rPr lang="es-MX" sz="2400" dirty="0" smtClean="0"/>
              <a:t>Cierre </a:t>
            </a:r>
            <a:r>
              <a:rPr lang="es-MX" sz="2400" dirty="0"/>
              <a:t>de espacio público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s-MX" sz="1400" dirty="0"/>
              <a:t>Avanzan las obras en la avenida carrera 68</a:t>
            </a:r>
          </a:p>
          <a:p>
            <a:r>
              <a:rPr lang="es-MX" sz="1400" dirty="0"/>
              <a:t>Grupo 6: entre calles 46 y 66</a:t>
            </a:r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8"/>
          </p:nvPr>
        </p:nvSpPr>
        <p:spPr>
          <a:xfrm>
            <a:off x="3911526" y="7500822"/>
            <a:ext cx="2711767" cy="933450"/>
          </a:xfrm>
        </p:spPr>
        <p:txBody>
          <a:bodyPr/>
          <a:lstStyle/>
          <a:p>
            <a:r>
              <a:rPr lang="es-MX" sz="700" b="1" dirty="0"/>
              <a:t>Contrato IDU 350 de 2020:</a:t>
            </a:r>
          </a:p>
          <a:p>
            <a:r>
              <a:rPr lang="es-MX" sz="700" dirty="0"/>
              <a:t>Dirección: Av. Carrera 68 No. 53 – 50</a:t>
            </a:r>
          </a:p>
          <a:p>
            <a:r>
              <a:rPr lang="es-MX" sz="700" dirty="0"/>
              <a:t>Horario: lunes a viernes: 8:00 a.m. a 12:00 m. y </a:t>
            </a:r>
          </a:p>
          <a:p>
            <a:r>
              <a:rPr lang="es-MX" sz="700" dirty="0"/>
              <a:t>de 1:00 a 4:30 p.m. sábados de 8:00 a 10:30 a.m.</a:t>
            </a:r>
          </a:p>
          <a:p>
            <a:r>
              <a:rPr lang="es-MX" sz="700" dirty="0"/>
              <a:t>Teléfono: 7550256 / Celular: 3188237884 </a:t>
            </a:r>
          </a:p>
          <a:p>
            <a:r>
              <a:rPr lang="es-MX" sz="700" dirty="0"/>
              <a:t>Correo electrónico:  </a:t>
            </a:r>
            <a:r>
              <a:rPr lang="es-MX" sz="700" dirty="0" smtClean="0"/>
              <a:t>atnciudadanogrupo6av68@gmail.com</a:t>
            </a:r>
            <a:endParaRPr lang="es-MX" sz="700" dirty="0"/>
          </a:p>
          <a:p>
            <a:r>
              <a:rPr lang="es-MX" sz="700" dirty="0"/>
              <a:t>Contratista: Consorcio LHS</a:t>
            </a:r>
          </a:p>
          <a:p>
            <a:r>
              <a:rPr lang="es-MX" sz="700" dirty="0"/>
              <a:t>Interventoría: AYESA Ingeniería y Arquitectura SAU</a:t>
            </a:r>
          </a:p>
        </p:txBody>
      </p:sp>
      <p:sp>
        <p:nvSpPr>
          <p:cNvPr id="27" name="Marcador de texto 26"/>
          <p:cNvSpPr>
            <a:spLocks noGrp="1"/>
          </p:cNvSpPr>
          <p:nvPr>
            <p:ph type="body" sz="quarter" idx="20"/>
          </p:nvPr>
        </p:nvSpPr>
        <p:spPr>
          <a:xfrm>
            <a:off x="679269" y="2578693"/>
            <a:ext cx="6062844" cy="2776213"/>
          </a:xfrm>
        </p:spPr>
        <p:txBody>
          <a:bodyPr/>
          <a:lstStyle/>
          <a:p>
            <a:pPr lvl="0">
              <a:buClr>
                <a:schemeClr val="dk1"/>
              </a:buClr>
              <a:buSzPts val="1200"/>
            </a:pPr>
            <a:r>
              <a:rPr lang="es-CO" sz="1050" dirty="0" smtClean="0"/>
              <a:t>Para </a:t>
            </a:r>
            <a:r>
              <a:rPr lang="es-CO" sz="1050" dirty="0"/>
              <a:t>continuar con las actividades de obra, entre el 24 de octubre de 2024 </a:t>
            </a:r>
            <a:r>
              <a:rPr lang="es-CO" sz="1050" dirty="0" smtClean="0"/>
              <a:t>y el </a:t>
            </a:r>
            <a:r>
              <a:rPr lang="es-CO" sz="1050" dirty="0"/>
              <a:t>17 de abril de 2025, se realizará </a:t>
            </a:r>
            <a:r>
              <a:rPr lang="es-CO" sz="1050" dirty="0">
                <a:latin typeface="Arial" panose="020B0604020202020204" pitchFamily="34" charset="0"/>
              </a:rPr>
              <a:t>el cierre</a:t>
            </a:r>
            <a:r>
              <a:rPr lang="es-CO" sz="1050" dirty="0"/>
              <a:t> total de zona verde </a:t>
            </a:r>
            <a:r>
              <a:rPr lang="es-CO" sz="1050" dirty="0" smtClean="0"/>
              <a:t>del costado </a:t>
            </a:r>
            <a:r>
              <a:rPr lang="es-CO" sz="1050" dirty="0"/>
              <a:t>occidental (parte interna del andén) </a:t>
            </a:r>
            <a:r>
              <a:rPr lang="es-CO" sz="1050" dirty="0">
                <a:latin typeface="Arial" panose="020B0604020202020204" pitchFamily="34" charset="0"/>
              </a:rPr>
              <a:t>de la avenida 68 entre calle 47 y 48.</a:t>
            </a:r>
            <a:endParaRPr lang="es-CO" sz="1050" dirty="0"/>
          </a:p>
          <a:p>
            <a:endParaRPr lang="es-MX" sz="1050" dirty="0"/>
          </a:p>
          <a:p>
            <a:r>
              <a:rPr lang="es-MX" sz="1050" dirty="0"/>
              <a:t>Desvío al sur: tomar calle 47 con avenida 68 al sur – carrera 1 al occidente (línea rosada en el plano).</a:t>
            </a:r>
          </a:p>
          <a:p>
            <a:endParaRPr lang="es-MX" sz="1050" dirty="0"/>
          </a:p>
          <a:p>
            <a:r>
              <a:rPr lang="es-MX" sz="1050" dirty="0"/>
              <a:t>Se garantizarán condiciones seguras para el tránsito vehicular de ciclistas y peatones.</a:t>
            </a:r>
          </a:p>
          <a:p>
            <a:endParaRPr lang="es-MX" sz="1050" dirty="0"/>
          </a:p>
          <a:p>
            <a:r>
              <a:rPr lang="es-MX" sz="1050" dirty="0"/>
              <a:t>Se recomienda atender las indicaciones del personal de tránsito y acatar la señalización de </a:t>
            </a:r>
            <a:r>
              <a:rPr lang="es-MX" sz="1050" dirty="0" smtClean="0"/>
              <a:t>obra.</a:t>
            </a:r>
            <a:endParaRPr lang="es-MX" sz="1050" dirty="0"/>
          </a:p>
          <a:p>
            <a:endParaRPr lang="es-MX" sz="1050" dirty="0"/>
          </a:p>
          <a:p>
            <a:r>
              <a:rPr lang="es-MX" sz="1050" dirty="0"/>
              <a:t>Ofrecemos disculpas por las posibles incomodidades.</a:t>
            </a:r>
          </a:p>
        </p:txBody>
      </p:sp>
      <p:pic>
        <p:nvPicPr>
          <p:cNvPr id="8" name="Google Shape;24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2024" y="2612826"/>
            <a:ext cx="290945" cy="301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980" y="4109187"/>
            <a:ext cx="336265" cy="336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7892" y="3323262"/>
            <a:ext cx="221030" cy="308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Marcador de posición de imagen 8"/>
          <p:cNvPicPr>
            <a:picLocks noGrp="1" noChangeAspect="1"/>
          </p:cNvPicPr>
          <p:nvPr>
            <p:ph type="pic" sz="quarter" idx="2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6" b="12956"/>
          <a:stretch>
            <a:fillRect/>
          </a:stretch>
        </p:blipFill>
        <p:spPr>
          <a:xfrm>
            <a:off x="327892" y="4822363"/>
            <a:ext cx="4278016" cy="2439885"/>
          </a:xfrm>
        </p:spPr>
      </p:pic>
      <p:sp>
        <p:nvSpPr>
          <p:cNvPr id="16" name="CuadroTexto 15"/>
          <p:cNvSpPr txBox="1"/>
          <p:nvPr/>
        </p:nvSpPr>
        <p:spPr>
          <a:xfrm>
            <a:off x="794075" y="7604802"/>
            <a:ext cx="260321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50" dirty="0"/>
              <a:t>Personas beneficiadas: más de </a:t>
            </a:r>
            <a:r>
              <a:rPr lang="es-CO" sz="1050" dirty="0" smtClean="0"/>
              <a:t>XXXX</a:t>
            </a:r>
            <a:endParaRPr lang="es-ES" sz="1050" dirty="0"/>
          </a:p>
          <a:p>
            <a:r>
              <a:rPr lang="es-CO" sz="1050" dirty="0" smtClean="0"/>
              <a:t>Localidades: XXXXXXXXXXXXXXXXX</a:t>
            </a:r>
            <a:endParaRPr lang="es-CO" sz="1050" dirty="0"/>
          </a:p>
          <a:p>
            <a:r>
              <a:rPr lang="es-CO" sz="1050" dirty="0" smtClean="0"/>
              <a:t>Barrios: XXXXXXXXXXXXXXX</a:t>
            </a:r>
            <a:endParaRPr lang="es-CO" sz="1050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99" y="7920699"/>
            <a:ext cx="276497" cy="201324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99" y="7627660"/>
            <a:ext cx="229920" cy="22992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863" y="4867752"/>
            <a:ext cx="386916" cy="386916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9" r="18951"/>
          <a:stretch/>
        </p:blipFill>
        <p:spPr>
          <a:xfrm>
            <a:off x="4527395" y="4822363"/>
            <a:ext cx="2107581" cy="247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937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3435</TotalTime>
  <Words>141</Words>
  <Application>Microsoft Office PowerPoint</Application>
  <PresentationFormat>Carta (216 x 279 mm)</PresentationFormat>
  <Paragraphs>23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3" baseType="lpstr">
      <vt:lpstr>Arial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GONZALEZ</dc:creator>
  <cp:lastModifiedBy>Ana Maria Catalina Gonzalez Guarin</cp:lastModifiedBy>
  <cp:revision>184</cp:revision>
  <cp:lastPrinted>2024-10-23T19:45:13Z</cp:lastPrinted>
  <dcterms:created xsi:type="dcterms:W3CDTF">2021-08-17T23:44:59Z</dcterms:created>
  <dcterms:modified xsi:type="dcterms:W3CDTF">2025-01-14T21:22:30Z</dcterms:modified>
</cp:coreProperties>
</file>