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1.xml"/>
  <Override ContentType="application/vnd.openxmlformats-officedocument.drawingml.chartshapes+xml" PartName="/ppt/drawings/drawing3.xml"/>
  <Override ContentType="application/vnd.openxmlformats-officedocument.drawingml.chartshapes+xml" PartName="/ppt/drawings/drawing4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5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j39TrHanIPesFmkWFrZgEgqRLw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Libro1" TargetMode="Externa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Libro1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Libro1" TargetMode="Externa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Libro1" TargetMode="Externa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Libro1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Libro1" TargetMode="Externa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Hoja1!$A$1</c:f>
              <c:strCache>
                <c:ptCount val="1"/>
                <c:pt idx="0">
                  <c:v>Avance programado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7E-4EA9-9916-050E56B5A5B3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2700">
                <a:solidFill>
                  <a:schemeClr val="bg1">
                    <a:alpha val="58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7E-4EA9-9916-050E56B5A5B3}"/>
              </c:ext>
            </c:extLst>
          </c:dPt>
          <c:dLbls>
            <c:delete val="1"/>
          </c:dLbls>
          <c:val>
            <c:numRef>
              <c:f>Hoja1!$B$1:$C$1</c:f>
              <c:numCache>
                <c:formatCode>0.00%</c:formatCode>
                <c:ptCount val="2"/>
                <c:pt idx="0">
                  <c:v>0.72699999999999998</c:v>
                </c:pt>
                <c:pt idx="1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7E-4EA9-9916-050E56B5A5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Hoja1!$A$2</c:f>
              <c:strCache>
                <c:ptCount val="1"/>
                <c:pt idx="0">
                  <c:v>Avance ejecutado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63-4CA1-8BE8-76093A029C73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63-4CA1-8BE8-76093A029C73}"/>
              </c:ext>
            </c:extLst>
          </c:dPt>
          <c:dLbls>
            <c:delete val="1"/>
          </c:dLbls>
          <c:val>
            <c:numRef>
              <c:f>Hoja1!$B$2:$C$2</c:f>
              <c:numCache>
                <c:formatCode>0.00%</c:formatCode>
                <c:ptCount val="2"/>
                <c:pt idx="0">
                  <c:v>0.63100000000000001</c:v>
                </c:pt>
                <c:pt idx="1">
                  <c:v>0.36899999999999999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63-4CA1-8BE8-76093A029C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b="1" i="1" dirty="0">
                <a:solidFill>
                  <a:schemeClr val="tx1"/>
                </a:solidFill>
              </a:rPr>
              <a:t>Avance programado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Hoja1!$A$1</c:f>
              <c:strCache>
                <c:ptCount val="1"/>
                <c:pt idx="0">
                  <c:v>Avance programado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C4-4A5D-8F63-662C2F7B6A68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2700">
                <a:solidFill>
                  <a:schemeClr val="bg1">
                    <a:alpha val="58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C4-4A5D-8F63-662C2F7B6A68}"/>
              </c:ext>
            </c:extLst>
          </c:dPt>
          <c:dLbls>
            <c:delete val="1"/>
          </c:dLbls>
          <c:val>
            <c:numRef>
              <c:f>Hoja1!$B$1:$C$1</c:f>
              <c:numCache>
                <c:formatCode>0.00%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C4-4A5D-8F63-662C2F7B6A6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Hoja1!$A$2</c:f>
              <c:strCache>
                <c:ptCount val="1"/>
                <c:pt idx="0">
                  <c:v>Avance ejecutado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7-40D0-B700-01EE652C5092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7-40D0-B700-01EE652C5092}"/>
              </c:ext>
            </c:extLst>
          </c:dPt>
          <c:dLbls>
            <c:delete val="1"/>
          </c:dLbls>
          <c:val>
            <c:numRef>
              <c:f>Hoja1!$B$2:$C$2</c:f>
              <c:numCache>
                <c:formatCode>0.00%</c:formatCode>
                <c:ptCount val="2"/>
                <c:pt idx="0">
                  <c:v>0.98599999999999999</c:v>
                </c:pt>
                <c:pt idx="1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17-40D0-B700-01EE652C509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Hoja1!$A$2</c:f>
              <c:strCache>
                <c:ptCount val="1"/>
                <c:pt idx="0">
                  <c:v>Avance ejecutado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FC-4EAA-BF78-64F09B05ACC1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FC-4EAA-BF78-64F09B05ACC1}"/>
              </c:ext>
            </c:extLst>
          </c:dPt>
          <c:dLbls>
            <c:delete val="1"/>
          </c:dLbls>
          <c:val>
            <c:numRef>
              <c:f>Hoja1!$B$2:$C$2</c:f>
              <c:numCache>
                <c:formatCode>0.00%</c:formatCode>
                <c:ptCount val="2"/>
                <c:pt idx="0">
                  <c:v>0.63100000000000001</c:v>
                </c:pt>
                <c:pt idx="1">
                  <c:v>0.36899999999999999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FC-4EAA-BF78-64F09B05AC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Hoja1!$A$1</c:f>
              <c:strCache>
                <c:ptCount val="1"/>
                <c:pt idx="0">
                  <c:v>Avance programado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41-47F5-B518-F333A86D02F4}"/>
              </c:ext>
            </c:extLst>
          </c:dPt>
          <c:dPt>
            <c:idx val="1"/>
            <c:bubble3D val="0"/>
            <c:spPr>
              <a:solidFill>
                <a:schemeClr val="accent6">
                  <a:alpha val="20000"/>
                </a:schemeClr>
              </a:solidFill>
              <a:ln w="12700">
                <a:solidFill>
                  <a:schemeClr val="bg1">
                    <a:alpha val="58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41-47F5-B518-F333A86D02F4}"/>
              </c:ext>
            </c:extLst>
          </c:dPt>
          <c:dLbls>
            <c:delete val="1"/>
          </c:dLbls>
          <c:val>
            <c:numRef>
              <c:f>Hoja1!$B$1:$C$1</c:f>
              <c:numCache>
                <c:formatCode>0.00%</c:formatCode>
                <c:ptCount val="2"/>
                <c:pt idx="0">
                  <c:v>0.72699999999999998</c:v>
                </c:pt>
                <c:pt idx="1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41-47F5-B518-F333A86D02F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0.32942</cdr:x>
      <cdr:y>0.28401</cdr:y>
    </cdr:from>
    <cdr:to>
      <cdr:x>0.67155</cdr:x>
      <cdr:y>0.84136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1506108" y="779530"/>
          <a:ext cx="1564217" cy="152980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s-CO" sz="2000" b="1">
              <a:latin typeface="+mj-lt"/>
            </a:rPr>
            <a:t>72,70%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0.33093</cdr:x>
      <cdr:y>0.27427</cdr:y>
    </cdr:from>
    <cdr:to>
      <cdr:x>0.67166</cdr:x>
      <cdr:y>0.85801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1550647" y="756979"/>
          <a:ext cx="1596572" cy="1611086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s-CO" sz="2000" b="1" dirty="0" smtClean="0">
              <a:latin typeface="+mj-lt"/>
            </a:rPr>
            <a:t>100</a:t>
          </a:r>
          <a:r>
            <a:rPr lang="es-CO" sz="2000" b="1" dirty="0">
              <a:latin typeface="+mj-lt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0.32646</cdr:x>
      <cdr:y>0.26618</cdr:y>
    </cdr:from>
    <cdr:to>
      <cdr:x>0.67567</cdr:x>
      <cdr:y>0.86284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1492590" y="730183"/>
          <a:ext cx="1596571" cy="1636763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2000" b="1" dirty="0">
              <a:latin typeface="+mj-lt"/>
            </a:rPr>
            <a:t>98,60%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0.34422</cdr:x>
      <cdr:y>0.29187</cdr:y>
    </cdr:from>
    <cdr:to>
      <cdr:x>0.64666</cdr:x>
      <cdr:y>0.83071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1568774" y="728650"/>
          <a:ext cx="1378391" cy="1345172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s-CO" sz="1600" b="1" dirty="0">
              <a:latin typeface="+mj-lt"/>
            </a:rPr>
            <a:t>47,96%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1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1306" y="6270970"/>
            <a:ext cx="2391857" cy="38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1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1306" y="6270970"/>
            <a:ext cx="2391857" cy="3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7"/>
          <p:cNvSpPr/>
          <p:nvPr/>
        </p:nvSpPr>
        <p:spPr>
          <a:xfrm>
            <a:off x="340318" y="342895"/>
            <a:ext cx="11511364" cy="753035"/>
          </a:xfrm>
          <a:prstGeom prst="roundRect">
            <a:avLst>
              <a:gd fmla="val 16667" name="adj"/>
            </a:avLst>
          </a:prstGeom>
          <a:solidFill>
            <a:srgbClr val="A9B9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Relationship Id="rId4" Type="http://schemas.openxmlformats.org/officeDocument/2006/relationships/image" Target="../media/image16.png"/><Relationship Id="rId5" Type="http://schemas.openxmlformats.org/officeDocument/2006/relationships/chart" Target="../charts/chart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chart" Target="../charts/chart3.xml"/><Relationship Id="rId5" Type="http://schemas.openxmlformats.org/officeDocument/2006/relationships/chart" Target="../charts/chart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chart" Target="../charts/chart5.xml"/><Relationship Id="rId5" Type="http://schemas.openxmlformats.org/officeDocument/2006/relationships/chart" Target="../charts/chart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64748"/>
            <a:ext cx="12192000" cy="360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8584" y="0"/>
            <a:ext cx="7598141" cy="686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fmla="val 2216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A9B9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735265" y="2333114"/>
            <a:ext cx="497755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b="0" i="0" lang="es-ES" sz="2200" u="none" cap="none" strike="noStrik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rPr>
              <a:t>Rendición de cuentas nodo Movilidad</a:t>
            </a:r>
            <a:endParaRPr/>
          </a:p>
          <a:p>
            <a:pPr indent="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094456"/>
              </a:buClr>
              <a:buSzPts val="2200"/>
              <a:buFont typeface="Calibri"/>
              <a:buNone/>
            </a:pPr>
            <a:r>
              <a:rPr b="0" i="0" lang="es-ES" sz="2200" u="none" cap="none" strike="noStrike">
                <a:solidFill>
                  <a:srgbClr val="094456"/>
                </a:solidFill>
                <a:latin typeface="Calibri"/>
                <a:ea typeface="Calibri"/>
                <a:cs typeface="Calibri"/>
                <a:sym typeface="Calibri"/>
              </a:rPr>
              <a:t>22 de mayo de 2024</a:t>
            </a:r>
            <a:endParaRPr b="0" i="0" sz="2200" u="none" cap="none" strike="noStrike">
              <a:solidFill>
                <a:srgbClr val="094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7822" y="5925671"/>
            <a:ext cx="2646023" cy="42161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"/>
          <p:cNvSpPr txBox="1"/>
          <p:nvPr/>
        </p:nvSpPr>
        <p:spPr>
          <a:xfrm>
            <a:off x="854198" y="611657"/>
            <a:ext cx="5565770" cy="1515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41E"/>
              </a:buClr>
              <a:buSzPct val="100000"/>
              <a:buFont typeface="Calibri"/>
              <a:buNone/>
            </a:pPr>
            <a:r>
              <a:rPr b="1" i="0" lang="es-ES" sz="4600" u="none" cap="none" strike="noStrike">
                <a:solidFill>
                  <a:srgbClr val="C9D41E"/>
                </a:solidFill>
                <a:latin typeface="Calibri"/>
                <a:ea typeface="Calibri"/>
                <a:cs typeface="Calibri"/>
                <a:sym typeface="Calibri"/>
              </a:rPr>
              <a:t>Rendición de cuentas </a:t>
            </a:r>
            <a:br>
              <a:rPr b="1" i="0" lang="es-ES" sz="4600" u="none" cap="none" strike="noStrike">
                <a:solidFill>
                  <a:srgbClr val="C9D41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s-ES" sz="4600" u="none" cap="none" strike="noStrike">
                <a:solidFill>
                  <a:srgbClr val="C9D41E"/>
                </a:solidFill>
                <a:latin typeface="Calibri"/>
                <a:ea typeface="Calibri"/>
                <a:cs typeface="Calibri"/>
                <a:sym typeface="Calibri"/>
              </a:rPr>
              <a:t>Localidad Antonio Nariño</a:t>
            </a:r>
            <a:endParaRPr b="1" i="0" sz="4600" u="none" cap="none" strike="noStrike">
              <a:solidFill>
                <a:srgbClr val="C9D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/>
        </p:nvSpPr>
        <p:spPr>
          <a:xfrm>
            <a:off x="229447" y="428352"/>
            <a:ext cx="11756074" cy="6777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ESTADO ESPACIO PÚBLICO- ANDENES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5053" l="16021" r="3171" t="19247"/>
          <a:stretch/>
        </p:blipFill>
        <p:spPr>
          <a:xfrm>
            <a:off x="1120878" y="1165124"/>
            <a:ext cx="9720796" cy="5122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/>
        </p:nvSpPr>
        <p:spPr>
          <a:xfrm>
            <a:off x="1587731" y="487346"/>
            <a:ext cx="8545484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MALLA VIAL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b="23690" l="16344" r="2687" t="11217"/>
          <a:stretch/>
        </p:blipFill>
        <p:spPr>
          <a:xfrm>
            <a:off x="764368" y="1209365"/>
            <a:ext cx="10798367" cy="488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/>
        </p:nvSpPr>
        <p:spPr>
          <a:xfrm>
            <a:off x="1596044" y="487346"/>
            <a:ext cx="8620298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MALLA VIAL URBANA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3">
            <a:alphaModFix/>
          </a:blip>
          <a:srcRect b="24264" l="16021" r="2849" t="14373"/>
          <a:stretch/>
        </p:blipFill>
        <p:spPr>
          <a:xfrm>
            <a:off x="471949" y="1337734"/>
            <a:ext cx="11415252" cy="485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/>
          <p:nvPr/>
        </p:nvSpPr>
        <p:spPr>
          <a:xfrm>
            <a:off x="2443941" y="487346"/>
            <a:ext cx="6575367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PUENTES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3"/>
          <p:cNvPicPr preferRelativeResize="0"/>
          <p:nvPr/>
        </p:nvPicPr>
        <p:blipFill rotWithShape="1">
          <a:blip r:embed="rId3">
            <a:alphaModFix/>
          </a:blip>
          <a:srcRect b="4480" l="15536" r="2850" t="12364"/>
          <a:stretch/>
        </p:blipFill>
        <p:spPr>
          <a:xfrm>
            <a:off x="1002890" y="1160829"/>
            <a:ext cx="10530349" cy="4987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0336"/>
            <a:ext cx="12192000" cy="34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5261" y="21336"/>
            <a:ext cx="67367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 txBox="1"/>
          <p:nvPr/>
        </p:nvSpPr>
        <p:spPr>
          <a:xfrm>
            <a:off x="976119" y="1954799"/>
            <a:ext cx="3738122" cy="879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F9A2B"/>
              </a:buClr>
              <a:buSzPts val="6200"/>
              <a:buFont typeface="Calibri"/>
              <a:buNone/>
            </a:pPr>
            <a:r>
              <a:rPr b="1" lang="es-ES" sz="6200">
                <a:solidFill>
                  <a:srgbClr val="8F9A2B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b="1" sz="6200">
              <a:solidFill>
                <a:srgbClr val="8F9A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fmla="val 2216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9B9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7822" y="5925671"/>
            <a:ext cx="2646023" cy="421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5" y="0"/>
            <a:ext cx="12188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/>
          <p:nvPr/>
        </p:nvSpPr>
        <p:spPr>
          <a:xfrm>
            <a:off x="745095" y="1535768"/>
            <a:ext cx="4420200" cy="2975272"/>
          </a:xfrm>
          <a:prstGeom prst="rect">
            <a:avLst/>
          </a:prstGeom>
          <a:solidFill>
            <a:srgbClr val="8F9A2B">
              <a:alpha val="7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Estructuramos y desarrollamos proyectos de infraestructura vial y movilidad multimodal, de forma sostenible, incluyente, innovadora y eficiente, para contribuir al desarrollo urbano de Bogotá Región y mejorar la calidad de vida de su gente.</a:t>
            </a:r>
            <a:endParaRPr/>
          </a:p>
        </p:txBody>
      </p:sp>
      <p:sp>
        <p:nvSpPr>
          <p:cNvPr id="81" name="Google Shape;81;p2"/>
          <p:cNvSpPr txBox="1"/>
          <p:nvPr/>
        </p:nvSpPr>
        <p:spPr>
          <a:xfrm>
            <a:off x="1085841" y="1683079"/>
            <a:ext cx="3738708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s-E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PROPÓSITO CENTRAL (MISIÓN )</a:t>
            </a:r>
            <a:endParaRPr/>
          </a:p>
        </p:txBody>
      </p:sp>
      <p:sp>
        <p:nvSpPr>
          <p:cNvPr id="82" name="Google Shape;82;p2"/>
          <p:cNvSpPr txBox="1"/>
          <p:nvPr/>
        </p:nvSpPr>
        <p:spPr>
          <a:xfrm>
            <a:off x="906953" y="1535768"/>
            <a:ext cx="1962150" cy="14646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</a:pPr>
            <a:r>
              <a:t/>
            </a:r>
            <a:endParaRPr b="1" sz="1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906953" y="3841866"/>
            <a:ext cx="3287302" cy="1692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/>
          <p:nvPr/>
        </p:nvSpPr>
        <p:spPr>
          <a:xfrm>
            <a:off x="3385658" y="487346"/>
            <a:ext cx="4851862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LOCALIDAD ANTONIO NARIÑO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 b="5448" l="475" r="2460" t="7495"/>
          <a:stretch/>
        </p:blipFill>
        <p:spPr>
          <a:xfrm>
            <a:off x="1407886" y="1260619"/>
            <a:ext cx="9216571" cy="4649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/>
          <p:nvPr/>
        </p:nvSpPr>
        <p:spPr>
          <a:xfrm>
            <a:off x="1756229" y="487346"/>
            <a:ext cx="8418285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CONTRATOS EN CONSTRUCCIÓN</a:t>
            </a:r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8157030" y="1320799"/>
            <a:ext cx="36285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IDU-1848-2021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Ampliación estaciones Transmilenio Fase I y Fase II - Diseños y Construcción - Grupo 4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6" name="Google Shape;96;p4"/>
          <p:cNvGraphicFramePr/>
          <p:nvPr/>
        </p:nvGraphicFramePr>
        <p:xfrm>
          <a:off x="6241145" y="2544241"/>
          <a:ext cx="4571998" cy="2744765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b="30564" l="25079" r="40079" t="31905"/>
          <a:stretch/>
        </p:blipFill>
        <p:spPr>
          <a:xfrm>
            <a:off x="449943" y="1843313"/>
            <a:ext cx="6843486" cy="41466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" name="Google Shape;98;p4"/>
          <p:cNvGraphicFramePr/>
          <p:nvPr/>
        </p:nvGraphicFramePr>
        <p:xfrm>
          <a:off x="8229395" y="3479800"/>
          <a:ext cx="4942114" cy="2906486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99" name="Google Shape;99;p4"/>
          <p:cNvSpPr/>
          <p:nvPr/>
        </p:nvSpPr>
        <p:spPr>
          <a:xfrm>
            <a:off x="9857898" y="4276796"/>
            <a:ext cx="1678260" cy="1655082"/>
          </a:xfrm>
          <a:prstGeom prst="ellipse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63,10%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/>
        </p:nvSpPr>
        <p:spPr>
          <a:xfrm>
            <a:off x="1756229" y="487346"/>
            <a:ext cx="8418285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CONTRATOS EN CONSTRUCCIÓN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8157030" y="1320799"/>
            <a:ext cx="36285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IDU-1535-2018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Ampliación Estaciones Troncales Existentes Grupo 3 - Diseños y Construcción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 b="14338" l="14047" r="48096" t="31481"/>
          <a:stretch/>
        </p:blipFill>
        <p:spPr>
          <a:xfrm>
            <a:off x="460829" y="1320798"/>
            <a:ext cx="6923315" cy="50755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Google Shape;107;p5"/>
          <p:cNvGraphicFramePr/>
          <p:nvPr/>
        </p:nvGraphicFramePr>
        <p:xfrm>
          <a:off x="6135858" y="2478590"/>
          <a:ext cx="4685733" cy="2759949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108" name="Google Shape;108;p5"/>
          <p:cNvGraphicFramePr/>
          <p:nvPr/>
        </p:nvGraphicFramePr>
        <p:xfrm>
          <a:off x="8478725" y="3653131"/>
          <a:ext cx="4572000" cy="2743200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/>
        </p:nvSpPr>
        <p:spPr>
          <a:xfrm>
            <a:off x="653144" y="487346"/>
            <a:ext cx="10768834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E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CONTRATOS EN CONSERVACIÓN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27741" l="23572" r="36348" t="24850"/>
          <a:stretch/>
        </p:blipFill>
        <p:spPr>
          <a:xfrm>
            <a:off x="653144" y="1320799"/>
            <a:ext cx="7329715" cy="487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/>
        </p:nvSpPr>
        <p:spPr>
          <a:xfrm>
            <a:off x="8040915" y="1227593"/>
            <a:ext cx="3628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IDU-625-2023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Limpieza en los elementos segregadores y estructuras de las troncales del Sistema Transmilenio - 2023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6"/>
          <p:cNvCxnSpPr/>
          <p:nvPr/>
        </p:nvCxnSpPr>
        <p:spPr>
          <a:xfrm rot="10800000">
            <a:off x="5791201" y="1770743"/>
            <a:ext cx="2365829" cy="29028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aphicFrame>
        <p:nvGraphicFramePr>
          <p:cNvPr id="117" name="Google Shape;117;p6"/>
          <p:cNvGraphicFramePr/>
          <p:nvPr/>
        </p:nvGraphicFramePr>
        <p:xfrm>
          <a:off x="8302171" y="3773715"/>
          <a:ext cx="4804229" cy="2751596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118" name="Google Shape;118;p6"/>
          <p:cNvGraphicFramePr/>
          <p:nvPr/>
        </p:nvGraphicFramePr>
        <p:xfrm>
          <a:off x="6661292" y="2740264"/>
          <a:ext cx="4557485" cy="2496456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119" name="Google Shape;119;p6"/>
          <p:cNvSpPr/>
          <p:nvPr/>
        </p:nvSpPr>
        <p:spPr>
          <a:xfrm>
            <a:off x="9913258" y="4552647"/>
            <a:ext cx="1523234" cy="1533926"/>
          </a:xfrm>
          <a:prstGeom prst="ellipse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48,02%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/>
          <p:nvPr/>
        </p:nvSpPr>
        <p:spPr>
          <a:xfrm>
            <a:off x="2219499" y="487346"/>
            <a:ext cx="7922028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CICLORRUTA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b="6000" l="16000" r="3166" t="12222"/>
          <a:stretch/>
        </p:blipFill>
        <p:spPr>
          <a:xfrm>
            <a:off x="462707" y="1068515"/>
            <a:ext cx="11375334" cy="5219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/>
        </p:nvSpPr>
        <p:spPr>
          <a:xfrm>
            <a:off x="2219499" y="487346"/>
            <a:ext cx="7922028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ESTADO CICLORUTAS 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 b="5626" l="15860" r="3333" t="18387"/>
          <a:stretch/>
        </p:blipFill>
        <p:spPr>
          <a:xfrm>
            <a:off x="1291863" y="1072338"/>
            <a:ext cx="9777299" cy="517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/>
        </p:nvSpPr>
        <p:spPr>
          <a:xfrm>
            <a:off x="698269" y="487346"/>
            <a:ext cx="10615353" cy="584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b="1" lang="es-E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INVENTARIO DE ESPACIO PÚBLICO- ANDENES</a:t>
            </a:r>
            <a:endParaRPr b="1"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b="4299" l="16344" r="3494" t="20107"/>
          <a:stretch/>
        </p:blipFill>
        <p:spPr>
          <a:xfrm>
            <a:off x="1102911" y="1072338"/>
            <a:ext cx="9806068" cy="520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2024-02-16T16:16:33Z</dcterms:created>
  <dc:creator>William Eduardo Solórzano Morales</dc:creator>
</cp:coreProperties>
</file>