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050338" cy="5145088"/>
  <p:notesSz cx="6858000" cy="9144000"/>
  <p:embeddedFontLst>
    <p:embeddedFont>
      <p:font typeface="Arial Black" panose="020B0A04020102020204" pitchFamily="34" charset="0"/>
      <p:regular r:id="rId23"/>
      <p:bold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03">
          <p15:clr>
            <a:srgbClr val="A4A3A4"/>
          </p15:clr>
        </p15:guide>
        <p15:guide id="2" pos="2833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Z9wbQXfVxlhbG1QcitM4z82Qj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38" y="66"/>
      </p:cViewPr>
      <p:guideLst>
        <p:guide orient="horz" pos="1603"/>
        <p:guide pos="2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7e75055d5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1f7e75055d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685800"/>
            <a:ext cx="6032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131292" y="842032"/>
            <a:ext cx="6787754" cy="179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4"/>
              <a:buFont typeface="Calibri"/>
              <a:buNone/>
              <a:defRPr sz="445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131292" y="2702363"/>
            <a:ext cx="6787754" cy="124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sz="1782"/>
            </a:lvl1pPr>
            <a:lvl2pPr lvl="1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485"/>
            </a:lvl2pPr>
            <a:lvl3pPr lvl="2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/>
            </a:lvl3pPr>
            <a:lvl4pPr lvl="3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4pPr>
            <a:lvl5pPr lvl="4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5pPr>
            <a:lvl6pPr lvl="5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6pPr>
            <a:lvl7pPr lvl="6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7pPr>
            <a:lvl8pPr lvl="7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8pPr>
            <a:lvl9pPr lvl="8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2892914" y="-901061"/>
            <a:ext cx="3264511" cy="78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5272276" y="1478300"/>
            <a:ext cx="4360224" cy="195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312753" y="-416614"/>
            <a:ext cx="4360224" cy="574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622211" y="1369642"/>
            <a:ext cx="7805917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617497" y="1282700"/>
            <a:ext cx="7805917" cy="214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4"/>
              <a:buFont typeface="Calibri"/>
              <a:buNone/>
              <a:defRPr sz="445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617497" y="3443160"/>
            <a:ext cx="7805917" cy="11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rgbClr val="888888"/>
              </a:buClr>
              <a:buSzPts val="1782"/>
              <a:buNone/>
              <a:defRPr sz="1782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485"/>
              <a:buNone/>
              <a:defRPr sz="148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336"/>
              <a:buNone/>
              <a:defRPr sz="133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622211" y="1369642"/>
            <a:ext cx="3846394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4581733" y="1369642"/>
            <a:ext cx="3846394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623389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623390" y="1261261"/>
            <a:ext cx="3828717" cy="6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sz="1782" b="1"/>
            </a:lvl1pPr>
            <a:lvl2pPr marL="914400" lvl="1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485" b="1"/>
            </a:lvl2pPr>
            <a:lvl3pPr marL="1371600" lvl="2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3pPr>
            <a:lvl4pPr marL="1828800" lvl="3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4pPr>
            <a:lvl5pPr marL="2286000" lvl="4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5pPr>
            <a:lvl6pPr marL="2743200" lvl="5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6pPr>
            <a:lvl7pPr marL="3200400" lvl="6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7pPr>
            <a:lvl8pPr marL="3657600" lvl="7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8pPr>
            <a:lvl9pPr marL="4114800" lvl="8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623390" y="1879386"/>
            <a:ext cx="3828717" cy="276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4581734" y="1261261"/>
            <a:ext cx="3847572" cy="6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sz="1782" b="1"/>
            </a:lvl1pPr>
            <a:lvl2pPr marL="914400" lvl="1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485" b="1"/>
            </a:lvl2pPr>
            <a:lvl3pPr marL="1371600" lvl="2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 b="1"/>
            </a:lvl3pPr>
            <a:lvl4pPr marL="1828800" lvl="3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4pPr>
            <a:lvl5pPr marL="2286000" lvl="4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5pPr>
            <a:lvl6pPr marL="2743200" lvl="5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6pPr>
            <a:lvl7pPr marL="3200400" lvl="6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7pPr>
            <a:lvl8pPr marL="3657600" lvl="7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8pPr>
            <a:lvl9pPr marL="4114800" lvl="8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4581734" y="1879386"/>
            <a:ext cx="3847572" cy="276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623390" y="343006"/>
            <a:ext cx="2918969" cy="120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Calibri"/>
              <a:buNone/>
              <a:defRPr sz="2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3847572" y="740798"/>
            <a:ext cx="4581734" cy="365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9412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2375"/>
              <a:buChar char="•"/>
              <a:defRPr sz="2375"/>
            </a:lvl1pPr>
            <a:lvl2pPr marL="914400" lvl="1" indent="-360553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78"/>
              <a:buChar char="•"/>
              <a:defRPr sz="2078"/>
            </a:lvl2pPr>
            <a:lvl3pPr marL="1371600" lvl="2" indent="-34175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782"/>
              <a:buChar char="•"/>
              <a:defRPr sz="1782"/>
            </a:lvl3pPr>
            <a:lvl4pPr marL="1828800" lvl="3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4pPr>
            <a:lvl5pPr marL="2286000" lvl="4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5pPr>
            <a:lvl6pPr marL="2743200" lvl="5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6pPr>
            <a:lvl7pPr marL="3200400" lvl="6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7pPr>
            <a:lvl8pPr marL="3657600" lvl="7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8pPr>
            <a:lvl9pPr marL="4114800" lvl="8" indent="-322897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623390" y="1543526"/>
            <a:ext cx="2918969" cy="285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1pPr>
            <a:lvl2pPr marL="914400" lvl="1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039"/>
              <a:buNone/>
              <a:defRPr sz="1039"/>
            </a:lvl2pPr>
            <a:lvl3pPr marL="1371600" lvl="2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891"/>
              <a:buNone/>
              <a:defRPr sz="891"/>
            </a:lvl3pPr>
            <a:lvl4pPr marL="1828800" lvl="3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4pPr>
            <a:lvl5pPr marL="2286000" lvl="4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5pPr>
            <a:lvl6pPr marL="2743200" lvl="5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6pPr>
            <a:lvl7pPr marL="3200400" lvl="6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7pPr>
            <a:lvl8pPr marL="3657600" lvl="7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8pPr>
            <a:lvl9pPr marL="4114800" lvl="8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623390" y="343006"/>
            <a:ext cx="2918969" cy="120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Calibri"/>
              <a:buNone/>
              <a:defRPr sz="2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3847572" y="740798"/>
            <a:ext cx="4581734" cy="365634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623390" y="1543526"/>
            <a:ext cx="2918969" cy="285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1pPr>
            <a:lvl2pPr marL="914400" lvl="1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039"/>
              <a:buNone/>
              <a:defRPr sz="1039"/>
            </a:lvl2pPr>
            <a:lvl3pPr marL="1371600" lvl="2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891"/>
              <a:buNone/>
              <a:defRPr sz="891"/>
            </a:lvl3pPr>
            <a:lvl4pPr marL="1828800" lvl="3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4pPr>
            <a:lvl5pPr marL="2286000" lvl="4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5pPr>
            <a:lvl6pPr marL="2743200" lvl="5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6pPr>
            <a:lvl7pPr marL="3200400" lvl="6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7pPr>
            <a:lvl8pPr marL="3657600" lvl="7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8pPr>
            <a:lvl9pPr marL="4114800" lvl="8" indent="-228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6"/>
              <a:buFont typeface="Calibri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622211" y="1369642"/>
            <a:ext cx="7805917" cy="32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0553" algn="l" rtl="0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2078"/>
              <a:buFont typeface="Arial"/>
              <a:buChar char="•"/>
              <a:defRPr sz="2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1757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782"/>
              <a:buFont typeface="Arial"/>
              <a:buChar char="•"/>
              <a:defRPr sz="17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2897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Font typeface="Arial"/>
              <a:buChar char="•"/>
              <a:defRPr sz="14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3436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3435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3435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3435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3435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3435" algn="l" rtl="0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sz="1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sz="89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04" y="0"/>
            <a:ext cx="9053345" cy="51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Imagen que contiene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8214" y="4408785"/>
            <a:ext cx="2882036" cy="63656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783537" y="1623350"/>
            <a:ext cx="7631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s-ES"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ESTRATEGIA DE RENDICIÓN DE CUENTAS 2024 </a:t>
            </a:r>
            <a:r>
              <a:rPr lang="es-ES" sz="27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GESTIÓN 2023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NODO SECTOR MOVILIDAD DISTRITAL</a:t>
            </a:r>
            <a:endParaRPr sz="2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" descr="https://lh7-us.googleusercontent.com/B1NbhG0iLOqPlO8A65VuzGdISmHgCf5pD_tjqI1X2CjlKoBtf0sZvowgUYWd3VRo7mYabBgRRicQ7jQh0I3XXTcTdIovBNB9sdNkiWVKYrcwSjHntJw_4iTsk2P3qlEqdlZmJiW9SdJQ4VHo_yF_VA=s2048"/>
          <p:cNvSpPr/>
          <p:nvPr/>
        </p:nvSpPr>
        <p:spPr>
          <a:xfrm>
            <a:off x="155575" y="841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7e75055d5_0_1"/>
          <p:cNvSpPr/>
          <p:nvPr/>
        </p:nvSpPr>
        <p:spPr>
          <a:xfrm rot="-5400000">
            <a:off x="547170" y="1453596"/>
            <a:ext cx="1567500" cy="1955700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f7e75055d5_0_1"/>
          <p:cNvSpPr/>
          <p:nvPr/>
        </p:nvSpPr>
        <p:spPr>
          <a:xfrm>
            <a:off x="181033" y="1409639"/>
            <a:ext cx="2171100" cy="1911000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CRONOGRAMA DE TRABAJO- AUDIENCIAS PÚBLICAS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g1f7e75055d5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9549" y="283951"/>
            <a:ext cx="2901375" cy="45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/>
          <p:nvPr/>
        </p:nvSpPr>
        <p:spPr>
          <a:xfrm>
            <a:off x="388173" y="4415372"/>
            <a:ext cx="7943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Estrategia de Comunicaciones</a:t>
            </a:r>
            <a:endParaRPr sz="2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34;p18">
            <a:extLst>
              <a:ext uri="{FF2B5EF4-FFF2-40B4-BE49-F238E27FC236}">
                <a16:creationId xmlns:a16="http://schemas.microsoft.com/office/drawing/2014/main" id="{562D0613-8C0C-A831-F206-864FE07AED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050338" cy="22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/>
        </p:nvSpPr>
        <p:spPr>
          <a:xfrm>
            <a:off x="138704" y="2912789"/>
            <a:ext cx="2803669" cy="194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67850" rIns="67850" bIns="67850" anchor="t" anchorCtr="0">
            <a:noAutofit/>
          </a:bodyPr>
          <a:lstStyle/>
          <a:p>
            <a:pPr marL="212112" marR="0" lvl="0" indent="-2121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426"/>
              <a:buFont typeface="Noto Sans Symbols"/>
              <a:buChar char="▪"/>
            </a:pPr>
            <a:r>
              <a:rPr lang="es-ES" sz="11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Divulgación mediante los Centros Locales de Movilidad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2112" marR="0" lvl="0" indent="-12158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426"/>
              <a:buFont typeface="Noto Sans Symbols"/>
              <a:buNone/>
            </a:pPr>
            <a:endParaRPr sz="1188" b="0" i="0" u="none" strike="noStrike" cap="none">
              <a:solidFill>
                <a:srgbClr val="4C53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2112" marR="0" lvl="0" indent="-2121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426"/>
              <a:buFont typeface="Noto Sans Symbols"/>
              <a:buChar char="▪"/>
            </a:pPr>
            <a:r>
              <a:rPr lang="es-ES" sz="11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Divulgación mediante las entidades adscritas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2112" marR="0" lvl="0" indent="-12158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426"/>
              <a:buFont typeface="Noto Sans Symbols"/>
              <a:buNone/>
            </a:pPr>
            <a:endParaRPr sz="1188" b="0" i="0" u="none" strike="noStrike" cap="none">
              <a:solidFill>
                <a:srgbClr val="4C53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2112" marR="0" lvl="0" indent="-2121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426"/>
              <a:buFont typeface="Noto Sans Symbols"/>
              <a:buChar char="▪"/>
            </a:pPr>
            <a:r>
              <a:rPr lang="es-ES" sz="11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Divulgación mediante redes sociales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4"/>
          <p:cNvSpPr txBox="1"/>
          <p:nvPr/>
        </p:nvSpPr>
        <p:spPr>
          <a:xfrm>
            <a:off x="170687" y="2067362"/>
            <a:ext cx="2786152" cy="743280"/>
          </a:xfrm>
          <a:prstGeom prst="rect">
            <a:avLst/>
          </a:prstGeom>
          <a:solidFill>
            <a:srgbClr val="FFFFFF">
              <a:alpha val="5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lang="es-ES" sz="1410" b="1" i="0" u="none" strike="noStrike" cap="non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1. Encuesta ciudadana para facilitar los diálogos ciudadanos de RdC</a:t>
            </a:r>
            <a:endParaRPr sz="1410" b="1" i="0" u="none" strike="noStrike" cap="none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2989702" y="2084542"/>
            <a:ext cx="3490799" cy="526298"/>
          </a:xfrm>
          <a:prstGeom prst="rect">
            <a:avLst/>
          </a:prstGeom>
          <a:solidFill>
            <a:srgbClr val="FFFFFF">
              <a:alpha val="5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lang="es-ES" sz="1410" b="1" i="0" u="none" strike="noStrike" cap="non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2. Piezas comunicativas por parte de las entidades </a:t>
            </a:r>
            <a:endParaRPr sz="1410" b="1" i="0" u="none" strike="noStrike" cap="none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6385143" y="2123989"/>
            <a:ext cx="2507951" cy="309315"/>
          </a:xfrm>
          <a:prstGeom prst="rect">
            <a:avLst/>
          </a:prstGeom>
          <a:solidFill>
            <a:srgbClr val="FFFFFF">
              <a:alpha val="5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lang="es-ES" sz="1410" b="1" i="0" u="none" strike="noStrike" cap="non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3. Gestión con terceros</a:t>
            </a:r>
            <a:endParaRPr sz="1410" b="1" i="0" u="none" strike="noStrike" cap="none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8" name="Google Shape;208;p14" descr="Bus free icon"/>
          <p:cNvSpPr/>
          <p:nvPr/>
        </p:nvSpPr>
        <p:spPr>
          <a:xfrm>
            <a:off x="5232885" y="2574431"/>
            <a:ext cx="226258" cy="22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900" rIns="67850" bIns="3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9"/>
              <a:buFont typeface="Arial"/>
              <a:buNone/>
            </a:pPr>
            <a:endParaRPr sz="103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14"/>
          <p:cNvCxnSpPr/>
          <p:nvPr/>
        </p:nvCxnSpPr>
        <p:spPr>
          <a:xfrm rot="10800000" flipH="1">
            <a:off x="6307906" y="2203221"/>
            <a:ext cx="4896" cy="2520454"/>
          </a:xfrm>
          <a:prstGeom prst="straightConnector1">
            <a:avLst/>
          </a:prstGeom>
          <a:noFill/>
          <a:ln w="9525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0" name="Google Shape;210;p14"/>
          <p:cNvCxnSpPr/>
          <p:nvPr/>
        </p:nvCxnSpPr>
        <p:spPr>
          <a:xfrm rot="10800000">
            <a:off x="3120373" y="2163344"/>
            <a:ext cx="17823" cy="2610675"/>
          </a:xfrm>
          <a:prstGeom prst="straightConnector1">
            <a:avLst/>
          </a:prstGeom>
          <a:noFill/>
          <a:ln w="9525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14"/>
          <p:cNvSpPr txBox="1"/>
          <p:nvPr/>
        </p:nvSpPr>
        <p:spPr>
          <a:xfrm>
            <a:off x="3136628" y="2636763"/>
            <a:ext cx="3081115" cy="239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67850" rIns="67850" bIns="67850" anchor="t" anchorCtr="0">
            <a:noAutofit/>
          </a:bodyPr>
          <a:lstStyle/>
          <a:p>
            <a:pPr marL="212112" marR="0" lvl="0" indent="-2057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326"/>
              <a:buFont typeface="Noto Sans Symbols"/>
              <a:buChar char="▪"/>
            </a:pPr>
            <a:r>
              <a:rPr lang="es-ES" sz="10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Videos técnica de pensamiento visual para conocer el quehacer de cada entidad.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2112" marR="0" lvl="0" indent="-2057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326"/>
              <a:buFont typeface="Noto Sans Symbols"/>
              <a:buChar char="▪"/>
            </a:pPr>
            <a:r>
              <a:rPr lang="es-ES" sz="10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Video general sobre el proceso de rendición de cuentas (logros, experiencias significativas, retos).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2112" marR="0" lvl="0" indent="-2057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326"/>
              <a:buFont typeface="Noto Sans Symbols"/>
              <a:buChar char="▪"/>
            </a:pPr>
            <a:r>
              <a:rPr lang="es-ES" sz="10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Elaboración de afiches de RdC para las alcaldías locales y los salones comunales y píldoras pedagógicas.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2112" marR="0" lvl="0" indent="-2057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326"/>
              <a:buFont typeface="Noto Sans Symbols"/>
              <a:buChar char="▪"/>
            </a:pPr>
            <a:r>
              <a:rPr lang="es-ES" sz="10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Piezas comunicativas para invitaciones a los diferentes espacios de diálogo divulgadas en redes sociales, correo electrónico, llamadas.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4"/>
          <p:cNvSpPr txBox="1"/>
          <p:nvPr/>
        </p:nvSpPr>
        <p:spPr>
          <a:xfrm>
            <a:off x="6402965" y="2668532"/>
            <a:ext cx="2464081" cy="220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67850" rIns="67850" bIns="67850" anchor="t" anchorCtr="0">
            <a:noAutofit/>
          </a:bodyPr>
          <a:lstStyle/>
          <a:p>
            <a:pPr marL="212112" marR="0" lvl="0" indent="-2057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326"/>
              <a:buFont typeface="Noto Sans Symbols"/>
              <a:buChar char="▪"/>
            </a:pPr>
            <a:r>
              <a:rPr lang="es-ES" sz="10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Jefes de prensa de las Alcaldías Locales (comunicados de prensa)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8"/>
              <a:buFont typeface="Arial"/>
              <a:buNone/>
            </a:pPr>
            <a:endParaRPr sz="1088" b="0" i="0" u="none" strike="noStrike" cap="none">
              <a:solidFill>
                <a:srgbClr val="4C53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2112" marR="0" lvl="0" indent="-2057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326"/>
              <a:buFont typeface="Noto Sans Symbols"/>
              <a:buChar char="▪"/>
            </a:pPr>
            <a:r>
              <a:rPr lang="es-ES" sz="10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Emisoras locales (comunicados de prensa)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8"/>
              <a:buFont typeface="Arial"/>
              <a:buNone/>
            </a:pPr>
            <a:endParaRPr sz="1088" b="0" i="0" u="none" strike="noStrike" cap="none">
              <a:solidFill>
                <a:srgbClr val="4C53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2112" marR="0" lvl="0" indent="-2057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326"/>
              <a:buFont typeface="Noto Sans Symbols"/>
              <a:buChar char="▪"/>
            </a:pPr>
            <a:r>
              <a:rPr lang="es-ES" sz="10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Generar un enlace comunicativo permanente con la ciudadanía por medio de un enlace a manera de buzón virtual, preguntas y respuestas frecuentes</a:t>
            </a:r>
            <a:endParaRPr sz="1088" b="0" i="0" u="none" strike="noStrike" cap="none">
              <a:solidFill>
                <a:srgbClr val="4C53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860194" y="288928"/>
            <a:ext cx="7279106" cy="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lang="es-ES" sz="1782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ESTRATEGIA DE COMUNICACIONES RDC LOCALES VIGENCIA 2022 GESTIÓN 2021</a:t>
            </a:r>
            <a:endParaRPr sz="1485" b="1" i="0" u="none" strike="noStrike" cap="non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14" name="Google Shape;214;p14" descr="Portapapeles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908" y="1135424"/>
            <a:ext cx="885108" cy="84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4" descr="Chateo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4844" y="112060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 descr="Radio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8162" y="1120605"/>
            <a:ext cx="768156" cy="768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/>
          <p:nvPr/>
        </p:nvSpPr>
        <p:spPr>
          <a:xfrm>
            <a:off x="2392335" y="227165"/>
            <a:ext cx="4013608" cy="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lang="es-ES" sz="1782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PLAN DE TRABAJO CENTROS LOCALES DE MOVILIDAD</a:t>
            </a:r>
            <a:endParaRPr sz="1485" b="1" i="0" u="none" strike="noStrike" cap="non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22" name="Google Shape;222;p16"/>
          <p:cNvCxnSpPr/>
          <p:nvPr/>
        </p:nvCxnSpPr>
        <p:spPr>
          <a:xfrm>
            <a:off x="4786313" y="1402100"/>
            <a:ext cx="0" cy="294005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3" name="Google Shape;223;p16"/>
          <p:cNvSpPr txBox="1"/>
          <p:nvPr/>
        </p:nvSpPr>
        <p:spPr>
          <a:xfrm>
            <a:off x="4806163" y="1025465"/>
            <a:ext cx="4013607" cy="389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-"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Apoyar las </a:t>
            </a:r>
            <a:r>
              <a:rPr lang="es-ES" sz="1300" b="1" i="0" u="sng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acciones relacionadas con la convocatoria y divulgación </a:t>
            </a: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dirigida a los diferentes grupos de interés y ciudadanía en general, para dar a conocer los diferentes espacios participativos relacionados con el proceso de rendición de cuentas a nivel  local.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-"/>
            </a:pPr>
            <a:r>
              <a:rPr lang="es-ES" sz="1300" b="1" i="0" u="sng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Participar en las capacitaciones </a:t>
            </a: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 rendición de cuentas.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-"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Apoyar la </a:t>
            </a:r>
            <a:r>
              <a:rPr lang="es-ES" sz="1300" b="1" i="0" u="sng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elaboración de los informes locales de rendición de cuentas.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-"/>
            </a:pPr>
            <a:r>
              <a:rPr lang="es-ES" sz="1300" b="1" i="0" u="sng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Participar</a:t>
            </a: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en los diferentes </a:t>
            </a:r>
            <a:r>
              <a:rPr lang="es-ES" sz="1300" b="1" i="0" u="sng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espacios participativos de la rendición de cuentas </a:t>
            </a: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(conversatorios temáticos, territoriales y diferenciales y las ferias de rendición de cuentas)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-"/>
            </a:pPr>
            <a:r>
              <a:rPr lang="es-ES" sz="1300" b="1" i="0" u="sng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Realizar el seguimiento </a:t>
            </a: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las solicitudes ciudadanas provenientes de los conversatios y/o ferias de RdC.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1" i="0" u="sng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6" descr="Lluvia de ideas de grupo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731" y="1280915"/>
            <a:ext cx="1443208" cy="144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6" descr="Piezas de rompecabezas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9846" y="3040761"/>
            <a:ext cx="1046497" cy="104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/>
        </p:nvSpPr>
        <p:spPr>
          <a:xfrm>
            <a:off x="388173" y="4415372"/>
            <a:ext cx="7943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Requerimientos</a:t>
            </a:r>
            <a:endParaRPr sz="2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34;p18">
            <a:extLst>
              <a:ext uri="{FF2B5EF4-FFF2-40B4-BE49-F238E27FC236}">
                <a16:creationId xmlns:a16="http://schemas.microsoft.com/office/drawing/2014/main" id="{F1328C3E-FF21-BE9A-7B8C-ADA7303451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050338" cy="22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/>
          <p:nvPr/>
        </p:nvSpPr>
        <p:spPr>
          <a:xfrm>
            <a:off x="2392335" y="227165"/>
            <a:ext cx="4013608" cy="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lang="es-ES" sz="1782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REQUERIMIENTOS</a:t>
            </a:r>
            <a:endParaRPr sz="1485" b="1" i="0" u="none" strike="noStrike" cap="non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38" name="Google Shape;238;p18"/>
          <p:cNvCxnSpPr/>
          <p:nvPr/>
        </p:nvCxnSpPr>
        <p:spPr>
          <a:xfrm>
            <a:off x="4786313" y="1402100"/>
            <a:ext cx="0" cy="294005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18"/>
          <p:cNvSpPr txBox="1"/>
          <p:nvPr/>
        </p:nvSpPr>
        <p:spPr>
          <a:xfrm>
            <a:off x="4525169" y="919235"/>
            <a:ext cx="4310483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Noto Sans Symbols"/>
              <a:buChar char="✔"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Mantener al día las diferentes bases de datos de los diversos grupos de interés y ciudadanía en general.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Noto Sans Symbols"/>
              <a:buChar char="✔"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Revisar los horarios más convenientes para realizar los conversatorios y los encuentros feriales participativos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Noto Sans Symbols"/>
              <a:buChar char="✔"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Tener en cuenta las experiencias de mejora para la innovación pública en rendición de cuentas.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Noto Sans Symbols"/>
              <a:buChar char="✔"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Contar con la información técnica recolectada por el equipo ingenieril para la elaboración de informes y presentaciones y la información de territorialización de la inversión.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Noto Sans Symbols"/>
              <a:buChar char="✔"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Aportar a la innovación.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8" descr="Ojo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5135" y="1525602"/>
            <a:ext cx="1132538" cy="1132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8" descr="Portapapeles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6413" y="2965949"/>
            <a:ext cx="1021260" cy="102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 txBox="1"/>
          <p:nvPr/>
        </p:nvSpPr>
        <p:spPr>
          <a:xfrm>
            <a:off x="388173" y="4415372"/>
            <a:ext cx="7943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Plan de trabajo Ingenieros/as</a:t>
            </a:r>
            <a:endParaRPr sz="2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34;p18">
            <a:extLst>
              <a:ext uri="{FF2B5EF4-FFF2-40B4-BE49-F238E27FC236}">
                <a16:creationId xmlns:a16="http://schemas.microsoft.com/office/drawing/2014/main" id="{515AB8C4-8511-4FFC-8ED2-69C141916B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050338" cy="22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"/>
          <p:cNvSpPr/>
          <p:nvPr/>
        </p:nvSpPr>
        <p:spPr>
          <a:xfrm>
            <a:off x="2392335" y="227165"/>
            <a:ext cx="4013608" cy="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lang="es-ES" sz="1782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PLAN DE TRABAJO GRUPO INGENIEROS/AS</a:t>
            </a:r>
            <a:endParaRPr sz="1485" b="1" i="0" u="none" strike="noStrike" cap="non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54" name="Google Shape;254;p20"/>
          <p:cNvCxnSpPr/>
          <p:nvPr/>
        </p:nvCxnSpPr>
        <p:spPr>
          <a:xfrm>
            <a:off x="4786313" y="1402100"/>
            <a:ext cx="0" cy="294005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5" name="Google Shape;255;p20"/>
          <p:cNvSpPr txBox="1"/>
          <p:nvPr/>
        </p:nvSpPr>
        <p:spPr>
          <a:xfrm>
            <a:off x="4948534" y="1501130"/>
            <a:ext cx="3433762" cy="269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-"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Consolidar la información misional territorializada para cada una de las localidades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-"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Participar en las ferias de rendición de cuentas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-"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Compromisos que surjan a partir de las ferias de rendición de cuentas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0" descr="Mujer programadora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435" y="1339828"/>
            <a:ext cx="1407797" cy="14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0" descr="Regla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5134" y="307972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/>
          <p:nvPr/>
        </p:nvSpPr>
        <p:spPr>
          <a:xfrm>
            <a:off x="388173" y="4415372"/>
            <a:ext cx="7943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Requerimientos</a:t>
            </a:r>
            <a:endParaRPr sz="2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34;p18">
            <a:extLst>
              <a:ext uri="{FF2B5EF4-FFF2-40B4-BE49-F238E27FC236}">
                <a16:creationId xmlns:a16="http://schemas.microsoft.com/office/drawing/2014/main" id="{50AAE019-93B8-F0F8-6124-72E1AB519C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575"/>
            <a:ext cx="9050338" cy="22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/>
          <p:nvPr/>
        </p:nvSpPr>
        <p:spPr>
          <a:xfrm>
            <a:off x="2392335" y="227165"/>
            <a:ext cx="4013608" cy="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lang="es-ES" sz="1782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REQUERIMIENTOS</a:t>
            </a:r>
            <a:endParaRPr sz="1485" b="1" i="0" u="none" strike="noStrike" cap="non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70" name="Google Shape;270;p22"/>
          <p:cNvCxnSpPr/>
          <p:nvPr/>
        </p:nvCxnSpPr>
        <p:spPr>
          <a:xfrm>
            <a:off x="4786313" y="1402100"/>
            <a:ext cx="0" cy="294005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p22"/>
          <p:cNvSpPr txBox="1"/>
          <p:nvPr/>
        </p:nvSpPr>
        <p:spPr>
          <a:xfrm>
            <a:off x="4948533" y="1525602"/>
            <a:ext cx="3887119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Gestión de la información para la elaboración de informes de rendición de cuentas locales relacionada  con: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Noto Sans Symbols"/>
              <a:buChar char="✔"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Metas cumplidas (resultados logrados)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Noto Sans Symbols"/>
              <a:buChar char="✔"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Beneficios de la implementación para agregar valor público a la entidad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Noto Sans Symbols"/>
              <a:buChar char="✔"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Experiencias de mejora para la innovación pública.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Noto Sans Symbols"/>
              <a:buChar char="✔"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Lecciones aprendidas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Noto Sans Symbols"/>
              <a:buChar char="✔"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Retos y desafíos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22" descr="Ojo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5135" y="1525602"/>
            <a:ext cx="1132538" cy="1132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2" descr="Portapapeles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6413" y="2965949"/>
            <a:ext cx="1021260" cy="102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9075" y="27726"/>
            <a:ext cx="6797886" cy="39910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2286951" y="185751"/>
            <a:ext cx="3348224" cy="601277"/>
          </a:xfrm>
          <a:prstGeom prst="rect">
            <a:avLst/>
          </a:prstGeom>
          <a:solidFill>
            <a:schemeClr val="dk1">
              <a:alpha val="51372"/>
            </a:schemeClr>
          </a:solidFill>
          <a:ln>
            <a:noFill/>
          </a:ln>
        </p:spPr>
        <p:txBody>
          <a:bodyPr spcFirstLastPara="1" wrap="square" lIns="67866" tIns="33924" rIns="67866" bIns="33924" anchor="ctr" anchorCtr="0">
            <a:noAutofit/>
          </a:bodyPr>
          <a:lstStyle/>
          <a:p>
            <a:pPr algn="ctr">
              <a:buSzPts val="1800"/>
            </a:pPr>
            <a:endParaRPr sz="1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1" y="27137"/>
            <a:ext cx="2286951" cy="5090815"/>
          </a:xfrm>
          <a:prstGeom prst="rect">
            <a:avLst/>
          </a:prstGeom>
          <a:solidFill>
            <a:srgbClr val="1D2046"/>
          </a:solidFill>
          <a:ln>
            <a:noFill/>
          </a:ln>
        </p:spPr>
        <p:txBody>
          <a:bodyPr spcFirstLastPara="1" wrap="square" lIns="67866" tIns="33924" rIns="67866" bIns="33924" anchor="ctr" anchorCtr="0">
            <a:noAutofit/>
          </a:bodyPr>
          <a:lstStyle/>
          <a:p>
            <a:pPr algn="ctr">
              <a:buSzPts val="1800"/>
            </a:pPr>
            <a:endParaRPr sz="1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2482089" y="185751"/>
            <a:ext cx="3153143" cy="6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rmAutofit fontScale="90000"/>
          </a:bodyPr>
          <a:lstStyle/>
          <a:p>
            <a:pPr>
              <a:buClr>
                <a:srgbClr val="66E026"/>
              </a:buClr>
              <a:buSzPct val="111111"/>
            </a:pPr>
            <a:r>
              <a:rPr lang="es-CO" sz="2078">
                <a:solidFill>
                  <a:srgbClr val="66E026"/>
                </a:solidFill>
                <a:latin typeface="Arial Black"/>
                <a:ea typeface="Arial Black"/>
                <a:cs typeface="Arial Black"/>
                <a:sym typeface="Arial Black"/>
              </a:rPr>
              <a:t>ESTRATEGIA RDC LOCALES 2024</a:t>
            </a:r>
            <a:endParaRPr/>
          </a:p>
        </p:txBody>
      </p:sp>
      <p:pic>
        <p:nvPicPr>
          <p:cNvPr id="98" name="Google Shape;98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66521" y="283997"/>
            <a:ext cx="766812" cy="77587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2286951" y="4008610"/>
            <a:ext cx="6763387" cy="110934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7866" tIns="33924" rIns="67866" bIns="33924" anchor="ctr" anchorCtr="0">
            <a:noAutofit/>
          </a:bodyPr>
          <a:lstStyle/>
          <a:p>
            <a:pPr algn="ctr">
              <a:buSzPts val="1800"/>
            </a:pPr>
            <a:endParaRPr sz="1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038" y="2469401"/>
            <a:ext cx="766812" cy="77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4780" y="1371067"/>
            <a:ext cx="766812" cy="77700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835540" y="385733"/>
            <a:ext cx="1350101" cy="25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66E026"/>
              </a:buClr>
              <a:buSzPts val="2000"/>
            </a:pPr>
            <a:r>
              <a:rPr lang="es-CO" sz="1485">
                <a:solidFill>
                  <a:srgbClr val="66E02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14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830282" y="659383"/>
            <a:ext cx="1350101" cy="38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1400"/>
            </a:pPr>
            <a:r>
              <a:rPr lang="es-CO" sz="10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Jornada de planeación</a:t>
            </a:r>
            <a:endParaRPr sz="103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830282" y="1502647"/>
            <a:ext cx="1350101" cy="25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66E026"/>
              </a:buClr>
              <a:buSzPts val="2000"/>
            </a:pPr>
            <a:r>
              <a:rPr lang="es-CO" sz="1485">
                <a:solidFill>
                  <a:srgbClr val="66E026"/>
                </a:solidFill>
                <a:latin typeface="Arial Black"/>
                <a:ea typeface="Arial Black"/>
                <a:cs typeface="Arial Black"/>
                <a:sym typeface="Arial Black"/>
              </a:rPr>
              <a:t>2 </a:t>
            </a:r>
            <a:endParaRPr sz="14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825023" y="1776297"/>
            <a:ext cx="1350101" cy="38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1400"/>
            </a:pPr>
            <a:r>
              <a:rPr lang="es-CO" sz="10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Capacitaciones</a:t>
            </a:r>
            <a:endParaRPr sz="103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840799" y="2564837"/>
            <a:ext cx="1350101" cy="25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66E026"/>
              </a:buClr>
              <a:buSzPts val="2000"/>
            </a:pPr>
            <a:r>
              <a:rPr lang="es-CO" sz="1485">
                <a:solidFill>
                  <a:srgbClr val="66E026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14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835540" y="2838487"/>
            <a:ext cx="1350101" cy="21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rmAutofit fontScale="92500"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ct val="108108"/>
            </a:pPr>
            <a:r>
              <a:rPr lang="es-CO" sz="10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Diálogos ciudadanos</a:t>
            </a:r>
            <a:endParaRPr sz="1039"/>
          </a:p>
        </p:txBody>
      </p:sp>
      <p:sp>
        <p:nvSpPr>
          <p:cNvPr id="108" name="Google Shape;108;p2"/>
          <p:cNvSpPr txBox="1"/>
          <p:nvPr/>
        </p:nvSpPr>
        <p:spPr>
          <a:xfrm>
            <a:off x="840799" y="3590684"/>
            <a:ext cx="1350101" cy="25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66E026"/>
              </a:buClr>
              <a:buSzPts val="2000"/>
            </a:pPr>
            <a:r>
              <a:rPr lang="es-CO" sz="1485">
                <a:solidFill>
                  <a:srgbClr val="66E026"/>
                </a:solidFill>
                <a:latin typeface="Arial Black"/>
                <a:ea typeface="Arial Black"/>
                <a:cs typeface="Arial Black"/>
                <a:sym typeface="Arial Black"/>
              </a:rPr>
              <a:t>20</a:t>
            </a:r>
            <a:endParaRPr sz="14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835540" y="3864334"/>
            <a:ext cx="1350101" cy="38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1400"/>
            </a:pPr>
            <a:r>
              <a:rPr lang="es-CO" sz="10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Audiencias públicas</a:t>
            </a:r>
            <a:endParaRPr sz="103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657" y="4664488"/>
            <a:ext cx="1023229" cy="25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es-CO" sz="1485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WEB</a:t>
            </a:r>
            <a:endParaRPr sz="148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846057" y="4483988"/>
            <a:ext cx="1350101" cy="25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66E026"/>
              </a:buClr>
              <a:buSzPts val="2000"/>
            </a:pPr>
            <a:r>
              <a:rPr lang="es-CO" sz="1485">
                <a:solidFill>
                  <a:srgbClr val="66E026"/>
                </a:solidFill>
                <a:latin typeface="Arial Black"/>
                <a:ea typeface="Arial Black"/>
                <a:cs typeface="Arial Black"/>
                <a:sym typeface="Arial Black"/>
              </a:rPr>
              <a:t>21</a:t>
            </a:r>
            <a:endParaRPr sz="14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840799" y="4757638"/>
            <a:ext cx="1350101" cy="38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1400"/>
            </a:pPr>
            <a:r>
              <a:rPr lang="es-CO" sz="10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informes</a:t>
            </a:r>
            <a:endParaRPr sz="103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233013" y="1161806"/>
            <a:ext cx="185396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" name="Google Shape;114;p2"/>
          <p:cNvCxnSpPr/>
          <p:nvPr/>
        </p:nvCxnSpPr>
        <p:spPr>
          <a:xfrm>
            <a:off x="233013" y="2267771"/>
            <a:ext cx="185396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2"/>
          <p:cNvCxnSpPr/>
          <p:nvPr/>
        </p:nvCxnSpPr>
        <p:spPr>
          <a:xfrm>
            <a:off x="233013" y="3323080"/>
            <a:ext cx="185396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2"/>
          <p:cNvCxnSpPr/>
          <p:nvPr/>
        </p:nvCxnSpPr>
        <p:spPr>
          <a:xfrm>
            <a:off x="233013" y="4378390"/>
            <a:ext cx="185396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2"/>
          <p:cNvSpPr txBox="1"/>
          <p:nvPr/>
        </p:nvSpPr>
        <p:spPr>
          <a:xfrm>
            <a:off x="2650342" y="4176758"/>
            <a:ext cx="1539908" cy="84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1D2046"/>
              </a:buClr>
              <a:buSzPts val="1400"/>
            </a:pPr>
            <a:r>
              <a:rPr lang="es-CO" sz="1039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ESTRATEGIA COMUNICATIVA</a:t>
            </a:r>
            <a:endParaRPr sz="1039"/>
          </a:p>
        </p:txBody>
      </p:sp>
      <p:sp>
        <p:nvSpPr>
          <p:cNvPr id="118" name="Google Shape;118;p2"/>
          <p:cNvSpPr txBox="1"/>
          <p:nvPr/>
        </p:nvSpPr>
        <p:spPr>
          <a:xfrm>
            <a:off x="4946930" y="4149326"/>
            <a:ext cx="1539908" cy="84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1D2046"/>
              </a:buClr>
              <a:buSzPts val="1400"/>
            </a:pPr>
            <a:r>
              <a:rPr lang="es-CO" sz="1039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PLAN DE TRABAJO</a:t>
            </a:r>
            <a:endParaRPr sz="1039"/>
          </a:p>
        </p:txBody>
      </p:sp>
      <p:sp>
        <p:nvSpPr>
          <p:cNvPr id="119" name="Google Shape;119;p2"/>
          <p:cNvSpPr txBox="1"/>
          <p:nvPr/>
        </p:nvSpPr>
        <p:spPr>
          <a:xfrm>
            <a:off x="7243519" y="4149326"/>
            <a:ext cx="1539908" cy="84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1D2046"/>
              </a:buClr>
              <a:buSzPts val="1400"/>
            </a:pPr>
            <a:r>
              <a:rPr lang="es-CO" sz="1039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REQUERIMIENTOS</a:t>
            </a:r>
            <a:endParaRPr sz="1039"/>
          </a:p>
        </p:txBody>
      </p:sp>
      <p:cxnSp>
        <p:nvCxnSpPr>
          <p:cNvPr id="120" name="Google Shape;120;p2"/>
          <p:cNvCxnSpPr/>
          <p:nvPr/>
        </p:nvCxnSpPr>
        <p:spPr>
          <a:xfrm>
            <a:off x="4567745" y="4176758"/>
            <a:ext cx="0" cy="826661"/>
          </a:xfrm>
          <a:prstGeom prst="straightConnector1">
            <a:avLst/>
          </a:prstGeom>
          <a:noFill/>
          <a:ln w="9525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" name="Google Shape;121;p2"/>
          <p:cNvCxnSpPr/>
          <p:nvPr/>
        </p:nvCxnSpPr>
        <p:spPr>
          <a:xfrm>
            <a:off x="6929950" y="4167614"/>
            <a:ext cx="0" cy="826661"/>
          </a:xfrm>
          <a:prstGeom prst="straightConnector1">
            <a:avLst/>
          </a:prstGeom>
          <a:noFill/>
          <a:ln w="9525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2"/>
          <p:cNvSpPr/>
          <p:nvPr/>
        </p:nvSpPr>
        <p:spPr>
          <a:xfrm>
            <a:off x="2281693" y="2909399"/>
            <a:ext cx="6763387" cy="110934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7866" tIns="33924" rIns="67866" bIns="33924" anchor="ctr" anchorCtr="0">
            <a:noAutofit/>
          </a:bodyPr>
          <a:lstStyle/>
          <a:p>
            <a:pPr algn="ctr">
              <a:buSzPts val="1800"/>
            </a:pPr>
            <a:endParaRPr sz="133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2645083" y="3077546"/>
            <a:ext cx="1539908" cy="84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1D2046"/>
              </a:buClr>
              <a:buSzPts val="1400"/>
            </a:pPr>
            <a:r>
              <a:rPr lang="es-CO" sz="1039"/>
              <a:t>OBJETIVO GENERAL</a:t>
            </a:r>
            <a:endParaRPr sz="1039"/>
          </a:p>
        </p:txBody>
      </p:sp>
      <p:cxnSp>
        <p:nvCxnSpPr>
          <p:cNvPr id="124" name="Google Shape;124;p2"/>
          <p:cNvCxnSpPr/>
          <p:nvPr/>
        </p:nvCxnSpPr>
        <p:spPr>
          <a:xfrm>
            <a:off x="4567745" y="3037673"/>
            <a:ext cx="0" cy="826661"/>
          </a:xfrm>
          <a:prstGeom prst="straightConnector1">
            <a:avLst/>
          </a:prstGeom>
          <a:noFill/>
          <a:ln w="9525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2"/>
          <p:cNvCxnSpPr/>
          <p:nvPr/>
        </p:nvCxnSpPr>
        <p:spPr>
          <a:xfrm>
            <a:off x="6929950" y="3048754"/>
            <a:ext cx="0" cy="826661"/>
          </a:xfrm>
          <a:prstGeom prst="straightConnector1">
            <a:avLst/>
          </a:prstGeom>
          <a:noFill/>
          <a:ln w="9525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2"/>
          <p:cNvSpPr txBox="1"/>
          <p:nvPr/>
        </p:nvSpPr>
        <p:spPr>
          <a:xfrm>
            <a:off x="4893432" y="3120604"/>
            <a:ext cx="1539908" cy="84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1D2046"/>
              </a:buClr>
              <a:buSzPts val="1400"/>
            </a:pPr>
            <a:r>
              <a:rPr lang="es-CO" sz="1039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FASES DEL PROCESO  </a:t>
            </a:r>
            <a:endParaRPr sz="1039"/>
          </a:p>
        </p:txBody>
      </p:sp>
      <p:sp>
        <p:nvSpPr>
          <p:cNvPr id="127" name="Google Shape;127;p2"/>
          <p:cNvSpPr txBox="1"/>
          <p:nvPr/>
        </p:nvSpPr>
        <p:spPr>
          <a:xfrm>
            <a:off x="7217561" y="3120604"/>
            <a:ext cx="1539908" cy="84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1D2046"/>
              </a:buClr>
              <a:buSzPts val="1400"/>
            </a:pPr>
            <a:r>
              <a:rPr lang="es-CO" sz="1039">
                <a:solidFill>
                  <a:srgbClr val="1D2046"/>
                </a:solidFill>
                <a:latin typeface="arial"/>
                <a:ea typeface="arial"/>
                <a:cs typeface="arial"/>
                <a:sym typeface="arial"/>
              </a:rPr>
              <a:t>CRONOGRAMA </a:t>
            </a:r>
            <a:endParaRPr sz="1039"/>
          </a:p>
        </p:txBody>
      </p:sp>
      <p:pic>
        <p:nvPicPr>
          <p:cNvPr id="128" name="Google Shape;12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2206" y="3434371"/>
            <a:ext cx="276386" cy="46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7968" y="3791469"/>
            <a:ext cx="276386" cy="46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/>
          <p:nvPr/>
        </p:nvSpPr>
        <p:spPr>
          <a:xfrm>
            <a:off x="3144662" y="1980238"/>
            <a:ext cx="3088218" cy="91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45"/>
              <a:buFont typeface="Arial"/>
              <a:buNone/>
            </a:pPr>
            <a:r>
              <a:rPr lang="es-ES" sz="5345" b="0" i="0" u="none" strike="noStrike" cap="none">
                <a:solidFill>
                  <a:srgbClr val="BED000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3"/>
          <p:cNvSpPr/>
          <p:nvPr/>
        </p:nvSpPr>
        <p:spPr>
          <a:xfrm>
            <a:off x="0" y="0"/>
            <a:ext cx="1081465" cy="5145087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5"/>
              <a:buFont typeface="Arial"/>
              <a:buNone/>
            </a:pPr>
            <a:r>
              <a:rPr lang="es-ES" sz="99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23" descr="Logo-Verd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7579" y="3950763"/>
            <a:ext cx="2885301" cy="6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388173" y="4415372"/>
            <a:ext cx="7943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Objetivo general de la estrategia RdC</a:t>
            </a:r>
            <a:endParaRPr sz="2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34;p18">
            <a:extLst>
              <a:ext uri="{FF2B5EF4-FFF2-40B4-BE49-F238E27FC236}">
                <a16:creationId xmlns:a16="http://schemas.microsoft.com/office/drawing/2014/main" id="{F75A10E1-9517-1DA4-103B-0006452F8D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050338" cy="22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119267" y="1317456"/>
            <a:ext cx="3550200" cy="3047700"/>
          </a:xfrm>
          <a:prstGeom prst="rect">
            <a:avLst/>
          </a:prstGeom>
          <a:solidFill>
            <a:srgbClr val="FFFFFF">
              <a:alpha val="5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s-ES" sz="16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enerar un ejercicio de transparencia que permita fortalecer la confianza entre las entidades que conforman el Sector Movilidad y la ciudadanía, a partir de </a:t>
            </a:r>
            <a:r>
              <a:rPr lang="es-ES" sz="1600" b="1" i="0" u="sng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información</a:t>
            </a:r>
            <a:r>
              <a:rPr lang="es-ES" sz="16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ES" sz="1600" b="1" i="0" u="sng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diálogo</a:t>
            </a:r>
            <a:r>
              <a:rPr lang="es-ES" sz="16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16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s-ES" sz="1600" b="1" i="0" u="sng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responsabilidad</a:t>
            </a:r>
            <a:r>
              <a:rPr lang="es-ES" sz="16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s-ES" sz="16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un ecosistema en donde se garantiza la participación ciudadana y el ejercicio del control social hacia la administración distrital</a:t>
            </a:r>
            <a:endParaRPr sz="1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2644395" y="227165"/>
            <a:ext cx="3761547" cy="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lang="es-ES" sz="1782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OBJETIVO GENERAL</a:t>
            </a:r>
            <a:endParaRPr sz="1485" b="1" i="0" u="none" strike="noStrike" cap="non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7043" y="1065917"/>
            <a:ext cx="3337798" cy="3338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2200399" y="302686"/>
            <a:ext cx="4649539" cy="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lang="es-ES" sz="1782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¿QUÉ ES RENDICIÓN DE CUENTAS?</a:t>
            </a:r>
            <a:endParaRPr sz="1485" b="1" i="0" u="none" strike="noStrike" cap="non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31" name="Google Shape;131;p5"/>
          <p:cNvCxnSpPr/>
          <p:nvPr/>
        </p:nvCxnSpPr>
        <p:spPr>
          <a:xfrm>
            <a:off x="4786313" y="1402100"/>
            <a:ext cx="0" cy="294005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5"/>
          <p:cNvSpPr txBox="1"/>
          <p:nvPr/>
        </p:nvSpPr>
        <p:spPr>
          <a:xfrm>
            <a:off x="4924534" y="949424"/>
            <a:ext cx="368856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“La rendición de cuentas es un proceso que busca la transparencia de la gestión de la Administración Pública, y la adopción de los principios de Buen Gobierno, eficiencia, eficacia y transparencia en todas las actuaciones del servidor público”.</a:t>
            </a: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1725" y="1947535"/>
            <a:ext cx="4333726" cy="301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487" y="1859722"/>
            <a:ext cx="4333716" cy="1638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209201" y="2591725"/>
            <a:ext cx="2929671" cy="145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67850" rIns="67850" bIns="67850" anchor="t" anchorCtr="0">
            <a:noAutofit/>
          </a:bodyPr>
          <a:lstStyle/>
          <a:p>
            <a:pPr marL="212112" marR="0" lvl="0" indent="-2121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426"/>
              <a:buFont typeface="Noto Sans Symbols"/>
              <a:buChar char="▪"/>
            </a:pPr>
            <a:r>
              <a:rPr lang="es-ES" sz="11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En esta etapa se aseguran los distintos insumos requeridos para un diálogo adecuado entre los servidores públicos, la ciudadanía y grupos de valor sobre los principales asuntos de interés de los diferentes grupos poblacionales acerca de la gestión distrital de la vigencia</a:t>
            </a:r>
            <a:r>
              <a:rPr lang="es-ES" sz="1188">
                <a:solidFill>
                  <a:srgbClr val="4C531E"/>
                </a:solidFill>
              </a:rPr>
              <a:t>.</a:t>
            </a:r>
            <a:endParaRPr sz="1188" b="0" i="0" u="none" strike="noStrike" cap="none">
              <a:solidFill>
                <a:srgbClr val="4C53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8"/>
              <a:buFont typeface="Arial"/>
              <a:buNone/>
            </a:pPr>
            <a:endParaRPr sz="1188" b="0" i="0" u="none" strike="noStrike" cap="none">
              <a:solidFill>
                <a:srgbClr val="4C53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292291" y="2209423"/>
            <a:ext cx="2432686" cy="309315"/>
          </a:xfrm>
          <a:prstGeom prst="rect">
            <a:avLst/>
          </a:prstGeom>
          <a:solidFill>
            <a:srgbClr val="FFFFFF">
              <a:alpha val="5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lang="es-ES" sz="1410" b="1" i="0" u="none" strike="noStrike" cap="non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1. Alistamiento</a:t>
            </a:r>
            <a:endParaRPr sz="1410" b="1" i="0" u="none" strike="noStrike" cap="none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3648238" y="2209423"/>
            <a:ext cx="2184413" cy="309315"/>
          </a:xfrm>
          <a:prstGeom prst="rect">
            <a:avLst/>
          </a:prstGeom>
          <a:solidFill>
            <a:srgbClr val="FFFFFF">
              <a:alpha val="5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lang="es-ES" sz="1410" b="1" i="0" u="none" strike="noStrike" cap="non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2. Capacitación</a:t>
            </a:r>
            <a:endParaRPr sz="1410" b="1" i="0" u="none" strike="noStrike" cap="none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6355562" y="2183391"/>
            <a:ext cx="2507951" cy="526298"/>
          </a:xfrm>
          <a:prstGeom prst="rect">
            <a:avLst/>
          </a:prstGeom>
          <a:solidFill>
            <a:srgbClr val="FFFFFF">
              <a:alpha val="5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lang="es-ES" sz="1410" b="1" i="0" u="none" strike="noStrike" cap="non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3. Espacios de diálogo (Conversatorios RdC)</a:t>
            </a:r>
            <a:endParaRPr sz="1410" b="1" i="0" u="none" strike="noStrike" cap="none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4" name="Google Shape;144;p7" descr="Bus free icon"/>
          <p:cNvSpPr/>
          <p:nvPr/>
        </p:nvSpPr>
        <p:spPr>
          <a:xfrm>
            <a:off x="5232885" y="2574431"/>
            <a:ext cx="226258" cy="22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900" rIns="67850" bIns="3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9"/>
              <a:buFont typeface="Arial"/>
              <a:buNone/>
            </a:pPr>
            <a:endParaRPr sz="103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7"/>
          <p:cNvCxnSpPr/>
          <p:nvPr/>
        </p:nvCxnSpPr>
        <p:spPr>
          <a:xfrm rot="10800000">
            <a:off x="6276219" y="2284284"/>
            <a:ext cx="17823" cy="2349277"/>
          </a:xfrm>
          <a:prstGeom prst="straightConnector1">
            <a:avLst/>
          </a:prstGeom>
          <a:noFill/>
          <a:ln w="9525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" name="Google Shape;146;p7" descr="2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944" y="1110097"/>
            <a:ext cx="1035380" cy="10592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7"/>
          <p:cNvCxnSpPr/>
          <p:nvPr/>
        </p:nvCxnSpPr>
        <p:spPr>
          <a:xfrm rot="10800000">
            <a:off x="3166065" y="2253565"/>
            <a:ext cx="17823" cy="2349277"/>
          </a:xfrm>
          <a:prstGeom prst="straightConnector1">
            <a:avLst/>
          </a:prstGeom>
          <a:noFill/>
          <a:ln w="9525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7"/>
          <p:cNvSpPr txBox="1"/>
          <p:nvPr/>
        </p:nvSpPr>
        <p:spPr>
          <a:xfrm>
            <a:off x="3138872" y="2572544"/>
            <a:ext cx="3108458" cy="239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67850" rIns="67850" bIns="67850" anchor="t" anchorCtr="0">
            <a:noAutofit/>
          </a:bodyPr>
          <a:lstStyle/>
          <a:p>
            <a:pPr marL="212112" marR="0" lvl="0" indent="-2121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426"/>
              <a:buFont typeface="Noto Sans Symbols"/>
              <a:buChar char="▪"/>
            </a:pPr>
            <a:r>
              <a:rPr lang="es-ES" sz="11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Sensibilizar y fortalecer las capacidades de los servidores públicos, colaboradores y de la ciudadanía en relación con la importancia del proceso de rendición de cuentas, el acceso a la información pública, la transparencia, el lenguaje ciudadano con énfasis en el diálogo.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2112" marR="0" lvl="0" indent="-2121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426"/>
              <a:buFont typeface="Noto Sans Symbols"/>
              <a:buChar char="▪"/>
            </a:pPr>
            <a:r>
              <a:rPr lang="es-ES" sz="11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Se busca resolver dudas e inquietudes relacionadas con el proceso de rendición de cuentas, sus alcances, herramientas y antecedentes para fortalecer su implementación.</a:t>
            </a:r>
            <a:endParaRPr sz="1188" b="0" i="0" u="none" strike="noStrike" cap="none">
              <a:solidFill>
                <a:srgbClr val="4C53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6232642" y="2595129"/>
            <a:ext cx="2739104" cy="239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67850" rIns="67850" bIns="67850" anchor="t" anchorCtr="0">
            <a:noAutofit/>
          </a:bodyPr>
          <a:lstStyle/>
          <a:p>
            <a:pPr marL="212112" marR="0" lvl="0" indent="-2121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426"/>
              <a:buFont typeface="Noto Sans Symbols"/>
              <a:buChar char="▪"/>
            </a:pPr>
            <a:r>
              <a:rPr lang="es-ES" sz="11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Frente a acciones y decisiones de la entidad, dar explicaciones, justificaciones, responder las inquietudes, encontrar soluciones y/o promover sinergias con los ciudadanos. Los espacios de diálogo pueden ser masivos, segmentados y/o focalizados; pueden ejecutarse de manera presencial, semipresencial o virtual, siempre y cuando se pueda mantener un contacto directo de manera sincrónica o asincrónica.</a:t>
            </a:r>
            <a:endParaRPr sz="1188" b="0" i="0" u="none" strike="noStrike" cap="none">
              <a:solidFill>
                <a:srgbClr val="4C53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860194" y="288928"/>
            <a:ext cx="7279106" cy="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lang="es-ES" sz="1782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FASES DEL PROCESO DE RENDICIÓN DE CUENTAS</a:t>
            </a:r>
            <a:endParaRPr sz="1485" b="1" i="0" u="none" strike="noStrike" cap="non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1" name="Google Shape;151;p7" descr="Libro abierto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3244" y="123933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 descr="Reunión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4994" y="123933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/>
        </p:nvSpPr>
        <p:spPr>
          <a:xfrm>
            <a:off x="127254" y="2632350"/>
            <a:ext cx="2929671" cy="239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67850" rIns="67850" bIns="67850" anchor="t" anchorCtr="0">
            <a:noAutofit/>
          </a:bodyPr>
          <a:lstStyle/>
          <a:p>
            <a:pPr marL="212112" marR="0" lvl="0" indent="-2121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426"/>
              <a:buFont typeface="Noto Sans Symbols"/>
              <a:buChar char="▪"/>
            </a:pPr>
            <a:r>
              <a:rPr lang="es-ES" sz="11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Presentar por parte de la Administración Distrital información de calidad en lenguaje claro a la ciudadanía, explicando sus decisiones y su gestión sobre los principales asuntos de interés ciudadano y generando un diálogo como aporte a la participación incidente.</a:t>
            </a:r>
            <a:endParaRPr sz="1188" b="0" i="0" u="none" strike="noStrike" cap="none">
              <a:solidFill>
                <a:srgbClr val="4C53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292291" y="2209423"/>
            <a:ext cx="2432700" cy="743400"/>
          </a:xfrm>
          <a:prstGeom prst="rect">
            <a:avLst/>
          </a:prstGeom>
          <a:solidFill>
            <a:srgbClr val="FFFFFF">
              <a:alpha val="5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lang="es-ES" sz="1410" b="1" i="0" u="none" strike="noStrike" cap="non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4. </a:t>
            </a:r>
            <a:r>
              <a:rPr lang="es-ES" sz="1410"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Audiencias Públicas - </a:t>
            </a:r>
            <a:r>
              <a:rPr lang="es-ES" sz="1410" b="1" i="0" u="none" strike="noStrike" cap="non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Encuentros feriales RdC</a:t>
            </a:r>
            <a:endParaRPr sz="1410" b="1" i="0" u="none" strike="noStrike" cap="none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2837187" y="2245394"/>
            <a:ext cx="3548100" cy="309300"/>
          </a:xfrm>
          <a:prstGeom prst="rect">
            <a:avLst/>
          </a:prstGeom>
          <a:solidFill>
            <a:srgbClr val="FFFFFF">
              <a:alpha val="5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lang="es-ES" sz="1410" b="1" i="0" u="none" strike="noStrike" cap="non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5. Publicación de la información </a:t>
            </a:r>
            <a:endParaRPr sz="1410" b="1" i="0" u="none" strike="noStrike" cap="none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6385143" y="2189627"/>
            <a:ext cx="2508000" cy="526200"/>
          </a:xfrm>
          <a:prstGeom prst="rect">
            <a:avLst/>
          </a:prstGeom>
          <a:solidFill>
            <a:srgbClr val="FFFFFF">
              <a:alpha val="5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1410"/>
              <a:buFont typeface="Arial Black"/>
              <a:buNone/>
            </a:pPr>
            <a:r>
              <a:rPr lang="es-ES" sz="1410" b="1" i="0" u="none" strike="noStrike" cap="non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rPr>
              <a:t>6. Seguimiento y evaluación</a:t>
            </a:r>
            <a:endParaRPr sz="1410" b="1" i="0" u="none" strike="noStrike" cap="none">
              <a:solidFill>
                <a:srgbClr val="4C531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2" name="Google Shape;162;p8" descr="Bus free icon"/>
          <p:cNvSpPr/>
          <p:nvPr/>
        </p:nvSpPr>
        <p:spPr>
          <a:xfrm>
            <a:off x="5232885" y="2574431"/>
            <a:ext cx="226258" cy="22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900" rIns="67850" bIns="3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9"/>
              <a:buFont typeface="Arial"/>
              <a:buNone/>
            </a:pPr>
            <a:endParaRPr sz="103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8"/>
          <p:cNvCxnSpPr/>
          <p:nvPr/>
        </p:nvCxnSpPr>
        <p:spPr>
          <a:xfrm rot="10800000">
            <a:off x="6311234" y="2253565"/>
            <a:ext cx="17823" cy="2349277"/>
          </a:xfrm>
          <a:prstGeom prst="straightConnector1">
            <a:avLst/>
          </a:prstGeom>
          <a:noFill/>
          <a:ln w="9525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" name="Google Shape;164;p8"/>
          <p:cNvCxnSpPr/>
          <p:nvPr/>
        </p:nvCxnSpPr>
        <p:spPr>
          <a:xfrm rot="10800000">
            <a:off x="3123554" y="2218883"/>
            <a:ext cx="17823" cy="2349277"/>
          </a:xfrm>
          <a:prstGeom prst="straightConnector1">
            <a:avLst/>
          </a:prstGeom>
          <a:noFill/>
          <a:ln w="9525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8"/>
          <p:cNvSpPr txBox="1"/>
          <p:nvPr/>
        </p:nvSpPr>
        <p:spPr>
          <a:xfrm>
            <a:off x="3298424" y="2661662"/>
            <a:ext cx="2929671" cy="239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67850" rIns="67850" bIns="67850" anchor="t" anchorCtr="0">
            <a:noAutofit/>
          </a:bodyPr>
          <a:lstStyle/>
          <a:p>
            <a:pPr marL="212112" marR="0" lvl="0" indent="-2121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426"/>
              <a:buFont typeface="Noto Sans Symbols"/>
              <a:buChar char="▪"/>
            </a:pPr>
            <a:r>
              <a:rPr lang="es-ES" sz="11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Producir la información que permita socializar la gestión y la toma de decisiones de las entidades públicas, de acuerdo con lo establecido en la normatividad y resaltando los asuntos de mayor interés de la ciudadanía.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2112" marR="0" lvl="0" indent="-2121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426"/>
              <a:buFont typeface="Noto Sans Symbols"/>
              <a:buChar char="▪"/>
            </a:pPr>
            <a:r>
              <a:rPr lang="es-ES" sz="11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La entidad debe producir información que le permita a la ciudadanía conocer su gestión pero a su vez hacer un control a la misma</a:t>
            </a:r>
            <a:endParaRPr sz="1188" b="0" i="0" u="none" strike="noStrike" cap="none">
              <a:solidFill>
                <a:srgbClr val="4C53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6228096" y="2664139"/>
            <a:ext cx="2636106" cy="239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67850" rIns="67850" bIns="67850" anchor="t" anchorCtr="0">
            <a:noAutofit/>
          </a:bodyPr>
          <a:lstStyle/>
          <a:p>
            <a:pPr marL="212112" marR="0" lvl="0" indent="-2121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D000"/>
              </a:buClr>
              <a:buSzPts val="1426"/>
              <a:buFont typeface="Noto Sans Symbols"/>
              <a:buChar char="▪"/>
            </a:pPr>
            <a:r>
              <a:rPr lang="es-ES" sz="1188" b="0" i="0" u="none" strike="noStrike" cap="none">
                <a:solidFill>
                  <a:srgbClr val="4C531E"/>
                </a:solidFill>
                <a:latin typeface="Arial"/>
                <a:ea typeface="Arial"/>
                <a:cs typeface="Arial"/>
                <a:sym typeface="Arial"/>
              </a:rPr>
              <a:t>Durante esta etapa se identifican los logros y dificultades del proceso de rendición de cuentas y se formulan planes de mejora con el fin de retroalimentar y fortalecer la gestión institucional. De igual manera, se responden las inquietudes y observaciones de la ciudadanía y se monitorea el cumplimiento de los compromisos adquiridos por la Administración Distrital.</a:t>
            </a:r>
            <a:endParaRPr sz="1188" b="0" i="0" u="none" strike="noStrike" cap="none">
              <a:solidFill>
                <a:srgbClr val="4C53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860194" y="288928"/>
            <a:ext cx="7279106" cy="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lang="es-ES" sz="1782" b="1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FASES DEL PROCESO DE RENDICIÓN DE CUENTAS</a:t>
            </a:r>
            <a:endParaRPr sz="1485" b="1" i="0" u="none" strike="noStrike" cap="non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8" name="Google Shape;168;p8" descr="Audiencia objetivo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2588" y="133916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 descr="Libros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7227" y="1410003"/>
            <a:ext cx="815666" cy="81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 descr="Lupa con relleno sóli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8552" y="1526823"/>
            <a:ext cx="662804" cy="662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/>
        </p:nvSpPr>
        <p:spPr>
          <a:xfrm>
            <a:off x="388173" y="4415372"/>
            <a:ext cx="7943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Cronograma de trabajo</a:t>
            </a:r>
            <a:endParaRPr sz="2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34;p18">
            <a:extLst>
              <a:ext uri="{FF2B5EF4-FFF2-40B4-BE49-F238E27FC236}">
                <a16:creationId xmlns:a16="http://schemas.microsoft.com/office/drawing/2014/main" id="{4E563B61-E180-B544-3DB6-137B08CB7A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050338" cy="22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/>
          <p:nvPr/>
        </p:nvSpPr>
        <p:spPr>
          <a:xfrm rot="-5400000">
            <a:off x="547167" y="1453506"/>
            <a:ext cx="1567592" cy="195578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181033" y="1409639"/>
            <a:ext cx="2171100" cy="1911000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CRONOGRAMA DE TRABAJO- </a:t>
            </a:r>
            <a:r>
              <a:rPr lang="es-E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DIALOGOS CIUDADANOS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533" y="152400"/>
            <a:ext cx="61722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Office PowerPoint</Application>
  <PresentationFormat>Personalizado</PresentationFormat>
  <Paragraphs>117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 Black</vt:lpstr>
      <vt:lpstr>Noto Sans Symbols</vt:lpstr>
      <vt:lpstr>arial</vt:lpstr>
      <vt:lpstr>Century Gothic</vt:lpstr>
      <vt:lpstr>Calibri</vt:lpstr>
      <vt:lpstr>arial</vt:lpstr>
      <vt:lpstr>Office Theme</vt:lpstr>
      <vt:lpstr>Presentación de PowerPoint</vt:lpstr>
      <vt:lpstr>ESTRATEGIA RDC LOCALES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Louis Uniman</dc:creator>
  <cp:lastModifiedBy>Carlos Borda</cp:lastModifiedBy>
  <cp:revision>1</cp:revision>
  <dcterms:created xsi:type="dcterms:W3CDTF">2020-04-07T16:19:18Z</dcterms:created>
  <dcterms:modified xsi:type="dcterms:W3CDTF">2024-04-24T17:20:02Z</dcterms:modified>
</cp:coreProperties>
</file>