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D551F"/>
    <a:srgbClr val="838F25"/>
    <a:srgbClr val="E2E8AD"/>
    <a:srgbClr val="BED00A"/>
    <a:srgbClr val="A6B619"/>
    <a:srgbClr val="D7DE80"/>
    <a:srgbClr val="EFF2D9"/>
    <a:srgbClr val="C9D650"/>
    <a:srgbClr val="2C301A"/>
    <a:srgbClr val="4C52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6646" autoAdjust="0"/>
    <p:restoredTop sz="94660"/>
  </p:normalViewPr>
  <p:slideViewPr>
    <p:cSldViewPr snapToGrid="0">
      <p:cViewPr varScale="1">
        <p:scale>
          <a:sx n="98" d="100"/>
          <a:sy n="98" d="100"/>
        </p:scale>
        <p:origin x="3856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texto 75"/>
          <p:cNvSpPr>
            <a:spLocks noGrp="1"/>
          </p:cNvSpPr>
          <p:nvPr>
            <p:ph type="body" sz="quarter" idx="22"/>
          </p:nvPr>
        </p:nvSpPr>
        <p:spPr>
          <a:xfrm>
            <a:off x="3933828" y="7534275"/>
            <a:ext cx="2711767" cy="93345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600" baseline="0"/>
            </a:lvl1pPr>
          </a:lstStyle>
          <a:p>
            <a:pPr lvl="0"/>
            <a:endParaRPr lang="es-CO" dirty="0"/>
          </a:p>
        </p:txBody>
      </p:sp>
      <p:sp>
        <p:nvSpPr>
          <p:cNvPr id="9" name="Marcador de posición de imagen 2"/>
          <p:cNvSpPr>
            <a:spLocks noGrp="1"/>
          </p:cNvSpPr>
          <p:nvPr>
            <p:ph type="pic" sz="quarter" idx="21"/>
          </p:nvPr>
        </p:nvSpPr>
        <p:spPr>
          <a:xfrm>
            <a:off x="3530600" y="2534003"/>
            <a:ext cx="3211512" cy="4654197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000" b="1"/>
            </a:lvl1pPr>
          </a:lstStyle>
          <a:p>
            <a:endParaRPr lang="es-CO" dirty="0"/>
          </a:p>
        </p:txBody>
      </p:sp>
      <p:sp>
        <p:nvSpPr>
          <p:cNvPr id="10" name="Marcador de texto 71">
            <a:extLst>
              <a:ext uri="{FF2B5EF4-FFF2-40B4-BE49-F238E27FC236}">
                <a16:creationId xmlns:a16="http://schemas.microsoft.com/office/drawing/2014/main" id="{AFB549DC-99BD-634E-9F01-6C0A35F1B749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28589" y="2534002"/>
            <a:ext cx="3173411" cy="5492398"/>
          </a:xfrm>
          <a:prstGeom prst="rect">
            <a:avLst/>
          </a:prstGeom>
        </p:spPr>
        <p:txBody>
          <a:bodyPr numCol="1" spcCol="360000"/>
          <a:lstStyle>
            <a:lvl1pPr marL="0" indent="0" algn="just">
              <a:lnSpc>
                <a:spcPct val="100000"/>
              </a:lnSpc>
              <a:spcBef>
                <a:spcPts val="0"/>
              </a:spcBef>
              <a:buNone/>
              <a:defRPr sz="1050" b="0"/>
            </a:lvl1pPr>
          </a:lstStyle>
          <a:p>
            <a:pPr lvl="0"/>
            <a:endParaRPr lang="es-MX" dirty="0"/>
          </a:p>
        </p:txBody>
      </p:sp>
      <p:sp>
        <p:nvSpPr>
          <p:cNvPr id="11" name="Marcador de texto 71"/>
          <p:cNvSpPr>
            <a:spLocks noGrp="1"/>
          </p:cNvSpPr>
          <p:nvPr>
            <p:ph type="body" sz="quarter" idx="16"/>
          </p:nvPr>
        </p:nvSpPr>
        <p:spPr>
          <a:xfrm>
            <a:off x="115888" y="1784843"/>
            <a:ext cx="6626225" cy="515765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2000" b="1">
                <a:solidFill>
                  <a:srgbClr val="838F25"/>
                </a:solidFill>
              </a:defRPr>
            </a:lvl1pPr>
          </a:lstStyle>
          <a:p>
            <a:pPr lvl="0"/>
            <a:endParaRPr lang="es-MX" dirty="0"/>
          </a:p>
        </p:txBody>
      </p:sp>
      <p:sp>
        <p:nvSpPr>
          <p:cNvPr id="12" name="Marcador de texto 73"/>
          <p:cNvSpPr>
            <a:spLocks noGrp="1"/>
          </p:cNvSpPr>
          <p:nvPr>
            <p:ph type="body" sz="quarter" idx="17"/>
          </p:nvPr>
        </p:nvSpPr>
        <p:spPr>
          <a:xfrm>
            <a:off x="115887" y="1363617"/>
            <a:ext cx="6626225" cy="421226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spcBef>
                <a:spcPts val="0"/>
              </a:spcBef>
              <a:buNone/>
              <a:defRPr sz="1200" b="1">
                <a:solidFill>
                  <a:schemeClr val="tx1"/>
                </a:solidFill>
              </a:defRPr>
            </a:lvl1pPr>
          </a:lstStyle>
          <a:p>
            <a:pPr lvl="0"/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72454562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pos="73" userDrawn="1">
          <p15:clr>
            <a:srgbClr val="FBAE40"/>
          </p15:clr>
        </p15:guide>
        <p15:guide id="2" pos="4247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846264"/>
            <a:ext cx="3512457" cy="702684"/>
          </a:xfrm>
          <a:prstGeom prst="rect">
            <a:avLst/>
          </a:prstGeom>
        </p:spPr>
      </p:pic>
      <p:sp>
        <p:nvSpPr>
          <p:cNvPr id="8" name="Rectángulo 7"/>
          <p:cNvSpPr/>
          <p:nvPr userDrawn="1"/>
        </p:nvSpPr>
        <p:spPr>
          <a:xfrm rot="10800000" flipV="1">
            <a:off x="119055" y="800101"/>
            <a:ext cx="6623051" cy="1576708"/>
          </a:xfrm>
          <a:prstGeom prst="rect">
            <a:avLst/>
          </a:prstGeom>
          <a:solidFill>
            <a:schemeClr val="bg2">
              <a:lumMod val="9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10" name="Imagen 9"/>
          <p:cNvPicPr>
            <a:picLocks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888" y="7281461"/>
            <a:ext cx="6626225" cy="1862539"/>
          </a:xfrm>
          <a:prstGeom prst="rect">
            <a:avLst/>
          </a:prstGeom>
        </p:spPr>
      </p:pic>
      <p:grpSp>
        <p:nvGrpSpPr>
          <p:cNvPr id="6" name="Grupo 5">
            <a:extLst>
              <a:ext uri="{FF2B5EF4-FFF2-40B4-BE49-F238E27FC236}">
                <a16:creationId xmlns:a16="http://schemas.microsoft.com/office/drawing/2014/main" id="{06F9AAEA-A83C-6244-B1A7-B0316DD760AB}"/>
              </a:ext>
            </a:extLst>
          </p:cNvPr>
          <p:cNvGrpSpPr/>
          <p:nvPr userDrawn="1"/>
        </p:nvGrpSpPr>
        <p:grpSpPr>
          <a:xfrm>
            <a:off x="115886" y="1"/>
            <a:ext cx="6623051" cy="1335872"/>
            <a:chOff x="115886" y="1"/>
            <a:chExt cx="6623051" cy="1335872"/>
          </a:xfrm>
        </p:grpSpPr>
        <p:pic>
          <p:nvPicPr>
            <p:cNvPr id="7" name="Imagen 6">
              <a:extLst>
                <a:ext uri="{FF2B5EF4-FFF2-40B4-BE49-F238E27FC236}">
                  <a16:creationId xmlns:a16="http://schemas.microsoft.com/office/drawing/2014/main" id="{F20D0CE9-DE91-2948-BD3C-2314B424A394}"/>
                </a:ext>
              </a:extLst>
            </p:cNvPr>
            <p:cNvPicPr>
              <a:picLocks noChangeAspect="1"/>
            </p:cNvPicPr>
            <p:nvPr userDrawn="1"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5886" y="1"/>
              <a:ext cx="6623051" cy="1335872"/>
            </a:xfrm>
            <a:prstGeom prst="rect">
              <a:avLst/>
            </a:prstGeom>
          </p:spPr>
        </p:pic>
        <p:sp>
          <p:nvSpPr>
            <p:cNvPr id="9" name="CuadroTexto 8">
              <a:extLst>
                <a:ext uri="{FF2B5EF4-FFF2-40B4-BE49-F238E27FC236}">
                  <a16:creationId xmlns:a16="http://schemas.microsoft.com/office/drawing/2014/main" id="{6C79AEEE-C0F9-8B4E-9EAF-56493BAAC12A}"/>
                </a:ext>
              </a:extLst>
            </p:cNvPr>
            <p:cNvSpPr txBox="1"/>
            <p:nvPr userDrawn="1"/>
          </p:nvSpPr>
          <p:spPr>
            <a:xfrm>
              <a:off x="1260681" y="225632"/>
              <a:ext cx="4255536" cy="67710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CO" sz="1400" b="1" dirty="0"/>
                <a:t>La Alcaldía Mayor de Bogotá,</a:t>
              </a:r>
            </a:p>
            <a:p>
              <a:pPr algn="ctr"/>
              <a:r>
                <a:rPr lang="es-CO" sz="1200" dirty="0"/>
                <a:t>a través del </a:t>
              </a:r>
              <a:r>
                <a:rPr lang="es-CO" sz="1200" b="1" dirty="0">
                  <a:solidFill>
                    <a:srgbClr val="838F25"/>
                  </a:solidFill>
                </a:rPr>
                <a:t>Instituto de Desarrollo Urbano, </a:t>
              </a:r>
              <a:r>
                <a:rPr lang="es-CO" sz="1200" dirty="0"/>
                <a:t>¡ha priorizado este proyecto, que mejorará la movilidad del sector!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864302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Marcador de texto 9"/>
          <p:cNvSpPr>
            <a:spLocks noGrp="1"/>
          </p:cNvSpPr>
          <p:nvPr>
            <p:ph type="body" sz="quarter" idx="22"/>
          </p:nvPr>
        </p:nvSpPr>
        <p:spPr/>
        <p:txBody>
          <a:bodyPr/>
          <a:lstStyle/>
          <a:p>
            <a:r>
              <a:rPr lang="es-MX"/>
              <a:t>Contrato IDU 636 de 2024:</a:t>
            </a:r>
          </a:p>
          <a:p>
            <a:r>
              <a:rPr lang="es-MX"/>
              <a:t>Líneas de atención a la ciudadanía: 315 577 8605 </a:t>
            </a:r>
          </a:p>
          <a:p>
            <a:r>
              <a:rPr lang="es-MX"/>
              <a:t>Correo: social.636.2024@geoycim.com </a:t>
            </a:r>
          </a:p>
          <a:p>
            <a:r>
              <a:rPr lang="es-MX"/>
              <a:t>Horario de atención: Lunes a Viernes de 8:00 a.m. a 1:00 p.m. y de 2:00 p.m. a 5:00 p.m. </a:t>
            </a:r>
          </a:p>
          <a:p>
            <a:r>
              <a:rPr lang="es-MX"/>
              <a:t>Contratista: Consorcio ProBogotá20 </a:t>
            </a:r>
          </a:p>
          <a:p>
            <a:r>
              <a:rPr lang="es-MX"/>
              <a:t>Interventoría: Consorcio Consultécnicos.</a:t>
            </a:r>
            <a:endParaRPr lang="es-MX" dirty="0"/>
          </a:p>
        </p:txBody>
      </p:sp>
      <p:pic>
        <p:nvPicPr>
          <p:cNvPr id="4" name="Marcador de posición de imagen 3"/>
          <p:cNvPicPr>
            <a:picLocks noGrp="1" noChangeAspect="1"/>
          </p:cNvPicPr>
          <p:nvPr>
            <p:ph type="pic" sz="quarter" idx="2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3804" r="23804"/>
          <a:stretch/>
        </p:blipFill>
        <p:spPr>
          <a:prstGeom prst="rect">
            <a:avLst/>
          </a:prstGeom>
        </p:spPr>
      </p:pic>
      <p:sp>
        <p:nvSpPr>
          <p:cNvPr id="17" name="Marcador de texto 16"/>
          <p:cNvSpPr>
            <a:spLocks noGrp="1"/>
          </p:cNvSpPr>
          <p:nvPr>
            <p:ph type="body" sz="quarter" idx="20"/>
          </p:nvPr>
        </p:nvSpPr>
        <p:spPr/>
        <p:txBody>
          <a:bodyPr/>
          <a:lstStyle/>
          <a:p>
            <a:r>
              <a:rPr lang="es-MX" sz="1400" dirty="0"/>
              <a:t>Informamos a la comunidad, que este proyecto cuenta con un Punto IDU virtual de atención a la ciudadanía, en donde nuestro equipo de profesionales brindarán atención sobre actividades que se desarrollarán en la etapa de estudios y diseños:</a:t>
            </a:r>
          </a:p>
          <a:p>
            <a:endParaRPr lang="es-MX" sz="1400" dirty="0"/>
          </a:p>
          <a:p>
            <a:pPr marL="285750" lvl="1" indent="-285750"/>
            <a:r>
              <a:rPr lang="es-MX" sz="1400" dirty="0"/>
              <a:t>Teléfono: 315 577 8605</a:t>
            </a:r>
          </a:p>
          <a:p>
            <a:pPr marL="285750" lvl="1" indent="-285750"/>
            <a:r>
              <a:rPr lang="es-MX" sz="1400" dirty="0"/>
              <a:t>Correo: social.636.2024@geoycim.com</a:t>
            </a:r>
          </a:p>
          <a:p>
            <a:pPr marL="285750" lvl="1" indent="-285750"/>
            <a:r>
              <a:rPr lang="es-MX" sz="1400" dirty="0"/>
              <a:t>Horario de atención: lunes a viernes de 8:00 a.m. a 1:00 p.m. y de 2:00 p.m. a 5:00 p.m.</a:t>
            </a:r>
          </a:p>
          <a:p>
            <a:pPr marL="285750" lvl="1" indent="-285750"/>
            <a:r>
              <a:rPr lang="es-MX" sz="1400" dirty="0"/>
              <a:t>Residente social: </a:t>
            </a:r>
            <a:r>
              <a:rPr lang="es-MX" sz="1400" dirty="0" err="1"/>
              <a:t>Yadi</a:t>
            </a:r>
            <a:r>
              <a:rPr lang="es-MX" sz="1400" dirty="0"/>
              <a:t> </a:t>
            </a:r>
            <a:r>
              <a:rPr lang="es-MX" sz="1400" dirty="0" err="1"/>
              <a:t>Caterine</a:t>
            </a:r>
            <a:r>
              <a:rPr lang="es-MX" sz="1400" dirty="0"/>
              <a:t> Rodríguez Bejarano. </a:t>
            </a:r>
          </a:p>
          <a:p>
            <a:endParaRPr lang="es-MX" sz="1400" dirty="0"/>
          </a:p>
          <a:p>
            <a:r>
              <a:rPr lang="es-MX" sz="1400" dirty="0"/>
              <a:t>La participación ciudadana nos ayuda a fortalecer la cultura y la apropiación comunitaria de nuestros proyectos.</a:t>
            </a:r>
          </a:p>
        </p:txBody>
      </p:sp>
      <p:sp>
        <p:nvSpPr>
          <p:cNvPr id="13" name="Marcador de texto 12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r>
              <a:rPr lang="es-MX" sz="2600" dirty="0"/>
              <a:t>Punto IDU de atención a la comunidad</a:t>
            </a:r>
          </a:p>
        </p:txBody>
      </p:sp>
      <p:sp>
        <p:nvSpPr>
          <p:cNvPr id="16" name="Marcador de texto 15"/>
          <p:cNvSpPr>
            <a:spLocks noGrp="1"/>
          </p:cNvSpPr>
          <p:nvPr>
            <p:ph type="body" sz="quarter" idx="17"/>
          </p:nvPr>
        </p:nvSpPr>
        <p:spPr/>
        <p:txBody>
          <a:bodyPr/>
          <a:lstStyle/>
          <a:p>
            <a:r>
              <a:rPr lang="es-MX" dirty="0"/>
              <a:t>Estudios y diseños para el intercambiador vial en la intersección</a:t>
            </a:r>
          </a:p>
          <a:p>
            <a:r>
              <a:rPr lang="es-MX" dirty="0"/>
              <a:t>de la av. calle 80 con av. carrera 119</a:t>
            </a:r>
          </a:p>
        </p:txBody>
      </p:sp>
    </p:spTree>
    <p:extLst>
      <p:ext uri="{BB962C8B-B14F-4D97-AF65-F5344CB8AC3E}">
        <p14:creationId xmlns:p14="http://schemas.microsoft.com/office/powerpoint/2010/main" val="246889376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4176</TotalTime>
  <Words>206</Words>
  <Application>Microsoft Macintosh PowerPoint</Application>
  <PresentationFormat>Carta (216 x 279 mm)</PresentationFormat>
  <Paragraphs>17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1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3" baseType="lpstr">
      <vt:lpstr>Arial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GONZALEZ</dc:creator>
  <cp:lastModifiedBy>Microsoft Office User</cp:lastModifiedBy>
  <cp:revision>175</cp:revision>
  <cp:lastPrinted>2024-10-24T17:37:10Z</cp:lastPrinted>
  <dcterms:created xsi:type="dcterms:W3CDTF">2021-08-17T23:44:59Z</dcterms:created>
  <dcterms:modified xsi:type="dcterms:W3CDTF">2024-10-24T17:37:13Z</dcterms:modified>
</cp:coreProperties>
</file>