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619"/>
    <a:srgbClr val="E2E8AD"/>
    <a:srgbClr val="BED00A"/>
    <a:srgbClr val="D7DE80"/>
    <a:srgbClr val="838F25"/>
    <a:srgbClr val="EFF2D9"/>
    <a:srgbClr val="4D551F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 varScale="1">
        <p:scale>
          <a:sx n="98" d="100"/>
          <a:sy n="98" d="100"/>
        </p:scale>
        <p:origin x="38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128588" y="2972222"/>
            <a:ext cx="3082698" cy="22665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7" name="Marcador de posición de imagen 2"/>
          <p:cNvSpPr>
            <a:spLocks noGrp="1"/>
          </p:cNvSpPr>
          <p:nvPr>
            <p:ph type="pic" sz="quarter" idx="22"/>
          </p:nvPr>
        </p:nvSpPr>
        <p:spPr>
          <a:xfrm>
            <a:off x="128588" y="5805113"/>
            <a:ext cx="3082698" cy="22665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>
            <a:off x="128588" y="2543831"/>
            <a:ext cx="3082697" cy="332052"/>
          </a:xfrm>
          <a:prstGeom prst="rect">
            <a:avLst/>
          </a:prstGeom>
          <a:solidFill>
            <a:srgbClr val="A6B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600" b="1" dirty="0"/>
              <a:t>Estado</a:t>
            </a:r>
            <a:r>
              <a:rPr lang="es-CO" sz="1600" b="1" baseline="0" dirty="0"/>
              <a:t> anterior</a:t>
            </a:r>
            <a:endParaRPr lang="es-CO" sz="1600" b="1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 flipH="1">
            <a:off x="128585" y="5360668"/>
            <a:ext cx="3082700" cy="332052"/>
          </a:xfrm>
          <a:prstGeom prst="rect">
            <a:avLst/>
          </a:prstGeom>
          <a:solidFill>
            <a:srgbClr val="A6B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600" b="1" dirty="0"/>
              <a:t>Estado</a:t>
            </a:r>
            <a:r>
              <a:rPr lang="es-CO" sz="1600" b="1" baseline="0" dirty="0"/>
              <a:t> actual</a:t>
            </a:r>
            <a:endParaRPr lang="es-CO" sz="1600" b="1" dirty="0"/>
          </a:p>
        </p:txBody>
      </p:sp>
      <p:sp>
        <p:nvSpPr>
          <p:cNvPr id="11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28999" y="2562350"/>
            <a:ext cx="3313114" cy="460997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  <p:sp>
        <p:nvSpPr>
          <p:cNvPr id="13" name="Marcador de texto 75"/>
          <p:cNvSpPr>
            <a:spLocks noGrp="1"/>
          </p:cNvSpPr>
          <p:nvPr>
            <p:ph type="body" sz="quarter" idx="24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15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838F25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16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sp>
        <p:nvSpPr>
          <p:cNvPr id="6" name="Rectángulo 5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8" y="7281461"/>
            <a:ext cx="6626225" cy="1862539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3F4C8B15-DBAF-374D-BAE2-DE3A7090B10D}"/>
              </a:ext>
            </a:extLst>
          </p:cNvPr>
          <p:cNvGrpSpPr/>
          <p:nvPr userDrawn="1"/>
        </p:nvGrpSpPr>
        <p:grpSpPr>
          <a:xfrm>
            <a:off x="115886" y="1"/>
            <a:ext cx="6623051" cy="1335872"/>
            <a:chOff x="115886" y="1"/>
            <a:chExt cx="6623051" cy="1335872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B44333A6-6A10-1743-B294-8C2AB2F8B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886" y="1"/>
              <a:ext cx="6623051" cy="1335872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E6BAED9C-4D12-2947-9FAB-FFC7835D23EB}"/>
                </a:ext>
              </a:extLst>
            </p:cNvPr>
            <p:cNvSpPr txBox="1"/>
            <p:nvPr userDrawn="1"/>
          </p:nvSpPr>
          <p:spPr>
            <a:xfrm>
              <a:off x="1260681" y="225632"/>
              <a:ext cx="4255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b="1" dirty="0"/>
                <a:t>La Alcaldía Mayor de Bogotá,</a:t>
              </a:r>
            </a:p>
            <a:p>
              <a:pPr algn="ctr"/>
              <a:r>
                <a:rPr lang="es-CO" sz="1200" dirty="0"/>
                <a:t>a través del </a:t>
              </a:r>
              <a:r>
                <a:rPr lang="es-CO" sz="1200" b="1" dirty="0">
                  <a:solidFill>
                    <a:srgbClr val="838F25"/>
                  </a:solidFill>
                </a:rPr>
                <a:t>Instituto de Desarrollo Urbano, </a:t>
              </a:r>
              <a:r>
                <a:rPr lang="es-CO" sz="1200" dirty="0"/>
                <a:t>¡ha priorizado este proyecto, que mejorará la movilidad del sector!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Marcador de posición de imagen 21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" r="731"/>
          <a:stretch/>
        </p:blipFill>
        <p:spPr/>
      </p:pic>
      <p:pic>
        <p:nvPicPr>
          <p:cNvPr id="24" name="Marcador de posición de imagen 23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177"/>
          <a:stretch/>
        </p:blipFill>
        <p:spPr/>
      </p:pic>
      <p:sp>
        <p:nvSpPr>
          <p:cNvPr id="26" name="Marcador de texto 2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MX" sz="1200" dirty="0"/>
              <a:t>En este tramo realizamos actividades de conservación que incluyeron el mantenimiento rutinario y periódico en el espacio público y la </a:t>
            </a:r>
            <a:r>
              <a:rPr lang="es-MX" sz="1200" dirty="0" err="1"/>
              <a:t>ciclorruta</a:t>
            </a:r>
            <a:r>
              <a:rPr lang="es-MX" sz="1200" dirty="0"/>
              <a:t>.</a:t>
            </a:r>
          </a:p>
          <a:p>
            <a:endParaRPr lang="es-MX" sz="1200" dirty="0"/>
          </a:p>
          <a:p>
            <a:r>
              <a:rPr lang="es-MX" sz="1200" b="1" dirty="0"/>
              <a:t>Andén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Deshierbe y lavado de los andenes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Reemplazo de losetas y adoquines en mal estado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Nivelación de áreas con hundimientos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Fundida de placa de concreto en andén</a:t>
            </a:r>
          </a:p>
          <a:p>
            <a:endParaRPr lang="es-MX" sz="1200" dirty="0"/>
          </a:p>
          <a:p>
            <a:r>
              <a:rPr lang="es-MX" sz="1200" b="1" dirty="0" err="1"/>
              <a:t>Ciclorruta</a:t>
            </a:r>
            <a:endParaRPr lang="es-MX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Sello de juntas y fisuras. </a:t>
            </a:r>
          </a:p>
          <a:p>
            <a:endParaRPr lang="es-MX" sz="1200" dirty="0"/>
          </a:p>
          <a:p>
            <a:r>
              <a:rPr lang="es-MX" sz="1200" dirty="0"/>
              <a:t>Las obras de conservación del espacio público y </a:t>
            </a:r>
            <a:r>
              <a:rPr lang="es-MX" sz="1200" dirty="0" err="1"/>
              <a:t>ciclorrutas</a:t>
            </a:r>
            <a:r>
              <a:rPr lang="es-MX" sz="1200" dirty="0"/>
              <a:t> ayudan a  mejorar la movilidad, reduciendo los tiempos de desplazamientos de la ciudadanía y mitigando el riesgo de accidentalidad.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MX" sz="700" dirty="0"/>
              <a:t>Contrato IDU 1794 de 2021:</a:t>
            </a:r>
          </a:p>
          <a:p>
            <a:r>
              <a:rPr lang="es-MX" sz="700" dirty="0"/>
              <a:t>Calle 37 # 28 B - 53, Barrio La soledad</a:t>
            </a:r>
          </a:p>
          <a:p>
            <a:r>
              <a:rPr lang="es-MX" sz="700" dirty="0"/>
              <a:t>L a V de 8:00 a.m. a 1:00 p.m. </a:t>
            </a:r>
          </a:p>
          <a:p>
            <a:r>
              <a:rPr lang="es-MX" sz="700" dirty="0"/>
              <a:t>Líneas de atención a la ciudadanía: 310 771 3249</a:t>
            </a:r>
          </a:p>
          <a:p>
            <a:r>
              <a:rPr lang="es-MX" sz="700" dirty="0"/>
              <a:t>puntoiduespaciopublicog4@gmail.com</a:t>
            </a:r>
          </a:p>
          <a:p>
            <a:r>
              <a:rPr lang="es-MX" sz="700" dirty="0"/>
              <a:t>Contratista: Consorcio Espacio Publico</a:t>
            </a:r>
          </a:p>
          <a:p>
            <a:r>
              <a:rPr lang="es-MX" sz="700" dirty="0"/>
              <a:t>Interventoría: Consorcio SG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115888" y="1631028"/>
            <a:ext cx="6626225" cy="515765"/>
          </a:xfrm>
        </p:spPr>
        <p:txBody>
          <a:bodyPr/>
          <a:lstStyle/>
          <a:p>
            <a:r>
              <a:rPr lang="es-MX" dirty="0"/>
              <a:t>Costado occidental de la carrera 10 entre</a:t>
            </a:r>
          </a:p>
          <a:p>
            <a:r>
              <a:rPr lang="es-MX" dirty="0"/>
              <a:t> avenida La </a:t>
            </a:r>
            <a:r>
              <a:rPr lang="es-MX" dirty="0" err="1"/>
              <a:t>Hortua</a:t>
            </a:r>
            <a:r>
              <a:rPr lang="es-MX" dirty="0"/>
              <a:t> (calle 1) y calle 6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sz="1400" dirty="0"/>
              <a:t>Finalización de conservación espacio publico</a:t>
            </a:r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2526</TotalTime>
  <Words>165</Words>
  <Application>Microsoft Macintosh PowerPoint</Application>
  <PresentationFormat>Carta (216 x 279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Microsoft Office User</cp:lastModifiedBy>
  <cp:revision>152</cp:revision>
  <dcterms:created xsi:type="dcterms:W3CDTF">2021-08-17T23:44:59Z</dcterms:created>
  <dcterms:modified xsi:type="dcterms:W3CDTF">2024-10-24T17:37:41Z</dcterms:modified>
</cp:coreProperties>
</file>