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8AD"/>
    <a:srgbClr val="BED00A"/>
    <a:srgbClr val="A6B619"/>
    <a:srgbClr val="D7DE80"/>
    <a:srgbClr val="838F25"/>
    <a:srgbClr val="EFF2D9"/>
    <a:srgbClr val="4D551F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296862" y="802041"/>
            <a:ext cx="6264275" cy="53145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74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296862" y="245738"/>
            <a:ext cx="6264275" cy="55630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000" b="1">
                <a:solidFill>
                  <a:srgbClr val="BED00A"/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76" name="Marcador de texto 75"/>
          <p:cNvSpPr>
            <a:spLocks noGrp="1"/>
          </p:cNvSpPr>
          <p:nvPr>
            <p:ph type="body" sz="quarter" idx="18"/>
          </p:nvPr>
        </p:nvSpPr>
        <p:spPr>
          <a:xfrm>
            <a:off x="703511" y="7914260"/>
            <a:ext cx="3417552" cy="115458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aseline="0"/>
            </a:lvl1pPr>
          </a:lstStyle>
          <a:p>
            <a:pPr lvl="0"/>
            <a:endParaRPr lang="es-CO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1" hasCustomPrompt="1"/>
          </p:nvPr>
        </p:nvSpPr>
        <p:spPr>
          <a:xfrm>
            <a:off x="434022" y="1829932"/>
            <a:ext cx="2873685" cy="2873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r>
              <a:rPr lang="es-CO" dirty="0"/>
              <a:t>clic para agregar imagen</a:t>
            </a:r>
          </a:p>
        </p:txBody>
      </p:sp>
      <p:sp>
        <p:nvSpPr>
          <p:cNvPr id="8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77957" y="4971325"/>
            <a:ext cx="5154633" cy="2675227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200" b="0"/>
            </a:lvl1pPr>
          </a:lstStyle>
          <a:p>
            <a:pPr lvl="0"/>
            <a:endParaRPr lang="es-MX" dirty="0"/>
          </a:p>
        </p:txBody>
      </p:sp>
      <p:sp>
        <p:nvSpPr>
          <p:cNvPr id="7" name="Marcador de posición de imagen 2"/>
          <p:cNvSpPr>
            <a:spLocks noGrp="1"/>
          </p:cNvSpPr>
          <p:nvPr>
            <p:ph type="pic" sz="quarter" idx="22" hasCustomPrompt="1"/>
          </p:nvPr>
        </p:nvSpPr>
        <p:spPr>
          <a:xfrm>
            <a:off x="3558905" y="1829932"/>
            <a:ext cx="2873685" cy="2873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r>
              <a:rPr lang="es-CO" dirty="0"/>
              <a:t>clic para agregar imagen</a:t>
            </a:r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>
            <a:off x="761995" y="1404673"/>
            <a:ext cx="2217738" cy="332052"/>
          </a:xfrm>
          <a:prstGeom prst="parallelogram">
            <a:avLst/>
          </a:prstGeom>
          <a:solidFill>
            <a:srgbClr val="C9D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600" b="1" dirty="0"/>
              <a:t>Estado</a:t>
            </a:r>
            <a:r>
              <a:rPr lang="es-CO" sz="1600" b="1" baseline="0" dirty="0"/>
              <a:t> anterior</a:t>
            </a:r>
            <a:endParaRPr lang="es-CO" sz="1600" b="1" dirty="0"/>
          </a:p>
        </p:txBody>
      </p:sp>
      <p:sp>
        <p:nvSpPr>
          <p:cNvPr id="14" name="Paralelogramo 13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 flipH="1">
            <a:off x="3966253" y="1404673"/>
            <a:ext cx="2058987" cy="332052"/>
          </a:xfrm>
          <a:prstGeom prst="parallelogram">
            <a:avLst/>
          </a:prstGeom>
          <a:solidFill>
            <a:srgbClr val="C9D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600" b="1" dirty="0"/>
              <a:t>Estado</a:t>
            </a:r>
            <a:r>
              <a:rPr lang="es-CO" sz="1600" b="1" baseline="0" dirty="0"/>
              <a:t> actual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7" userDrawn="1">
          <p15:clr>
            <a:srgbClr val="FBAE40"/>
          </p15:clr>
        </p15:guide>
        <p15:guide id="2" pos="413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25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>
            <a:off x="1" y="2"/>
            <a:ext cx="6857999" cy="1402078"/>
          </a:xfrm>
          <a:prstGeom prst="rect">
            <a:avLst/>
          </a:prstGeom>
          <a:solidFill>
            <a:srgbClr val="4C5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>
            <a:off x="1" y="1402079"/>
            <a:ext cx="6857999" cy="3455671"/>
          </a:xfrm>
          <a:prstGeom prst="rect">
            <a:avLst/>
          </a:prstGeom>
          <a:solidFill>
            <a:srgbClr val="E2E8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4F2B73A-8876-9848-BC2E-EA44E9945E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74077"/>
            <a:ext cx="6858000" cy="166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MX" dirty="0"/>
              <a:t>Calle 170 entre </a:t>
            </a:r>
            <a:r>
              <a:rPr lang="es-MX" dirty="0" smtClean="0"/>
              <a:t>carreras </a:t>
            </a:r>
            <a:r>
              <a:rPr lang="es-MX" dirty="0"/>
              <a:t>17 y 20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CFA5ED-A0B9-744B-9C20-D9D88A50C5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CO" sz="3000" dirty="0"/>
              <a:t>Finalización de conservación vial</a:t>
            </a:r>
            <a:endParaRPr lang="es-CO" sz="3000" b="0" dirty="0"/>
          </a:p>
        </p:txBody>
      </p:sp>
      <p:pic>
        <p:nvPicPr>
          <p:cNvPr id="9" name="Marcador de posición de imagen 8"/>
          <p:cNvPicPr>
            <a:picLocks noGrp="1" noChangeAspect="1"/>
          </p:cNvPicPr>
          <p:nvPr>
            <p:ph type="pic" sz="quarter" idx="2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" r="1688"/>
          <a:stretch>
            <a:fillRect/>
          </a:stretch>
        </p:blipFill>
        <p:spPr/>
      </p:pic>
      <p:sp>
        <p:nvSpPr>
          <p:cNvPr id="21" name="Marcador de texto 20"/>
          <p:cNvSpPr>
            <a:spLocks noGrp="1"/>
          </p:cNvSpPr>
          <p:nvPr>
            <p:ph type="body" sz="quarter" idx="20"/>
          </p:nvPr>
        </p:nvSpPr>
        <p:spPr>
          <a:xfrm>
            <a:off x="1277957" y="5269043"/>
            <a:ext cx="5154633" cy="2675227"/>
          </a:xfrm>
        </p:spPr>
        <p:txBody>
          <a:bodyPr/>
          <a:lstStyle/>
          <a:p>
            <a:r>
              <a:rPr lang="es-MX" dirty="0" smtClean="0"/>
              <a:t>En este </a:t>
            </a:r>
            <a:r>
              <a:rPr lang="es-MX" dirty="0" smtClean="0"/>
              <a:t>tramo </a:t>
            </a:r>
            <a:r>
              <a:rPr lang="es-MX" dirty="0" smtClean="0"/>
              <a:t>realizaremos </a:t>
            </a:r>
            <a:r>
              <a:rPr lang="es-MX" dirty="0"/>
              <a:t>actividades de conservación de la malla vial, </a:t>
            </a:r>
            <a:r>
              <a:rPr lang="es-MX" dirty="0" smtClean="0"/>
              <a:t>que incluyen el mantenimiento </a:t>
            </a:r>
            <a:r>
              <a:rPr lang="es-MX" dirty="0"/>
              <a:t>periódico de fresado y reposición de carpeta asfáltica en el costado norte de la calle 63 entre carreras </a:t>
            </a:r>
            <a:r>
              <a:rPr lang="es-MX" dirty="0" smtClean="0"/>
              <a:t>77a </a:t>
            </a:r>
            <a:r>
              <a:rPr lang="es-MX" dirty="0"/>
              <a:t>y </a:t>
            </a:r>
            <a:r>
              <a:rPr lang="es-MX" dirty="0" smtClean="0"/>
              <a:t>77c </a:t>
            </a:r>
            <a:r>
              <a:rPr lang="es-MX" dirty="0"/>
              <a:t>y en zonas de mayor afectación de la calzada del costado sur.</a:t>
            </a:r>
          </a:p>
          <a:p>
            <a:endParaRPr lang="es-MX" dirty="0"/>
          </a:p>
          <a:p>
            <a:r>
              <a:rPr lang="es-MX" dirty="0"/>
              <a:t>Se recomienda a la ciudadanía respetar la señalización informativa y reglamentaria ubicada en los frentes de obra.</a:t>
            </a:r>
          </a:p>
          <a:p>
            <a:endParaRPr lang="es-MX" dirty="0"/>
          </a:p>
          <a:p>
            <a:r>
              <a:rPr lang="es-MX" dirty="0"/>
              <a:t>Las obras de mantenimiento vial ayudan a mejorar la movilidad, reduciendo los tiempos de desplazamientos de la ciudadanía y mitigando el riesgo de accidentalidad.</a:t>
            </a:r>
          </a:p>
        </p:txBody>
      </p:sp>
      <p:pic>
        <p:nvPicPr>
          <p:cNvPr id="8" name="Marcador de posición de imagen 7"/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" r="3886"/>
          <a:stretch>
            <a:fillRect/>
          </a:stretch>
        </p:blipFill>
        <p:spPr/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8C37B8A-B6FF-864E-A1E8-0E6139D73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902" y="6790254"/>
            <a:ext cx="307077" cy="28937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92" y="5321152"/>
            <a:ext cx="383095" cy="383095"/>
          </a:xfrm>
          <a:prstGeom prst="rect">
            <a:avLst/>
          </a:prstGeom>
        </p:spPr>
      </p:pic>
      <p:sp>
        <p:nvSpPr>
          <p:cNvPr id="23" name="Marcador de texto 2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MX" sz="900" b="1" dirty="0"/>
              <a:t>Contrato IDU 1693 de 2022:</a:t>
            </a:r>
          </a:p>
          <a:p>
            <a:r>
              <a:rPr lang="es-MX" dirty="0"/>
              <a:t>Dirección: CRA 49 D 91 74 </a:t>
            </a:r>
          </a:p>
          <a:p>
            <a:r>
              <a:rPr lang="es-MX" dirty="0"/>
              <a:t>Horario: lunes a viernes de 8:00 a.m. a 1:00 p.m.</a:t>
            </a:r>
          </a:p>
          <a:p>
            <a:r>
              <a:rPr lang="es-MX" dirty="0"/>
              <a:t>Teléfono/celular: 3224140799.</a:t>
            </a:r>
          </a:p>
          <a:p>
            <a:r>
              <a:rPr lang="es-MX" dirty="0"/>
              <a:t>Correo electrónico: social.mallavial.1693@gmail.com</a:t>
            </a:r>
          </a:p>
          <a:p>
            <a:r>
              <a:rPr lang="es-MX" dirty="0"/>
              <a:t>Contratista: Consorcio MALLAVIALMAX</a:t>
            </a:r>
          </a:p>
          <a:p>
            <a:r>
              <a:rPr lang="es-MX" dirty="0"/>
              <a:t>Interventoría: Consorcio KALRIVERA IDU 06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8C37B8A-B6FF-864E-A1E8-0E6139D73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900" y="6222342"/>
            <a:ext cx="307077" cy="289372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434022" y="4413737"/>
            <a:ext cx="28736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Pie de foto</a:t>
            </a:r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558905" y="4411576"/>
            <a:ext cx="28736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Pie de foto</a:t>
            </a:r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2391</TotalTime>
  <Words>155</Words>
  <Application>Microsoft Office PowerPoint</Application>
  <PresentationFormat>Carta (216 x 279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133</cp:revision>
  <dcterms:created xsi:type="dcterms:W3CDTF">2021-08-17T23:44:59Z</dcterms:created>
  <dcterms:modified xsi:type="dcterms:W3CDTF">2024-03-07T15:47:21Z</dcterms:modified>
</cp:coreProperties>
</file>