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1" r:id="rId6"/>
    <p:sldId id="260" r:id="rId7"/>
    <p:sldId id="267" r:id="rId8"/>
    <p:sldId id="266" r:id="rId9"/>
    <p:sldId id="262" r:id="rId10"/>
    <p:sldId id="263" r:id="rId11"/>
    <p:sldId id="264" r:id="rId12"/>
    <p:sldId id="265" r:id="rId1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79225"/>
    <a:srgbClr val="3A4010"/>
    <a:srgbClr val="8592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225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24545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56487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94798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08009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12952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0623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94487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08439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39820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33738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89764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ángulo 21">
            <a:extLst>
              <a:ext uri="{FF2B5EF4-FFF2-40B4-BE49-F238E27FC236}">
                <a16:creationId xmlns:a16="http://schemas.microsoft.com/office/drawing/2014/main" id="{1A966C19-1CB2-4209-B2B2-A0A5CA758349}"/>
              </a:ext>
            </a:extLst>
          </p:cNvPr>
          <p:cNvSpPr/>
          <p:nvPr userDrawn="1"/>
        </p:nvSpPr>
        <p:spPr>
          <a:xfrm>
            <a:off x="0" y="7437226"/>
            <a:ext cx="6858000" cy="60646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8EB3BA70-B599-4A23-93E3-FE4B464FD5E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40" t="83284" b="10983"/>
          <a:stretch/>
        </p:blipFill>
        <p:spPr>
          <a:xfrm>
            <a:off x="3740330" y="7437226"/>
            <a:ext cx="3117669" cy="589778"/>
          </a:xfrm>
          <a:prstGeom prst="rect">
            <a:avLst/>
          </a:prstGeom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id="{3479DD75-FF73-408B-8C5D-226C700C727F}"/>
              </a:ext>
            </a:extLst>
          </p:cNvPr>
          <p:cNvSpPr/>
          <p:nvPr userDrawn="1"/>
        </p:nvSpPr>
        <p:spPr>
          <a:xfrm>
            <a:off x="1" y="1386607"/>
            <a:ext cx="679268" cy="198875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6" name="Imagen 15">
            <a:extLst>
              <a:ext uri="{FF2B5EF4-FFF2-40B4-BE49-F238E27FC236}">
                <a16:creationId xmlns:a16="http://schemas.microsoft.com/office/drawing/2014/main" id="{42DD49DA-A8AB-47D6-93EE-B534B44F1C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/>
          <a:srcRect l="66412" t="44443" r="20001" b="36660"/>
          <a:stretch/>
        </p:blipFill>
        <p:spPr>
          <a:xfrm>
            <a:off x="4757006" y="7974751"/>
            <a:ext cx="931818" cy="382436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0E5F8E69-36B5-46BA-8C82-987E6B7196F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40" t="92807"/>
          <a:stretch/>
        </p:blipFill>
        <p:spPr>
          <a:xfrm>
            <a:off x="3735975" y="8403769"/>
            <a:ext cx="3117669" cy="739956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443A8621-E435-4CBD-AA51-AB2A6C38367F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417" y="7235453"/>
            <a:ext cx="617417" cy="1921337"/>
          </a:xfrm>
          <a:prstGeom prst="rect">
            <a:avLst/>
          </a:prstGeom>
        </p:spPr>
      </p:pic>
      <p:sp>
        <p:nvSpPr>
          <p:cNvPr id="21" name="CuadroTexto 20">
            <a:extLst>
              <a:ext uri="{FF2B5EF4-FFF2-40B4-BE49-F238E27FC236}">
                <a16:creationId xmlns:a16="http://schemas.microsoft.com/office/drawing/2014/main" id="{4A0132F3-CB20-4C5E-B1B2-A293A63CB2BD}"/>
              </a:ext>
            </a:extLst>
          </p:cNvPr>
          <p:cNvSpPr txBox="1"/>
          <p:nvPr userDrawn="1"/>
        </p:nvSpPr>
        <p:spPr>
          <a:xfrm>
            <a:off x="3792578" y="7994467"/>
            <a:ext cx="109478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Redes sociales:</a:t>
            </a:r>
            <a:endParaRPr lang="es-CO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4302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6.sv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12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8.png"/><Relationship Id="rId4" Type="http://schemas.openxmlformats.org/officeDocument/2006/relationships/image" Target="../media/image5.png"/><Relationship Id="rId9" Type="http://schemas.openxmlformats.org/officeDocument/2006/relationships/image" Target="../media/image12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8.svg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8.svg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8.svg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6.svg"/><Relationship Id="rId7" Type="http://schemas.openxmlformats.org/officeDocument/2006/relationships/image" Target="../media/image14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10.svg"/><Relationship Id="rId4" Type="http://schemas.openxmlformats.org/officeDocument/2006/relationships/image" Target="../media/image6.png"/><Relationship Id="rId9" Type="http://schemas.openxmlformats.org/officeDocument/2006/relationships/image" Target="../media/image16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6.sv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12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5" Type="http://schemas.openxmlformats.org/officeDocument/2006/relationships/image" Target="../media/image18.svg"/><Relationship Id="rId10" Type="http://schemas.openxmlformats.org/officeDocument/2006/relationships/image" Target="../media/image8.png"/><Relationship Id="rId4" Type="http://schemas.openxmlformats.org/officeDocument/2006/relationships/image" Target="../media/image5.png"/><Relationship Id="rId9" Type="http://schemas.openxmlformats.org/officeDocument/2006/relationships/image" Target="../media/image12.svg"/><Relationship Id="rId1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22.svg"/><Relationship Id="rId3" Type="http://schemas.openxmlformats.org/officeDocument/2006/relationships/image" Target="../media/image6.svg"/><Relationship Id="rId7" Type="http://schemas.openxmlformats.org/officeDocument/2006/relationships/image" Target="../media/image16.svg"/><Relationship Id="rId12" Type="http://schemas.openxmlformats.org/officeDocument/2006/relationships/image" Target="../media/image1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20.svg"/><Relationship Id="rId5" Type="http://schemas.openxmlformats.org/officeDocument/2006/relationships/image" Target="../media/image8.svg"/><Relationship Id="rId15" Type="http://schemas.openxmlformats.org/officeDocument/2006/relationships/image" Target="../media/image24.sv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8.svg"/><Relationship Id="rId1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24.svg"/><Relationship Id="rId3" Type="http://schemas.openxmlformats.org/officeDocument/2006/relationships/image" Target="../media/image6.svg"/><Relationship Id="rId7" Type="http://schemas.openxmlformats.org/officeDocument/2006/relationships/image" Target="../media/image16.svg"/><Relationship Id="rId12" Type="http://schemas.openxmlformats.org/officeDocument/2006/relationships/image" Target="../media/image1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20.svg"/><Relationship Id="rId5" Type="http://schemas.openxmlformats.org/officeDocument/2006/relationships/image" Target="../media/image8.svg"/><Relationship Id="rId15" Type="http://schemas.openxmlformats.org/officeDocument/2006/relationships/image" Target="../media/image22.sv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8.svg"/><Relationship Id="rId1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sv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6.svg"/><Relationship Id="rId7" Type="http://schemas.openxmlformats.org/officeDocument/2006/relationships/image" Target="../media/image16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8.png"/><Relationship Id="rId4" Type="http://schemas.openxmlformats.org/officeDocument/2006/relationships/image" Target="../media/image5.png"/><Relationship Id="rId9" Type="http://schemas.openxmlformats.org/officeDocument/2006/relationships/image" Target="../media/image10.sv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8.sv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texto 9">
            <a:extLst>
              <a:ext uri="{FF2B5EF4-FFF2-40B4-BE49-F238E27FC236}">
                <a16:creationId xmlns:a16="http://schemas.microsoft.com/office/drawing/2014/main" id="{48C728AA-07A4-4926-BF1E-07A1A577F418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9" name="Marcador de texto 5">
            <a:extLst>
              <a:ext uri="{FF2B5EF4-FFF2-40B4-BE49-F238E27FC236}">
                <a16:creationId xmlns:a16="http://schemas.microsoft.com/office/drawing/2014/main" id="{20A87C6F-FB9F-4AA5-97C9-7C6ABFF8941A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2DD15BC2-06CB-4B38-946A-CC62A93C3412}"/>
              </a:ext>
            </a:extLst>
          </p:cNvPr>
          <p:cNvSpPr txBox="1"/>
          <p:nvPr/>
        </p:nvSpPr>
        <p:spPr>
          <a:xfrm>
            <a:off x="593060" y="1292161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barrio,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5CD17214-A012-46FF-81A0-9653827D7C38}"/>
              </a:ext>
            </a:extLst>
          </p:cNvPr>
          <p:cNvSpPr txBox="1"/>
          <p:nvPr/>
        </p:nvSpPr>
        <p:spPr>
          <a:xfrm>
            <a:off x="514350" y="761835"/>
            <a:ext cx="634365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Inicio de conservación de espacio público</a:t>
            </a:r>
            <a:endParaRPr lang="es-CO" sz="2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8" name="Marcador de texto 7">
            <a:extLst>
              <a:ext uri="{FF2B5EF4-FFF2-40B4-BE49-F238E27FC236}">
                <a16:creationId xmlns:a16="http://schemas.microsoft.com/office/drawing/2014/main" id="{6C6CAEB3-C962-4099-8378-718B71227FA9}"/>
              </a:ext>
            </a:extLst>
          </p:cNvPr>
          <p:cNvSpPr txBox="1">
            <a:spLocks/>
          </p:cNvSpPr>
          <p:nvPr/>
        </p:nvSpPr>
        <p:spPr>
          <a:xfrm>
            <a:off x="832595" y="5059211"/>
            <a:ext cx="5886798" cy="18078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¿Cuándo – a partir de cuándo – entre qué lapso de tiempo?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 (incluir los tramos si son varios, o los barrios)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-  Qué harán? (de forma sencilla)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Beneficio breve de la intervención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8E578C71-E374-41A1-8854-86FD3CF64910}"/>
              </a:ext>
            </a:extLst>
          </p:cNvPr>
          <p:cNvSpPr txBox="1"/>
          <p:nvPr/>
        </p:nvSpPr>
        <p:spPr>
          <a:xfrm>
            <a:off x="1363579" y="2951747"/>
            <a:ext cx="40907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Espacio para imagen que contextualice el sector, evidencie el mal estado </a:t>
            </a:r>
          </a:p>
          <a:p>
            <a:pPr algn="ctr"/>
            <a:r>
              <a:rPr lang="es-ES" dirty="0"/>
              <a:t>y la necesidad de la intervención</a:t>
            </a:r>
            <a:endParaRPr lang="es-CO" dirty="0"/>
          </a:p>
        </p:txBody>
      </p:sp>
      <p:pic>
        <p:nvPicPr>
          <p:cNvPr id="21" name="Gráfico 20" descr="Marcador">
            <a:extLst>
              <a:ext uri="{FF2B5EF4-FFF2-40B4-BE49-F238E27FC236}">
                <a16:creationId xmlns:a16="http://schemas.microsoft.com/office/drawing/2014/main" id="{A1623BF3-6E6C-4124-BBD6-236DAB0B1F62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2012" y="5369120"/>
            <a:ext cx="202461" cy="202461"/>
          </a:xfrm>
          <a:prstGeom prst="rect">
            <a:avLst/>
          </a:prstGeom>
        </p:spPr>
      </p:pic>
      <p:pic>
        <p:nvPicPr>
          <p:cNvPr id="23" name="Gráfico 22" descr="Calendario giratorio">
            <a:extLst>
              <a:ext uri="{FF2B5EF4-FFF2-40B4-BE49-F238E27FC236}">
                <a16:creationId xmlns:a16="http://schemas.microsoft.com/office/drawing/2014/main" id="{3463AB0D-96ED-492A-BDE4-87AF2F9E0539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3139" y="5104009"/>
            <a:ext cx="206663" cy="206663"/>
          </a:xfrm>
          <a:prstGeom prst="rect">
            <a:avLst/>
          </a:prstGeom>
        </p:spPr>
      </p:pic>
      <p:pic>
        <p:nvPicPr>
          <p:cNvPr id="24" name="Gráfico 23" descr="Obreros de la construcción">
            <a:extLst>
              <a:ext uri="{FF2B5EF4-FFF2-40B4-BE49-F238E27FC236}">
                <a16:creationId xmlns:a16="http://schemas.microsoft.com/office/drawing/2014/main" id="{43C25A11-AA09-4C34-A8A2-59EDAE5DD584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14349" y="5682631"/>
            <a:ext cx="202460" cy="202460"/>
          </a:xfrm>
          <a:prstGeom prst="rect">
            <a:avLst/>
          </a:prstGeom>
        </p:spPr>
      </p:pic>
      <p:pic>
        <p:nvPicPr>
          <p:cNvPr id="27" name="Gráfico 26" descr="Prohibido">
            <a:extLst>
              <a:ext uri="{FF2B5EF4-FFF2-40B4-BE49-F238E27FC236}">
                <a16:creationId xmlns:a16="http://schemas.microsoft.com/office/drawing/2014/main" id="{37326280-4235-40B5-A246-82102CA11540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35200" y="6004206"/>
            <a:ext cx="141354" cy="141354"/>
          </a:xfrm>
          <a:prstGeom prst="rect">
            <a:avLst/>
          </a:prstGeom>
        </p:spPr>
      </p:pic>
      <p:pic>
        <p:nvPicPr>
          <p:cNvPr id="29" name="Gráfico 28" descr="Apretón de manos">
            <a:extLst>
              <a:ext uri="{FF2B5EF4-FFF2-40B4-BE49-F238E27FC236}">
                <a16:creationId xmlns:a16="http://schemas.microsoft.com/office/drawing/2014/main" id="{109C97A1-2F3D-4232-AD2E-5776FFFBD8CB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14349" y="6261602"/>
            <a:ext cx="202398" cy="202398"/>
          </a:xfrm>
          <a:prstGeom prst="rect">
            <a:avLst/>
          </a:prstGeom>
        </p:spPr>
      </p:pic>
      <p:pic>
        <p:nvPicPr>
          <p:cNvPr id="31" name="Gráfico 30" descr="Éxito de grupo">
            <a:extLst>
              <a:ext uri="{FF2B5EF4-FFF2-40B4-BE49-F238E27FC236}">
                <a16:creationId xmlns:a16="http://schemas.microsoft.com/office/drawing/2014/main" id="{23A6C93B-D76D-481E-A766-C67549095114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33139" y="6505835"/>
            <a:ext cx="202399" cy="202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56920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Levantamiento de actas de vecindad 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2°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38470" y="2912992"/>
            <a:ext cx="57594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una segunda visita para hacer la evaluación externa e interna del estado de los inmuebles, registrando de manera escrita, fotográfica y fílmica sus condiciones actuales, antes del inicio de las obras.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El acta de vecindad le servirá a las personas propietarias, como soporte técnico en caso de alguna afectación durante la ejecución de la obra, determinando la responsabilidad del contratista.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y/o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visita, programaremos una última cita. Una vez cumplida la programación, sin poder tener acceso, se levantará únicamente un acta de vecindad de fachada del predio; con lo cual no habrá lugar a futuras reclamaciones.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8" name="1 CuadroTexto">
            <a:extLst>
              <a:ext uri="{FF2B5EF4-FFF2-40B4-BE49-F238E27FC236}">
                <a16:creationId xmlns:a16="http://schemas.microsoft.com/office/drawing/2014/main" id="{212E43F0-D340-4C6E-8134-49F09042BF3A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sp>
        <p:nvSpPr>
          <p:cNvPr id="17" name="Marcador de texto 5">
            <a:extLst>
              <a:ext uri="{FF2B5EF4-FFF2-40B4-BE49-F238E27FC236}">
                <a16:creationId xmlns:a16="http://schemas.microsoft.com/office/drawing/2014/main" id="{2BCFF2B3-7AAE-4582-9578-EF636731C63A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18C9E542-75F0-4D0E-A07C-60DF5CEC31DA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19" name="Gráfico 18" descr="Calendario diario">
              <a:extLst>
                <a:ext uri="{FF2B5EF4-FFF2-40B4-BE49-F238E27FC236}">
                  <a16:creationId xmlns:a16="http://schemas.microsoft.com/office/drawing/2014/main" id="{2611A6F8-8ABB-404E-84EE-53F1CBF2FD8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95C5E67C-AC36-44AB-8786-B1C316E0AEEA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CFAC59C3-46AF-49C2-A35F-A0ECFDBD6822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8CF85210-BB76-479A-A6C3-5026734EC317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27" name="Gráfico 26" descr="Reloj">
              <a:extLst>
                <a:ext uri="{FF2B5EF4-FFF2-40B4-BE49-F238E27FC236}">
                  <a16:creationId xmlns:a16="http://schemas.microsoft.com/office/drawing/2014/main" id="{262C0BD5-2186-466C-B816-1FE982568E1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16" name="CuadroTexto 15">
            <a:extLst>
              <a:ext uri="{FF2B5EF4-FFF2-40B4-BE49-F238E27FC236}">
                <a16:creationId xmlns:a16="http://schemas.microsoft.com/office/drawing/2014/main" id="{7AB1FC09-335C-4B80-B65F-E28B31B6D210}"/>
              </a:ext>
            </a:extLst>
          </p:cNvPr>
          <p:cNvSpPr txBox="1"/>
          <p:nvPr/>
        </p:nvSpPr>
        <p:spPr>
          <a:xfrm>
            <a:off x="581025" y="1286823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D6CD9158-F93B-4460-A5FB-53673164217B}"/>
              </a:ext>
            </a:extLst>
          </p:cNvPr>
          <p:cNvSpPr txBox="1"/>
          <p:nvPr/>
        </p:nvSpPr>
        <p:spPr>
          <a:xfrm>
            <a:off x="514350" y="761835"/>
            <a:ext cx="66777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de espacio público</a:t>
            </a:r>
            <a:endParaRPr lang="es-CO" sz="3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14387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38470" y="2912992"/>
            <a:ext cx="57594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la última visita para hacer la evaluación externa e interna del estado de los inmuebles, registrando de manera escrita, fotográfica y fílmica las condiciones actuales del mismo, antes del inicio de las obras.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El acta de vecindad le servirá a las personas propietarias, como soporte técnico en caso de alguna afectación durante la ejecución de la obra, determinando la responsabilidad del contratista.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y/o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visita, programaremos una última cita. Una vez cumplida la programación, sin poder tener acceso, se levantará únicamente un acta de vecindad de fachada del predio; con lo cual no habrá lugar a futuras reclamaciones.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8" name="1 CuadroTexto">
            <a:extLst>
              <a:ext uri="{FF2B5EF4-FFF2-40B4-BE49-F238E27FC236}">
                <a16:creationId xmlns:a16="http://schemas.microsoft.com/office/drawing/2014/main" id="{E6464636-BF23-43CF-83ED-D1F469FDDA88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F34ADFA4-D6E5-4EC8-9BAE-D7CD83C98E25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7" name="Marcador de texto 5">
            <a:extLst>
              <a:ext uri="{FF2B5EF4-FFF2-40B4-BE49-F238E27FC236}">
                <a16:creationId xmlns:a16="http://schemas.microsoft.com/office/drawing/2014/main" id="{398EF6B5-4A21-4CD6-BE1A-162C0B874817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DA53081C-0CFA-4504-9A7C-D0399BF1CD6B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19" name="Gráfico 18" descr="Calendario diario">
              <a:extLst>
                <a:ext uri="{FF2B5EF4-FFF2-40B4-BE49-F238E27FC236}">
                  <a16:creationId xmlns:a16="http://schemas.microsoft.com/office/drawing/2014/main" id="{4EBC52BD-EBAF-40AA-8502-08EC6768998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2C1C81E1-6F1D-4E2E-86C2-B4939BBBEFF2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80678336-4031-4334-BF47-56FDBE47FEC1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26BFB4C4-4F60-4AB7-86CE-E19658B990E6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27" name="Gráfico 26" descr="Reloj">
              <a:extLst>
                <a:ext uri="{FF2B5EF4-FFF2-40B4-BE49-F238E27FC236}">
                  <a16:creationId xmlns:a16="http://schemas.microsoft.com/office/drawing/2014/main" id="{5219190D-07C4-4604-B857-0DFA7DA12E3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16" name="CuadroTexto 15">
            <a:extLst>
              <a:ext uri="{FF2B5EF4-FFF2-40B4-BE49-F238E27FC236}">
                <a16:creationId xmlns:a16="http://schemas.microsoft.com/office/drawing/2014/main" id="{7766D208-4B11-4E0C-9F2D-80301B58D7F4}"/>
              </a:ext>
            </a:extLst>
          </p:cNvPr>
          <p:cNvSpPr txBox="1"/>
          <p:nvPr/>
        </p:nvSpPr>
        <p:spPr>
          <a:xfrm>
            <a:off x="581025" y="1286823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268791D6-F362-4D9D-8EF3-EE948D29CED1}"/>
              </a:ext>
            </a:extLst>
          </p:cNvPr>
          <p:cNvSpPr txBox="1"/>
          <p:nvPr/>
        </p:nvSpPr>
        <p:spPr>
          <a:xfrm>
            <a:off x="514350" y="761835"/>
            <a:ext cx="66777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de espacio público</a:t>
            </a:r>
            <a:endParaRPr lang="es-CO" sz="3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350" y="1701430"/>
            <a:ext cx="576250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Levantamiento de actas de vecindad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última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6579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38470" y="2952747"/>
            <a:ext cx="575945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el cierre del acta de vecindad, que 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consiste en la firma de un acta por parte de </a:t>
            </a: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las personas propietarias, arrendatarias y/o encargadas del predio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, en donde </a:t>
            </a:r>
            <a:r>
              <a:rPr lang="es-ES" altLang="es-CO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se registran las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 condiciones del predio una vez finalizadas las obras, y se deja constancia de que no se </a:t>
            </a:r>
            <a:r>
              <a:rPr lang="es-CO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presentaron</a:t>
            </a:r>
            <a:r>
              <a:rPr lang="es-ES" altLang="es-CO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 afectaciones.</a:t>
            </a:r>
            <a:endParaRPr lang="es-ES" sz="12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y/o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</a:t>
            </a: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, 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el contratista procederá a cerrar el acta, con lo cual no habrá lugar a futuras reclamaciones.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En caso de que considerar que su predio presenta alguna afectación, por favor comuníquese con nuestro </a:t>
            </a: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Punto IDU.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8" name="1 CuadroTexto">
            <a:extLst>
              <a:ext uri="{FF2B5EF4-FFF2-40B4-BE49-F238E27FC236}">
                <a16:creationId xmlns:a16="http://schemas.microsoft.com/office/drawing/2014/main" id="{416686AA-295E-4AE4-9EF5-1623B1F50BF4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30631775-3C2C-4D6A-AEA5-557217743920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7" name="Marcador de texto 5">
            <a:extLst>
              <a:ext uri="{FF2B5EF4-FFF2-40B4-BE49-F238E27FC236}">
                <a16:creationId xmlns:a16="http://schemas.microsoft.com/office/drawing/2014/main" id="{D411B63F-FDA4-43DA-B56B-1B7AE291BF6F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A8652105-7FD1-49B7-BCE4-A97312D9B63A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19" name="Gráfico 18" descr="Calendario diario">
              <a:extLst>
                <a:ext uri="{FF2B5EF4-FFF2-40B4-BE49-F238E27FC236}">
                  <a16:creationId xmlns:a16="http://schemas.microsoft.com/office/drawing/2014/main" id="{8A9B46B1-1661-493B-8B5F-4F62AABD0AF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578C90D7-DBAD-4E6A-9E8A-C3E735B474EB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AEE9125E-B975-4CC5-8AD0-1D636AAD761A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F824C869-1446-4863-8ED0-902A2E9F0B38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27" name="Gráfico 26" descr="Reloj">
              <a:extLst>
                <a:ext uri="{FF2B5EF4-FFF2-40B4-BE49-F238E27FC236}">
                  <a16:creationId xmlns:a16="http://schemas.microsoft.com/office/drawing/2014/main" id="{C5071D80-0EA0-40EB-A311-494ACFA3F25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16" name="CuadroTexto 15">
            <a:extLst>
              <a:ext uri="{FF2B5EF4-FFF2-40B4-BE49-F238E27FC236}">
                <a16:creationId xmlns:a16="http://schemas.microsoft.com/office/drawing/2014/main" id="{AF64AE61-9C16-40C1-B031-610445426CDC}"/>
              </a:ext>
            </a:extLst>
          </p:cNvPr>
          <p:cNvSpPr txBox="1"/>
          <p:nvPr/>
        </p:nvSpPr>
        <p:spPr>
          <a:xfrm>
            <a:off x="581025" y="1286823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1A2ADF6D-2D46-4BDF-B83E-03EEE2021FFE}"/>
              </a:ext>
            </a:extLst>
          </p:cNvPr>
          <p:cNvSpPr txBox="1"/>
          <p:nvPr/>
        </p:nvSpPr>
        <p:spPr>
          <a:xfrm>
            <a:off x="514350" y="761835"/>
            <a:ext cx="66777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de espacio público</a:t>
            </a:r>
            <a:endParaRPr lang="es-CO" sz="3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Cierre de actas de vecindad  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última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5256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C0788EF6-1FCD-49E4-B1E2-89F9F270FD0F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8" name="Marcador de texto 5">
            <a:extLst>
              <a:ext uri="{FF2B5EF4-FFF2-40B4-BE49-F238E27FC236}">
                <a16:creationId xmlns:a16="http://schemas.microsoft.com/office/drawing/2014/main" id="{655EBC91-0DCC-4F3C-8EEF-81CE283E83E4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D76499A0-79AE-4967-BD15-7C2FF19E7023}"/>
              </a:ext>
            </a:extLst>
          </p:cNvPr>
          <p:cNvSpPr txBox="1"/>
          <p:nvPr/>
        </p:nvSpPr>
        <p:spPr>
          <a:xfrm>
            <a:off x="514350" y="761834"/>
            <a:ext cx="63088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Finalización de conservación de espacio público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" name="Marcador de texto 7">
            <a:extLst>
              <a:ext uri="{FF2B5EF4-FFF2-40B4-BE49-F238E27FC236}">
                <a16:creationId xmlns:a16="http://schemas.microsoft.com/office/drawing/2014/main" id="{F8F83206-CF13-4CA3-8A89-599FE13F755A}"/>
              </a:ext>
            </a:extLst>
          </p:cNvPr>
          <p:cNvSpPr txBox="1">
            <a:spLocks/>
          </p:cNvSpPr>
          <p:nvPr/>
        </p:nvSpPr>
        <p:spPr>
          <a:xfrm>
            <a:off x="714329" y="5132892"/>
            <a:ext cx="5897024" cy="1436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Dónde (incluir los tramos si son varios, o los barrios, si ya se mencionó el tramo arriba)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actividades hicieron? (breve y sencillamente)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debe hacer la comunidad para cuidar las obras? (recomendación sencilla)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¿Cómo cambia el sector con las obras? (beneficio sencillo y breve)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5E0BB012-D23B-412B-AE50-C270728BCBFF}"/>
              </a:ext>
            </a:extLst>
          </p:cNvPr>
          <p:cNvSpPr txBox="1"/>
          <p:nvPr/>
        </p:nvSpPr>
        <p:spPr>
          <a:xfrm>
            <a:off x="1363579" y="2951747"/>
            <a:ext cx="40907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Espacio para imágenes que evidencien el  estado inicial y finalizada la intervención, tomadas desde el mismo punto.</a:t>
            </a:r>
            <a:endParaRPr lang="es-CO" dirty="0"/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2D610982-666D-4BD5-98C4-C8D9462E90C9}"/>
              </a:ext>
            </a:extLst>
          </p:cNvPr>
          <p:cNvSpPr txBox="1"/>
          <p:nvPr/>
        </p:nvSpPr>
        <p:spPr>
          <a:xfrm>
            <a:off x="593060" y="1292161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barrio,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23" name="Gráfico 22" descr="Marcador">
            <a:extLst>
              <a:ext uri="{FF2B5EF4-FFF2-40B4-BE49-F238E27FC236}">
                <a16:creationId xmlns:a16="http://schemas.microsoft.com/office/drawing/2014/main" id="{6E82B0F0-9924-4CBF-8FDE-507361E2C72C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2012" y="5162386"/>
            <a:ext cx="202461" cy="202461"/>
          </a:xfrm>
          <a:prstGeom prst="rect">
            <a:avLst/>
          </a:prstGeom>
        </p:spPr>
      </p:pic>
      <p:pic>
        <p:nvPicPr>
          <p:cNvPr id="24" name="Gráfico 23" descr="Obreros de la construcción">
            <a:extLst>
              <a:ext uri="{FF2B5EF4-FFF2-40B4-BE49-F238E27FC236}">
                <a16:creationId xmlns:a16="http://schemas.microsoft.com/office/drawing/2014/main" id="{68E9434E-6730-43A0-A984-07580BFED78B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14349" y="5475893"/>
            <a:ext cx="202460" cy="202460"/>
          </a:xfrm>
          <a:prstGeom prst="rect">
            <a:avLst/>
          </a:prstGeom>
        </p:spPr>
      </p:pic>
      <p:pic>
        <p:nvPicPr>
          <p:cNvPr id="27" name="Gráfico 26" descr="Apretón de manos">
            <a:extLst>
              <a:ext uri="{FF2B5EF4-FFF2-40B4-BE49-F238E27FC236}">
                <a16:creationId xmlns:a16="http://schemas.microsoft.com/office/drawing/2014/main" id="{B9389946-937D-41AA-A1C3-C9DE17FB3771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14349" y="5736816"/>
            <a:ext cx="202398" cy="202398"/>
          </a:xfrm>
          <a:prstGeom prst="rect">
            <a:avLst/>
          </a:prstGeom>
        </p:spPr>
      </p:pic>
      <p:pic>
        <p:nvPicPr>
          <p:cNvPr id="34" name="Gráfico 33" descr="Éxito de grupo">
            <a:extLst>
              <a:ext uri="{FF2B5EF4-FFF2-40B4-BE49-F238E27FC236}">
                <a16:creationId xmlns:a16="http://schemas.microsoft.com/office/drawing/2014/main" id="{40214E59-CD83-4E55-8879-962A42CD1F28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33139" y="6044658"/>
            <a:ext cx="202399" cy="202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8139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Marcador de texto 9">
            <a:extLst>
              <a:ext uri="{FF2B5EF4-FFF2-40B4-BE49-F238E27FC236}">
                <a16:creationId xmlns:a16="http://schemas.microsoft.com/office/drawing/2014/main" id="{02489EBC-20AA-4F43-803A-DE66CFA76263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9" name="Marcador de texto 5">
            <a:extLst>
              <a:ext uri="{FF2B5EF4-FFF2-40B4-BE49-F238E27FC236}">
                <a16:creationId xmlns:a16="http://schemas.microsoft.com/office/drawing/2014/main" id="{D83AD8A9-4208-42E1-A1F4-E6E7AAC27303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47E1E7E0-2E3A-40AD-AA67-A0A40AF170FE}"/>
              </a:ext>
            </a:extLst>
          </p:cNvPr>
          <p:cNvSpPr txBox="1"/>
          <p:nvPr/>
        </p:nvSpPr>
        <p:spPr>
          <a:xfrm>
            <a:off x="581025" y="1286823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barrios,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" name="Marcador de texto 7">
            <a:extLst>
              <a:ext uri="{FF2B5EF4-FFF2-40B4-BE49-F238E27FC236}">
                <a16:creationId xmlns:a16="http://schemas.microsoft.com/office/drawing/2014/main" id="{DB34F3BF-D656-4F15-9B01-644880559E75}"/>
              </a:ext>
            </a:extLst>
          </p:cNvPr>
          <p:cNvSpPr txBox="1">
            <a:spLocks/>
          </p:cNvSpPr>
          <p:nvPr/>
        </p:nvSpPr>
        <p:spPr>
          <a:xfrm>
            <a:off x="834886" y="4835633"/>
            <a:ext cx="5689005" cy="21535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¿Tienen horarios de trabajo definidos?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¿Dónde, especificar barrio o tramos si no están arriba?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– qué actividad harán? (sencilla y brevemente)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quiénes? (desvíos, </a:t>
            </a:r>
            <a:r>
              <a:rPr lang="es-ES" sz="1200" dirty="0" err="1"/>
              <a:t>etc</a:t>
            </a:r>
            <a:r>
              <a:rPr lang="es-ES" sz="1200" dirty="0"/>
              <a:t>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Beneficio breve de la intervención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9651B3EC-B09B-4DC9-85C6-AB490261DBEC}"/>
              </a:ext>
            </a:extLst>
          </p:cNvPr>
          <p:cNvSpPr txBox="1"/>
          <p:nvPr/>
        </p:nvSpPr>
        <p:spPr>
          <a:xfrm>
            <a:off x="1363579" y="2951747"/>
            <a:ext cx="4913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y/o plano que ilustren.</a:t>
            </a:r>
          </a:p>
          <a:p>
            <a:r>
              <a:rPr lang="es-ES" dirty="0"/>
              <a:t>Con convenciones y norte. Si se requiere base de mapa, lo pueden tomar de: https://mapas.bogota.gov.co/</a:t>
            </a:r>
            <a:endParaRPr lang="es-CO" dirty="0"/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D4061D98-2357-48AC-9432-E4EACE2B1C46}"/>
              </a:ext>
            </a:extLst>
          </p:cNvPr>
          <p:cNvSpPr txBox="1"/>
          <p:nvPr/>
        </p:nvSpPr>
        <p:spPr>
          <a:xfrm>
            <a:off x="514350" y="761835"/>
            <a:ext cx="63088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Afectación por conservación de espacio público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24" name="Gráfico 23" descr="Marcador">
            <a:extLst>
              <a:ext uri="{FF2B5EF4-FFF2-40B4-BE49-F238E27FC236}">
                <a16:creationId xmlns:a16="http://schemas.microsoft.com/office/drawing/2014/main" id="{FF2ED94E-47B3-40B3-BC3F-05F38B7BE189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2012" y="5448634"/>
            <a:ext cx="202461" cy="202461"/>
          </a:xfrm>
          <a:prstGeom prst="rect">
            <a:avLst/>
          </a:prstGeom>
        </p:spPr>
      </p:pic>
      <p:pic>
        <p:nvPicPr>
          <p:cNvPr id="27" name="Gráfico 26" descr="Calendario giratorio">
            <a:extLst>
              <a:ext uri="{FF2B5EF4-FFF2-40B4-BE49-F238E27FC236}">
                <a16:creationId xmlns:a16="http://schemas.microsoft.com/office/drawing/2014/main" id="{3EC6DD95-753C-44F9-B471-56F02BEEEC7B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3139" y="4873420"/>
            <a:ext cx="206663" cy="206663"/>
          </a:xfrm>
          <a:prstGeom prst="rect">
            <a:avLst/>
          </a:prstGeom>
        </p:spPr>
      </p:pic>
      <p:pic>
        <p:nvPicPr>
          <p:cNvPr id="30" name="Gráfico 29" descr="Obreros de la construcción">
            <a:extLst>
              <a:ext uri="{FF2B5EF4-FFF2-40B4-BE49-F238E27FC236}">
                <a16:creationId xmlns:a16="http://schemas.microsoft.com/office/drawing/2014/main" id="{3C65D39E-AAD4-427F-B25E-E62F3FC80F30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14349" y="5738288"/>
            <a:ext cx="202460" cy="202460"/>
          </a:xfrm>
          <a:prstGeom prst="rect">
            <a:avLst/>
          </a:prstGeom>
        </p:spPr>
      </p:pic>
      <p:pic>
        <p:nvPicPr>
          <p:cNvPr id="31" name="Gráfico 30" descr="Prohibido">
            <a:extLst>
              <a:ext uri="{FF2B5EF4-FFF2-40B4-BE49-F238E27FC236}">
                <a16:creationId xmlns:a16="http://schemas.microsoft.com/office/drawing/2014/main" id="{295B33C9-24D0-41C4-B01A-0255F31AD3EA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35200" y="6075765"/>
            <a:ext cx="141354" cy="141354"/>
          </a:xfrm>
          <a:prstGeom prst="rect">
            <a:avLst/>
          </a:prstGeom>
        </p:spPr>
      </p:pic>
      <p:pic>
        <p:nvPicPr>
          <p:cNvPr id="32" name="Gráfico 31" descr="Apretón de manos">
            <a:extLst>
              <a:ext uri="{FF2B5EF4-FFF2-40B4-BE49-F238E27FC236}">
                <a16:creationId xmlns:a16="http://schemas.microsoft.com/office/drawing/2014/main" id="{845BB186-DEE8-40C5-A038-2AB29DE7DB09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14349" y="6333161"/>
            <a:ext cx="202398" cy="202398"/>
          </a:xfrm>
          <a:prstGeom prst="rect">
            <a:avLst/>
          </a:prstGeom>
        </p:spPr>
      </p:pic>
      <p:pic>
        <p:nvPicPr>
          <p:cNvPr id="35" name="Gráfico 34" descr="Éxito de grupo">
            <a:extLst>
              <a:ext uri="{FF2B5EF4-FFF2-40B4-BE49-F238E27FC236}">
                <a16:creationId xmlns:a16="http://schemas.microsoft.com/office/drawing/2014/main" id="{8F560701-12C7-4DD7-9A05-2492C20748EF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33139" y="6609202"/>
            <a:ext cx="202399" cy="202399"/>
          </a:xfrm>
          <a:prstGeom prst="rect">
            <a:avLst/>
          </a:prstGeom>
        </p:spPr>
      </p:pic>
      <p:pic>
        <p:nvPicPr>
          <p:cNvPr id="36" name="Gráfico 35" descr="Reloj">
            <a:extLst>
              <a:ext uri="{FF2B5EF4-FFF2-40B4-BE49-F238E27FC236}">
                <a16:creationId xmlns:a16="http://schemas.microsoft.com/office/drawing/2014/main" id="{A95FADF1-8469-4549-B258-4C6DDCF64646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520384" y="5175042"/>
            <a:ext cx="202399" cy="202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391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Marcador de texto 9">
            <a:extLst>
              <a:ext uri="{FF2B5EF4-FFF2-40B4-BE49-F238E27FC236}">
                <a16:creationId xmlns:a16="http://schemas.microsoft.com/office/drawing/2014/main" id="{4EA7C402-706A-440F-AB8A-6229C3A1AAF8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22" name="Marcador de texto 5">
            <a:extLst>
              <a:ext uri="{FF2B5EF4-FFF2-40B4-BE49-F238E27FC236}">
                <a16:creationId xmlns:a16="http://schemas.microsoft.com/office/drawing/2014/main" id="{BEC010E7-F7D0-490F-A4C5-8DC90D3CF464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5AE1D496-39B0-4318-8EB7-1418C5E9E42A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Tipo de reunión – virtual o presencial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Marcador de texto 7">
            <a:extLst>
              <a:ext uri="{FF2B5EF4-FFF2-40B4-BE49-F238E27FC236}">
                <a16:creationId xmlns:a16="http://schemas.microsoft.com/office/drawing/2014/main" id="{118025D6-3115-42D3-8100-D820A574D153}"/>
              </a:ext>
            </a:extLst>
          </p:cNvPr>
          <p:cNvSpPr txBox="1">
            <a:spLocks/>
          </p:cNvSpPr>
          <p:nvPr/>
        </p:nvSpPr>
        <p:spPr>
          <a:xfrm>
            <a:off x="782154" y="4833649"/>
            <a:ext cx="5741738" cy="20384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Fecha: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Hora: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Lugar/ enlace:  (cambiar el ícono según)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Agenda o tema puntual: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Forma de participar, si no dan en enlace abierto, o si no pertenece al comité IDU: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 la intervención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Recomendación de participación (si la hay)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560735DF-F528-472C-9836-0671B9E5E13A}"/>
              </a:ext>
            </a:extLst>
          </p:cNvPr>
          <p:cNvSpPr txBox="1"/>
          <p:nvPr/>
        </p:nvSpPr>
        <p:spPr>
          <a:xfrm>
            <a:off x="1363579" y="2951747"/>
            <a:ext cx="40907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la obra o de alguna reunión con la comunidad.</a:t>
            </a:r>
            <a:endParaRPr lang="es-CO" dirty="0"/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69169A77-CEEC-4C59-8333-FA13BFAF925B}"/>
              </a:ext>
            </a:extLst>
          </p:cNvPr>
          <p:cNvSpPr txBox="1"/>
          <p:nvPr/>
        </p:nvSpPr>
        <p:spPr>
          <a:xfrm>
            <a:off x="581025" y="1286823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358BEAA3-AD76-4CED-997A-905563A60CF2}"/>
              </a:ext>
            </a:extLst>
          </p:cNvPr>
          <p:cNvSpPr txBox="1"/>
          <p:nvPr/>
        </p:nvSpPr>
        <p:spPr>
          <a:xfrm>
            <a:off x="514350" y="709080"/>
            <a:ext cx="57625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de espacio público</a:t>
            </a:r>
            <a:endParaRPr lang="es-CO" sz="3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35" name="Gráfico 34" descr="Marcador">
            <a:extLst>
              <a:ext uri="{FF2B5EF4-FFF2-40B4-BE49-F238E27FC236}">
                <a16:creationId xmlns:a16="http://schemas.microsoft.com/office/drawing/2014/main" id="{6D94EAB4-035B-4A38-A1FE-862F53B21ED8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5620" y="5448634"/>
            <a:ext cx="202461" cy="202461"/>
          </a:xfrm>
          <a:prstGeom prst="rect">
            <a:avLst/>
          </a:prstGeom>
        </p:spPr>
      </p:pic>
      <p:pic>
        <p:nvPicPr>
          <p:cNvPr id="38" name="Gráfico 37" descr="Calendario giratorio">
            <a:extLst>
              <a:ext uri="{FF2B5EF4-FFF2-40B4-BE49-F238E27FC236}">
                <a16:creationId xmlns:a16="http://schemas.microsoft.com/office/drawing/2014/main" id="{ED3286EA-6A6C-4752-8D6C-072420167B10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3139" y="4873420"/>
            <a:ext cx="206663" cy="206663"/>
          </a:xfrm>
          <a:prstGeom prst="rect">
            <a:avLst/>
          </a:prstGeom>
        </p:spPr>
      </p:pic>
      <p:pic>
        <p:nvPicPr>
          <p:cNvPr id="39" name="Gráfico 38" descr="Éxito de grupo">
            <a:extLst>
              <a:ext uri="{FF2B5EF4-FFF2-40B4-BE49-F238E27FC236}">
                <a16:creationId xmlns:a16="http://schemas.microsoft.com/office/drawing/2014/main" id="{915EEE26-ED97-4C91-B8EF-7E1C00E82B12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33139" y="6315003"/>
            <a:ext cx="202399" cy="202399"/>
          </a:xfrm>
          <a:prstGeom prst="rect">
            <a:avLst/>
          </a:prstGeom>
        </p:spPr>
      </p:pic>
      <p:pic>
        <p:nvPicPr>
          <p:cNvPr id="40" name="Gráfico 39" descr="Reloj">
            <a:extLst>
              <a:ext uri="{FF2B5EF4-FFF2-40B4-BE49-F238E27FC236}">
                <a16:creationId xmlns:a16="http://schemas.microsoft.com/office/drawing/2014/main" id="{172FCED2-EC8C-4990-863D-8CCE19DC8372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20384" y="5175042"/>
            <a:ext cx="202399" cy="202399"/>
          </a:xfrm>
          <a:prstGeom prst="rect">
            <a:avLst/>
          </a:prstGeom>
        </p:spPr>
      </p:pic>
      <p:pic>
        <p:nvPicPr>
          <p:cNvPr id="41" name="Gráfico 40" descr="Internet">
            <a:extLst>
              <a:ext uri="{FF2B5EF4-FFF2-40B4-BE49-F238E27FC236}">
                <a16:creationId xmlns:a16="http://schemas.microsoft.com/office/drawing/2014/main" id="{BD3464BA-5A37-4A7B-9F82-A4B8C956D81D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97716" y="5460089"/>
            <a:ext cx="195551" cy="195551"/>
          </a:xfrm>
          <a:prstGeom prst="rect">
            <a:avLst/>
          </a:prstGeom>
        </p:spPr>
      </p:pic>
      <p:pic>
        <p:nvPicPr>
          <p:cNvPr id="42" name="Gráfico 41" descr="Chat RTL">
            <a:extLst>
              <a:ext uri="{FF2B5EF4-FFF2-40B4-BE49-F238E27FC236}">
                <a16:creationId xmlns:a16="http://schemas.microsoft.com/office/drawing/2014/main" id="{943F2AD0-398A-40E7-B4BF-BA844FC320AE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34768" y="6014036"/>
            <a:ext cx="200770" cy="200770"/>
          </a:xfrm>
          <a:prstGeom prst="rect">
            <a:avLst/>
          </a:prstGeom>
        </p:spPr>
      </p:pic>
      <p:pic>
        <p:nvPicPr>
          <p:cNvPr id="43" name="Gráfico 42" descr="Lista">
            <a:extLst>
              <a:ext uri="{FF2B5EF4-FFF2-40B4-BE49-F238E27FC236}">
                <a16:creationId xmlns:a16="http://schemas.microsoft.com/office/drawing/2014/main" id="{1305C489-6A32-4078-AA1F-0E5AB1C41EA6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550670" y="5744147"/>
            <a:ext cx="184868" cy="184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5931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85F6D71B-9C9C-4853-8C53-08882066F551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8" name="Marcador de texto 5">
            <a:extLst>
              <a:ext uri="{FF2B5EF4-FFF2-40B4-BE49-F238E27FC236}">
                <a16:creationId xmlns:a16="http://schemas.microsoft.com/office/drawing/2014/main" id="{61315EBF-A886-4639-8B1B-47F98CD8B32C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1AF744AB-82E0-42DA-AB32-CCB8E73F7CC5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Tipo de reunión – virtual o presencial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1958EB41-E58F-4DC0-9580-4474255B376B}"/>
              </a:ext>
            </a:extLst>
          </p:cNvPr>
          <p:cNvSpPr txBox="1"/>
          <p:nvPr/>
        </p:nvSpPr>
        <p:spPr>
          <a:xfrm>
            <a:off x="581025" y="1286823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8EBB719F-66C1-4C5F-AE45-35CA37091BE1}"/>
              </a:ext>
            </a:extLst>
          </p:cNvPr>
          <p:cNvSpPr txBox="1"/>
          <p:nvPr/>
        </p:nvSpPr>
        <p:spPr>
          <a:xfrm>
            <a:off x="514350" y="761835"/>
            <a:ext cx="66777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de espacio público</a:t>
            </a:r>
            <a:endParaRPr lang="es-CO" sz="3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2" name="Marcador de texto 7">
            <a:extLst>
              <a:ext uri="{FF2B5EF4-FFF2-40B4-BE49-F238E27FC236}">
                <a16:creationId xmlns:a16="http://schemas.microsoft.com/office/drawing/2014/main" id="{DF1672FF-EA14-4523-B105-D0B11E7521A6}"/>
              </a:ext>
            </a:extLst>
          </p:cNvPr>
          <p:cNvSpPr txBox="1">
            <a:spLocks/>
          </p:cNvSpPr>
          <p:nvPr/>
        </p:nvSpPr>
        <p:spPr>
          <a:xfrm>
            <a:off x="897003" y="5250232"/>
            <a:ext cx="5518157" cy="156042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Fecha: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Hora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Lugar/ enlace: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Agenda puntual: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Forma de participar, (si no dan en enlace abierto, o si no pertenece al comité IDU)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 la intervención</a:t>
            </a:r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1A74BEC7-7796-46D0-B252-2C7EBA286B7D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</a:t>
            </a:r>
            <a:endParaRPr lang="es-CO" dirty="0"/>
          </a:p>
        </p:txBody>
      </p:sp>
      <p:sp>
        <p:nvSpPr>
          <p:cNvPr id="44" name="Marcador de texto 7">
            <a:extLst>
              <a:ext uri="{FF2B5EF4-FFF2-40B4-BE49-F238E27FC236}">
                <a16:creationId xmlns:a16="http://schemas.microsoft.com/office/drawing/2014/main" id="{44E9E374-5946-4A7C-B4BE-1F9571BC1110}"/>
              </a:ext>
            </a:extLst>
          </p:cNvPr>
          <p:cNvSpPr txBox="1">
            <a:spLocks/>
          </p:cNvSpPr>
          <p:nvPr/>
        </p:nvSpPr>
        <p:spPr>
          <a:xfrm>
            <a:off x="514474" y="2001067"/>
            <a:ext cx="4175124" cy="349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b="1" dirty="0"/>
              <a:t>Invitación dirigida a: </a:t>
            </a: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46DFF776-36EC-4CF3-B368-8E846C16DA81}"/>
              </a:ext>
            </a:extLst>
          </p:cNvPr>
          <p:cNvSpPr txBox="1"/>
          <p:nvPr/>
        </p:nvSpPr>
        <p:spPr>
          <a:xfrm>
            <a:off x="544191" y="4788567"/>
            <a:ext cx="58709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El Instituto de Desarrollo Urbano – IDU, agradece su participación o la de una persona  delegada, para socializar información importante sobre esta intervención: </a:t>
            </a:r>
            <a:endParaRPr lang="es-CO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46" name="Gráfico 45" descr="Marcador">
            <a:extLst>
              <a:ext uri="{FF2B5EF4-FFF2-40B4-BE49-F238E27FC236}">
                <a16:creationId xmlns:a16="http://schemas.microsoft.com/office/drawing/2014/main" id="{FDDB29A4-8682-4FA6-9751-EE3045457B74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9228" y="5854153"/>
            <a:ext cx="202461" cy="202461"/>
          </a:xfrm>
          <a:prstGeom prst="rect">
            <a:avLst/>
          </a:prstGeom>
        </p:spPr>
      </p:pic>
      <p:pic>
        <p:nvPicPr>
          <p:cNvPr id="47" name="Gráfico 46" descr="Calendario giratorio">
            <a:extLst>
              <a:ext uri="{FF2B5EF4-FFF2-40B4-BE49-F238E27FC236}">
                <a16:creationId xmlns:a16="http://schemas.microsoft.com/office/drawing/2014/main" id="{1F85C5AD-E140-4B63-8955-68E59EA62F75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96747" y="5278939"/>
            <a:ext cx="206663" cy="206663"/>
          </a:xfrm>
          <a:prstGeom prst="rect">
            <a:avLst/>
          </a:prstGeom>
        </p:spPr>
      </p:pic>
      <p:pic>
        <p:nvPicPr>
          <p:cNvPr id="48" name="Gráfico 47" descr="Éxito de grupo">
            <a:extLst>
              <a:ext uri="{FF2B5EF4-FFF2-40B4-BE49-F238E27FC236}">
                <a16:creationId xmlns:a16="http://schemas.microsoft.com/office/drawing/2014/main" id="{EDA2383C-0831-4A97-AE7B-1244385CF303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96747" y="6672814"/>
            <a:ext cx="202399" cy="202399"/>
          </a:xfrm>
          <a:prstGeom prst="rect">
            <a:avLst/>
          </a:prstGeom>
        </p:spPr>
      </p:pic>
      <p:pic>
        <p:nvPicPr>
          <p:cNvPr id="49" name="Gráfico 48" descr="Reloj">
            <a:extLst>
              <a:ext uri="{FF2B5EF4-FFF2-40B4-BE49-F238E27FC236}">
                <a16:creationId xmlns:a16="http://schemas.microsoft.com/office/drawing/2014/main" id="{10DE94CA-7C2B-4399-9426-043DE5D70F3A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83992" y="5580561"/>
            <a:ext cx="202399" cy="202399"/>
          </a:xfrm>
          <a:prstGeom prst="rect">
            <a:avLst/>
          </a:prstGeom>
        </p:spPr>
      </p:pic>
      <p:pic>
        <p:nvPicPr>
          <p:cNvPr id="50" name="Gráfico 49" descr="Internet">
            <a:extLst>
              <a:ext uri="{FF2B5EF4-FFF2-40B4-BE49-F238E27FC236}">
                <a16:creationId xmlns:a16="http://schemas.microsoft.com/office/drawing/2014/main" id="{8F45DE0C-C451-40BC-BB93-9BB39D1D9F95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61324" y="5865608"/>
            <a:ext cx="195551" cy="195551"/>
          </a:xfrm>
          <a:prstGeom prst="rect">
            <a:avLst/>
          </a:prstGeom>
        </p:spPr>
      </p:pic>
      <p:pic>
        <p:nvPicPr>
          <p:cNvPr id="51" name="Gráfico 50" descr="Lista">
            <a:extLst>
              <a:ext uri="{FF2B5EF4-FFF2-40B4-BE49-F238E27FC236}">
                <a16:creationId xmlns:a16="http://schemas.microsoft.com/office/drawing/2014/main" id="{65B20319-57BD-40EC-BCC6-819D376A3367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614278" y="6149666"/>
            <a:ext cx="184868" cy="184868"/>
          </a:xfrm>
          <a:prstGeom prst="rect">
            <a:avLst/>
          </a:prstGeom>
        </p:spPr>
      </p:pic>
      <p:pic>
        <p:nvPicPr>
          <p:cNvPr id="52" name="Gráfico 51" descr="Chat RTL">
            <a:extLst>
              <a:ext uri="{FF2B5EF4-FFF2-40B4-BE49-F238E27FC236}">
                <a16:creationId xmlns:a16="http://schemas.microsoft.com/office/drawing/2014/main" id="{BE3F56C1-1E9A-408C-A8C0-D2CFFDA5E75F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574523" y="6443410"/>
            <a:ext cx="200770" cy="200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6647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Contratación de mano de obra no calificada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882595" y="5013510"/>
            <a:ext cx="5532565" cy="23278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La empresa contratista de este proyecto, XXXXXXXXXXXX requiere personal para los cargos: 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Requisitos: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 se entregan o envían los documentos?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pic>
        <p:nvPicPr>
          <p:cNvPr id="25" name="Gráfico 24" descr="Marcador">
            <a:extLst>
              <a:ext uri="{FF2B5EF4-FFF2-40B4-BE49-F238E27FC236}">
                <a16:creationId xmlns:a16="http://schemas.microsoft.com/office/drawing/2014/main" id="{B2841CD4-3CB7-4671-A07F-28C5384683DF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6867" y="6679852"/>
            <a:ext cx="202461" cy="202461"/>
          </a:xfrm>
          <a:prstGeom prst="rect">
            <a:avLst/>
          </a:prstGeom>
        </p:spPr>
      </p:pic>
      <p:pic>
        <p:nvPicPr>
          <p:cNvPr id="29" name="Gráfico 28" descr="Obreros de la construcción">
            <a:extLst>
              <a:ext uri="{FF2B5EF4-FFF2-40B4-BE49-F238E27FC236}">
                <a16:creationId xmlns:a16="http://schemas.microsoft.com/office/drawing/2014/main" id="{D85986A5-C86C-4BC4-8729-7815B530E758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26868" y="5087231"/>
            <a:ext cx="202460" cy="202460"/>
          </a:xfrm>
          <a:prstGeom prst="rect">
            <a:avLst/>
          </a:prstGeom>
        </p:spPr>
      </p:pic>
      <p:sp>
        <p:nvSpPr>
          <p:cNvPr id="12" name="Marcador de texto 9">
            <a:extLst>
              <a:ext uri="{FF2B5EF4-FFF2-40B4-BE49-F238E27FC236}">
                <a16:creationId xmlns:a16="http://schemas.microsoft.com/office/drawing/2014/main" id="{1D00B638-DE04-4183-8200-D339DD5AAE32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4" name="Marcador de texto 5">
            <a:extLst>
              <a:ext uri="{FF2B5EF4-FFF2-40B4-BE49-F238E27FC236}">
                <a16:creationId xmlns:a16="http://schemas.microsoft.com/office/drawing/2014/main" id="{17E70804-9AC1-4C6F-B0DE-ACE61CBD6DAC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53ED3F3E-9D4C-4587-8688-ABE8F832DC36}"/>
              </a:ext>
            </a:extLst>
          </p:cNvPr>
          <p:cNvSpPr txBox="1"/>
          <p:nvPr/>
        </p:nvSpPr>
        <p:spPr>
          <a:xfrm>
            <a:off x="581025" y="1286823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57635DBE-3047-43CE-B659-48A893FED2FA}"/>
              </a:ext>
            </a:extLst>
          </p:cNvPr>
          <p:cNvSpPr txBox="1"/>
          <p:nvPr/>
        </p:nvSpPr>
        <p:spPr>
          <a:xfrm>
            <a:off x="514350" y="761835"/>
            <a:ext cx="66777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de espacio público</a:t>
            </a:r>
            <a:endParaRPr lang="es-CO" sz="3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896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12" name="Marcador de texto 9">
            <a:extLst>
              <a:ext uri="{FF2B5EF4-FFF2-40B4-BE49-F238E27FC236}">
                <a16:creationId xmlns:a16="http://schemas.microsoft.com/office/drawing/2014/main" id="{1D00B638-DE04-4183-8200-D339DD5AAE32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4" name="Marcador de texto 5">
            <a:extLst>
              <a:ext uri="{FF2B5EF4-FFF2-40B4-BE49-F238E27FC236}">
                <a16:creationId xmlns:a16="http://schemas.microsoft.com/office/drawing/2014/main" id="{17E70804-9AC1-4C6F-B0DE-ACE61CBD6DAC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53ED3F3E-9D4C-4587-8688-ABE8F832DC36}"/>
              </a:ext>
            </a:extLst>
          </p:cNvPr>
          <p:cNvSpPr txBox="1"/>
          <p:nvPr/>
        </p:nvSpPr>
        <p:spPr>
          <a:xfrm>
            <a:off x="581025" y="1286823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0AEFFA7F-49CF-48BE-84CC-060F706DA14A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Suspensión de servicio de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Marcador de texto 7">
            <a:extLst>
              <a:ext uri="{FF2B5EF4-FFF2-40B4-BE49-F238E27FC236}">
                <a16:creationId xmlns:a16="http://schemas.microsoft.com/office/drawing/2014/main" id="{E34E6956-74C3-4A86-BBCC-665744322597}"/>
              </a:ext>
            </a:extLst>
          </p:cNvPr>
          <p:cNvSpPr txBox="1">
            <a:spLocks/>
          </p:cNvSpPr>
          <p:nvPr/>
        </p:nvSpPr>
        <p:spPr>
          <a:xfrm>
            <a:off x="817699" y="4992045"/>
            <a:ext cx="4175124" cy="14361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dónde? (aclarar barrio o sector, según el caso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qué, qué actividad harán? (brevemente9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 la intervención.</a:t>
            </a:r>
          </a:p>
        </p:txBody>
      </p:sp>
      <p:pic>
        <p:nvPicPr>
          <p:cNvPr id="18" name="Gráfico 17" descr="Marcador">
            <a:extLst>
              <a:ext uri="{FF2B5EF4-FFF2-40B4-BE49-F238E27FC236}">
                <a16:creationId xmlns:a16="http://schemas.microsoft.com/office/drawing/2014/main" id="{6B23E160-0C11-4B99-9DE3-5E819896541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5618" y="5337317"/>
            <a:ext cx="202461" cy="202461"/>
          </a:xfrm>
          <a:prstGeom prst="rect">
            <a:avLst/>
          </a:prstGeom>
        </p:spPr>
      </p:pic>
      <p:pic>
        <p:nvPicPr>
          <p:cNvPr id="19" name="Gráfico 18" descr="Calendario giratorio">
            <a:extLst>
              <a:ext uri="{FF2B5EF4-FFF2-40B4-BE49-F238E27FC236}">
                <a16:creationId xmlns:a16="http://schemas.microsoft.com/office/drawing/2014/main" id="{CB04A7DB-D789-4B25-8390-90A191E23FBE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96747" y="5056301"/>
            <a:ext cx="206663" cy="206663"/>
          </a:xfrm>
          <a:prstGeom prst="rect">
            <a:avLst/>
          </a:prstGeom>
        </p:spPr>
      </p:pic>
      <p:pic>
        <p:nvPicPr>
          <p:cNvPr id="20" name="Gráfico 19" descr="Éxito de grupo">
            <a:extLst>
              <a:ext uri="{FF2B5EF4-FFF2-40B4-BE49-F238E27FC236}">
                <a16:creationId xmlns:a16="http://schemas.microsoft.com/office/drawing/2014/main" id="{2A9540D7-5FD9-41F0-97F4-DF50F1B8B282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81025" y="6159209"/>
            <a:ext cx="202399" cy="202399"/>
          </a:xfrm>
          <a:prstGeom prst="rect">
            <a:avLst/>
          </a:prstGeom>
        </p:spPr>
      </p:pic>
      <p:pic>
        <p:nvPicPr>
          <p:cNvPr id="22" name="Gráfico 21" descr="Obreros de la construcción">
            <a:extLst>
              <a:ext uri="{FF2B5EF4-FFF2-40B4-BE49-F238E27FC236}">
                <a16:creationId xmlns:a16="http://schemas.microsoft.com/office/drawing/2014/main" id="{1A85E9F9-A712-4C16-81A4-2155E7B8603D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89248" y="5614696"/>
            <a:ext cx="202460" cy="202460"/>
          </a:xfrm>
          <a:prstGeom prst="rect">
            <a:avLst/>
          </a:prstGeom>
        </p:spPr>
      </p:pic>
      <p:pic>
        <p:nvPicPr>
          <p:cNvPr id="24" name="Gráfico 23" descr="Apretón de manos">
            <a:extLst>
              <a:ext uri="{FF2B5EF4-FFF2-40B4-BE49-F238E27FC236}">
                <a16:creationId xmlns:a16="http://schemas.microsoft.com/office/drawing/2014/main" id="{F2DE39C7-4E64-41D9-B93A-C0CD55DB43F9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70006" y="5895839"/>
            <a:ext cx="202398" cy="202398"/>
          </a:xfrm>
          <a:prstGeom prst="rect">
            <a:avLst/>
          </a:prstGeom>
        </p:spPr>
      </p:pic>
      <p:sp>
        <p:nvSpPr>
          <p:cNvPr id="23" name="CuadroTexto 22">
            <a:extLst>
              <a:ext uri="{FF2B5EF4-FFF2-40B4-BE49-F238E27FC236}">
                <a16:creationId xmlns:a16="http://schemas.microsoft.com/office/drawing/2014/main" id="{B7D266FC-54C1-4A22-B6A2-D0EF8B89ECCF}"/>
              </a:ext>
            </a:extLst>
          </p:cNvPr>
          <p:cNvSpPr txBox="1"/>
          <p:nvPr/>
        </p:nvSpPr>
        <p:spPr>
          <a:xfrm>
            <a:off x="514350" y="761835"/>
            <a:ext cx="66777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de espacio público</a:t>
            </a:r>
            <a:endParaRPr lang="es-CO" sz="3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88114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Otra información (escribir resumido)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626868" y="5064235"/>
            <a:ext cx="4175124" cy="1436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s-ES" sz="1200" dirty="0"/>
              <a:t>¿Qué?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¿Dónde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¿Por 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Breve recomendación, </a:t>
            </a:r>
            <a:r>
              <a:rPr lang="es-ES" sz="1200" dirty="0" err="1"/>
              <a:t>etc</a:t>
            </a:r>
            <a:endParaRPr lang="es-ES" sz="1200" dirty="0"/>
          </a:p>
          <a:p>
            <a:pPr>
              <a:lnSpc>
                <a:spcPct val="100000"/>
              </a:lnSpc>
            </a:pPr>
            <a:r>
              <a:rPr lang="es-ES" sz="1200" dirty="0"/>
              <a:t>Breve beneficio del proyecto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10" name="Marcador de texto 9">
            <a:extLst>
              <a:ext uri="{FF2B5EF4-FFF2-40B4-BE49-F238E27FC236}">
                <a16:creationId xmlns:a16="http://schemas.microsoft.com/office/drawing/2014/main" id="{73A9C197-0C40-4DB1-B16A-A7AE0EFFE11E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2" name="Marcador de texto 5">
            <a:extLst>
              <a:ext uri="{FF2B5EF4-FFF2-40B4-BE49-F238E27FC236}">
                <a16:creationId xmlns:a16="http://schemas.microsoft.com/office/drawing/2014/main" id="{BC4869E9-BAFB-4FCA-A2CD-15C1E2FC0B8B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37FF10B6-EF22-4172-BEEC-47ED58A23D7C}"/>
              </a:ext>
            </a:extLst>
          </p:cNvPr>
          <p:cNvSpPr txBox="1"/>
          <p:nvPr/>
        </p:nvSpPr>
        <p:spPr>
          <a:xfrm>
            <a:off x="581025" y="1286823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03803965-A129-4991-9981-03544F149436}"/>
              </a:ext>
            </a:extLst>
          </p:cNvPr>
          <p:cNvSpPr txBox="1"/>
          <p:nvPr/>
        </p:nvSpPr>
        <p:spPr>
          <a:xfrm>
            <a:off x="514350" y="761835"/>
            <a:ext cx="66777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de espacio público</a:t>
            </a:r>
            <a:endParaRPr lang="es-CO" sz="3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70211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Levantamiento de actas de vecindad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1°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59923" y="2966035"/>
            <a:ext cx="57594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la evaluación externa e interna del estado de los inmuebles, registrando de manera escrita, fotográfica y fílmica las condiciones actuales del mismo, antes del inicio de las obras y una vez finalizadas.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El acta de vecindad le servirá a las personas propietarias de los predios, como soporte técnico en caso de alguna afectación durante la ejecución de la obra, determinando la responsabilidad del contratista.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visita, programaremos una segunda cita. Una vez cumplida la programación, sin poder tener acceso, se levantará únicamente un acta de vecindad de fachada del predio; con lo cual no habrá lugar a futuras reclamaciones.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5" name="1 CuadroTexto">
            <a:extLst>
              <a:ext uri="{FF2B5EF4-FFF2-40B4-BE49-F238E27FC236}">
                <a16:creationId xmlns:a16="http://schemas.microsoft.com/office/drawing/2014/main" id="{2312C43D-7467-4F34-9C60-3F26CC0AB423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5068A99E-6AA6-4F39-813B-0DB2A0D84DC3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3" name="Gráfico 2" descr="Calendario diario">
              <a:extLst>
                <a:ext uri="{FF2B5EF4-FFF2-40B4-BE49-F238E27FC236}">
                  <a16:creationId xmlns:a16="http://schemas.microsoft.com/office/drawing/2014/main" id="{CF2A0808-903A-442E-82E3-3799EF3127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8" name="CuadroTexto 7">
              <a:extLst>
                <a:ext uri="{FF2B5EF4-FFF2-40B4-BE49-F238E27FC236}">
                  <a16:creationId xmlns:a16="http://schemas.microsoft.com/office/drawing/2014/main" id="{8F333183-A67E-4EE5-B61E-D9985ED5190C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" name="Grupo 1">
            <a:extLst>
              <a:ext uri="{FF2B5EF4-FFF2-40B4-BE49-F238E27FC236}">
                <a16:creationId xmlns:a16="http://schemas.microsoft.com/office/drawing/2014/main" id="{9CC5B1A6-044E-4B91-A115-5DCD283FF574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58" name="CuadroTexto 57">
              <a:extLst>
                <a:ext uri="{FF2B5EF4-FFF2-40B4-BE49-F238E27FC236}">
                  <a16:creationId xmlns:a16="http://schemas.microsoft.com/office/drawing/2014/main" id="{22B92B7B-2A76-4CF2-BCE2-A3589EFA1D24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14" name="Gráfico 13" descr="Reloj">
              <a:extLst>
                <a:ext uri="{FF2B5EF4-FFF2-40B4-BE49-F238E27FC236}">
                  <a16:creationId xmlns:a16="http://schemas.microsoft.com/office/drawing/2014/main" id="{B5F7AF6B-8E27-4A2E-8A1C-AB4A07AE4B4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16" name="Marcador de texto 9">
            <a:extLst>
              <a:ext uri="{FF2B5EF4-FFF2-40B4-BE49-F238E27FC236}">
                <a16:creationId xmlns:a16="http://schemas.microsoft.com/office/drawing/2014/main" id="{DE73C387-127B-492A-BA45-59B1F085D2FB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8" name="Marcador de texto 5">
            <a:extLst>
              <a:ext uri="{FF2B5EF4-FFF2-40B4-BE49-F238E27FC236}">
                <a16:creationId xmlns:a16="http://schemas.microsoft.com/office/drawing/2014/main" id="{06E8BD9E-28E8-4836-A1EB-1ADDC4A5559F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D793D66A-8DBC-45C0-A6B2-D0896A649A4E}"/>
              </a:ext>
            </a:extLst>
          </p:cNvPr>
          <p:cNvSpPr txBox="1"/>
          <p:nvPr/>
        </p:nvSpPr>
        <p:spPr>
          <a:xfrm>
            <a:off x="581025" y="1286823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EA24A86B-B143-487A-8B58-1EEB30F8399C}"/>
              </a:ext>
            </a:extLst>
          </p:cNvPr>
          <p:cNvSpPr txBox="1"/>
          <p:nvPr/>
        </p:nvSpPr>
        <p:spPr>
          <a:xfrm>
            <a:off x="514350" y="761835"/>
            <a:ext cx="66777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de espacio público</a:t>
            </a:r>
            <a:endParaRPr lang="es-CO" sz="3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71961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1647</TotalTime>
  <Words>2082</Words>
  <Application>Microsoft Office PowerPoint</Application>
  <PresentationFormat>Carta (216 x 279 mm)</PresentationFormat>
  <Paragraphs>224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8" baseType="lpstr">
      <vt:lpstr>Adobe Gothic Std B</vt:lpstr>
      <vt:lpstr>Arial</vt:lpstr>
      <vt:lpstr>Calibri</vt:lpstr>
      <vt:lpstr>Calibri Light</vt:lpstr>
      <vt:lpstr>Tahoma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GONZALEZ</dc:creator>
  <cp:lastModifiedBy>Ana Maria Catalina Gonzalez Guarin</cp:lastModifiedBy>
  <cp:revision>91</cp:revision>
  <dcterms:created xsi:type="dcterms:W3CDTF">2021-08-17T23:44:59Z</dcterms:created>
  <dcterms:modified xsi:type="dcterms:W3CDTF">2023-01-11T13:54:01Z</dcterms:modified>
</cp:coreProperties>
</file>