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9" r:id="rId3"/>
    <p:sldId id="257" r:id="rId4"/>
    <p:sldId id="258" r:id="rId5"/>
    <p:sldId id="261" r:id="rId6"/>
    <p:sldId id="260" r:id="rId7"/>
    <p:sldId id="267" r:id="rId8"/>
    <p:sldId id="266" r:id="rId9"/>
    <p:sldId id="262" r:id="rId10"/>
    <p:sldId id="263" r:id="rId11"/>
    <p:sldId id="264" r:id="rId12"/>
    <p:sldId id="265" r:id="rId13"/>
  </p:sldIdLst>
  <p:sldSz cx="6858000" cy="9144000" type="letter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79225"/>
    <a:srgbClr val="3A4010"/>
    <a:srgbClr val="85922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5" d="100"/>
          <a:sy n="55" d="100"/>
        </p:scale>
        <p:origin x="2250" y="9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7245456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8564870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  <a:prstGeom prst="rect">
            <a:avLst/>
          </a:prstGeo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3947982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080098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01295211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06235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  <a:prstGeom prst="rect">
            <a:avLst/>
          </a:prstGeo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99448752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2084394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982056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33738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2034E52F-1E7B-4CE6-9BBA-D6F00E91D73E}" type="datetimeFigureOut">
              <a:rPr lang="es-CO" smtClean="0"/>
              <a:t>11/01/2023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/>
          <a:lstStyle/>
          <a:p>
            <a:fld id="{6BD460D5-CA46-45A5-AE42-4F585A683344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1897642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Rectángulo 21">
            <a:extLst>
              <a:ext uri="{FF2B5EF4-FFF2-40B4-BE49-F238E27FC236}">
                <a16:creationId xmlns:a16="http://schemas.microsoft.com/office/drawing/2014/main" id="{1A966C19-1CB2-4209-B2B2-A0A5CA758349}"/>
              </a:ext>
            </a:extLst>
          </p:cNvPr>
          <p:cNvSpPr/>
          <p:nvPr userDrawn="1"/>
        </p:nvSpPr>
        <p:spPr>
          <a:xfrm>
            <a:off x="0" y="7437226"/>
            <a:ext cx="6858000" cy="60646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7" name="Imagen 6">
            <a:extLst>
              <a:ext uri="{FF2B5EF4-FFF2-40B4-BE49-F238E27FC236}">
                <a16:creationId xmlns:a16="http://schemas.microsoft.com/office/drawing/2014/main" id="{8EB3BA70-B599-4A23-93E3-FE4B464FD5E8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83284" b="10983"/>
          <a:stretch/>
        </p:blipFill>
        <p:spPr>
          <a:xfrm>
            <a:off x="3740330" y="7437226"/>
            <a:ext cx="3117669" cy="589778"/>
          </a:xfrm>
          <a:prstGeom prst="rect">
            <a:avLst/>
          </a:prstGeom>
        </p:spPr>
      </p:pic>
      <p:sp>
        <p:nvSpPr>
          <p:cNvPr id="8" name="Rectángulo 7">
            <a:extLst>
              <a:ext uri="{FF2B5EF4-FFF2-40B4-BE49-F238E27FC236}">
                <a16:creationId xmlns:a16="http://schemas.microsoft.com/office/drawing/2014/main" id="{3479DD75-FF73-408B-8C5D-226C700C727F}"/>
              </a:ext>
            </a:extLst>
          </p:cNvPr>
          <p:cNvSpPr/>
          <p:nvPr userDrawn="1"/>
        </p:nvSpPr>
        <p:spPr>
          <a:xfrm>
            <a:off x="1" y="1386607"/>
            <a:ext cx="679268" cy="198875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pic>
        <p:nvPicPr>
          <p:cNvPr id="16" name="Imagen 15">
            <a:extLst>
              <a:ext uri="{FF2B5EF4-FFF2-40B4-BE49-F238E27FC236}">
                <a16:creationId xmlns:a16="http://schemas.microsoft.com/office/drawing/2014/main" id="{42DD49DA-A8AB-47D6-93EE-B534B44F1C46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4"/>
          <a:srcRect l="66412" t="44443" r="20001" b="36660"/>
          <a:stretch/>
        </p:blipFill>
        <p:spPr>
          <a:xfrm>
            <a:off x="4757006" y="7974751"/>
            <a:ext cx="931818" cy="382436"/>
          </a:xfrm>
          <a:prstGeom prst="rect">
            <a:avLst/>
          </a:prstGeom>
        </p:spPr>
      </p:pic>
      <p:pic>
        <p:nvPicPr>
          <p:cNvPr id="17" name="Imagen 16">
            <a:extLst>
              <a:ext uri="{FF2B5EF4-FFF2-40B4-BE49-F238E27FC236}">
                <a16:creationId xmlns:a16="http://schemas.microsoft.com/office/drawing/2014/main" id="{0E5F8E69-36B5-46BA-8C82-987E6B7196F9}"/>
              </a:ext>
            </a:extLst>
          </p:cNvPr>
          <p:cNvPicPr>
            <a:picLocks noChangeAspect="1"/>
          </p:cNvPicPr>
          <p:nvPr userDrawn="1"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540" t="92807"/>
          <a:stretch/>
        </p:blipFill>
        <p:spPr>
          <a:xfrm>
            <a:off x="3735975" y="8403769"/>
            <a:ext cx="3117669" cy="739956"/>
          </a:xfrm>
          <a:prstGeom prst="rect">
            <a:avLst/>
          </a:prstGeom>
        </p:spPr>
      </p:pic>
      <p:pic>
        <p:nvPicPr>
          <p:cNvPr id="19" name="Imagen 18">
            <a:extLst>
              <a:ext uri="{FF2B5EF4-FFF2-40B4-BE49-F238E27FC236}">
                <a16:creationId xmlns:a16="http://schemas.microsoft.com/office/drawing/2014/main" id="{443A8621-E435-4CBD-AA51-AB2A6C38367F}"/>
              </a:ext>
            </a:extLst>
          </p:cNvPr>
          <p:cNvPicPr>
            <a:picLocks noChangeAspect="1"/>
          </p:cNvPicPr>
          <p:nvPr userDrawn="1"/>
        </p:nvPicPr>
        <p:blipFill>
          <a:blip r:embed="rId15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417" y="7235453"/>
            <a:ext cx="617417" cy="1921337"/>
          </a:xfrm>
          <a:prstGeom prst="rect">
            <a:avLst/>
          </a:prstGeom>
        </p:spPr>
      </p:pic>
      <p:sp>
        <p:nvSpPr>
          <p:cNvPr id="21" name="CuadroTexto 20">
            <a:extLst>
              <a:ext uri="{FF2B5EF4-FFF2-40B4-BE49-F238E27FC236}">
                <a16:creationId xmlns:a16="http://schemas.microsoft.com/office/drawing/2014/main" id="{4A0132F3-CB20-4C5E-B1B2-A293A63CB2BD}"/>
              </a:ext>
            </a:extLst>
          </p:cNvPr>
          <p:cNvSpPr txBox="1"/>
          <p:nvPr userDrawn="1"/>
        </p:nvSpPr>
        <p:spPr>
          <a:xfrm>
            <a:off x="3792578" y="7994467"/>
            <a:ext cx="1094781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000" b="1" dirty="0">
                <a:solidFill>
                  <a:schemeClr val="tx1">
                    <a:lumMod val="65000"/>
                    <a:lumOff val="35000"/>
                  </a:schemeClr>
                </a:solidFill>
              </a:rPr>
              <a:t>Redes sociales:</a:t>
            </a:r>
            <a:endParaRPr lang="es-CO" sz="1000" b="1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643025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png"/><Relationship Id="rId3" Type="http://schemas.openxmlformats.org/officeDocument/2006/relationships/image" Target="../media/image6.svg"/><Relationship Id="rId7" Type="http://schemas.openxmlformats.org/officeDocument/2006/relationships/image" Target="../media/image14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8.png"/><Relationship Id="rId5" Type="http://schemas.openxmlformats.org/officeDocument/2006/relationships/image" Target="../media/image10.svg"/><Relationship Id="rId4" Type="http://schemas.openxmlformats.org/officeDocument/2006/relationships/image" Target="../media/image6.png"/><Relationship Id="rId9" Type="http://schemas.openxmlformats.org/officeDocument/2006/relationships/image" Target="../media/image16.sv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13" Type="http://schemas.openxmlformats.org/officeDocument/2006/relationships/image" Target="../media/image16.svg"/><Relationship Id="rId3" Type="http://schemas.openxmlformats.org/officeDocument/2006/relationships/image" Target="../media/image6.svg"/><Relationship Id="rId7" Type="http://schemas.openxmlformats.org/officeDocument/2006/relationships/image" Target="../media/image10.svg"/><Relationship Id="rId12" Type="http://schemas.openxmlformats.org/officeDocument/2006/relationships/image" Target="../media/image9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5" Type="http://schemas.openxmlformats.org/officeDocument/2006/relationships/image" Target="../media/image1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2.svg"/><Relationship Id="rId1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2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2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4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3.png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0.png"/><Relationship Id="rId13" Type="http://schemas.openxmlformats.org/officeDocument/2006/relationships/image" Target="../media/image24.sv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12" Type="http://schemas.openxmlformats.org/officeDocument/2006/relationships/image" Target="../media/image13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20.svg"/><Relationship Id="rId5" Type="http://schemas.openxmlformats.org/officeDocument/2006/relationships/image" Target="../media/image8.svg"/><Relationship Id="rId15" Type="http://schemas.openxmlformats.org/officeDocument/2006/relationships/image" Target="../media/image22.sv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8.svg"/><Relationship Id="rId14" Type="http://schemas.openxmlformats.org/officeDocument/2006/relationships/image" Target="../media/image12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10.svg"/><Relationship Id="rId4" Type="http://schemas.openxmlformats.org/officeDocument/2006/relationships/image" Target="../media/image6.png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png"/><Relationship Id="rId3" Type="http://schemas.openxmlformats.org/officeDocument/2006/relationships/image" Target="../media/image6.svg"/><Relationship Id="rId7" Type="http://schemas.openxmlformats.org/officeDocument/2006/relationships/image" Target="../media/image16.sv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9.png"/><Relationship Id="rId11" Type="http://schemas.openxmlformats.org/officeDocument/2006/relationships/image" Target="../media/image14.svg"/><Relationship Id="rId5" Type="http://schemas.openxmlformats.org/officeDocument/2006/relationships/image" Target="../media/image8.svg"/><Relationship Id="rId10" Type="http://schemas.openxmlformats.org/officeDocument/2006/relationships/image" Target="../media/image8.png"/><Relationship Id="rId4" Type="http://schemas.openxmlformats.org/officeDocument/2006/relationships/image" Target="../media/image5.png"/><Relationship Id="rId9" Type="http://schemas.openxmlformats.org/officeDocument/2006/relationships/image" Target="../media/image10.sv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6.sv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8.svg"/><Relationship Id="rId4" Type="http://schemas.openxmlformats.org/officeDocument/2006/relationships/image" Target="../media/image1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arcador de texto 9">
            <a:extLst>
              <a:ext uri="{FF2B5EF4-FFF2-40B4-BE49-F238E27FC236}">
                <a16:creationId xmlns:a16="http://schemas.microsoft.com/office/drawing/2014/main" id="{48C728AA-07A4-4926-BF1E-07A1A577F41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20A87C6F-FB9F-4AA5-97C9-7C6ABFF8941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DD15BC2-06CB-4B38-946A-CC62A93C3412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5CD17214-A012-46FF-81A0-9653827D7C38}"/>
              </a:ext>
            </a:extLst>
          </p:cNvPr>
          <p:cNvSpPr txBox="1"/>
          <p:nvPr/>
        </p:nvSpPr>
        <p:spPr>
          <a:xfrm>
            <a:off x="514350" y="761835"/>
            <a:ext cx="63436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Inicio de conservación de puentes vehiculares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Marcador de texto 7">
            <a:extLst>
              <a:ext uri="{FF2B5EF4-FFF2-40B4-BE49-F238E27FC236}">
                <a16:creationId xmlns:a16="http://schemas.microsoft.com/office/drawing/2014/main" id="{6C6CAEB3-C962-4099-8378-718B71227FA9}"/>
              </a:ext>
            </a:extLst>
          </p:cNvPr>
          <p:cNvSpPr txBox="1">
            <a:spLocks/>
          </p:cNvSpPr>
          <p:nvPr/>
        </p:nvSpPr>
        <p:spPr>
          <a:xfrm>
            <a:off x="832595" y="5059211"/>
            <a:ext cx="5886798" cy="180784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¿Cuándo – a partir de cuándo – entre qué lapso de tiempo?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 (incluir los tramos si son varios, o los barrios)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-  Qué harán? (de forma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8E578C71-E374-41A1-8854-86FD3CF64910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imagen que contextualice el sector, evidencie el mal estado </a:t>
            </a:r>
          </a:p>
          <a:p>
            <a:pPr algn="ctr"/>
            <a:r>
              <a:rPr lang="es-ES" dirty="0"/>
              <a:t>y la necesidad de la intervención</a:t>
            </a:r>
            <a:endParaRPr lang="es-CO" dirty="0"/>
          </a:p>
        </p:txBody>
      </p:sp>
      <p:pic>
        <p:nvPicPr>
          <p:cNvPr id="21" name="Gráfico 20" descr="Marcador">
            <a:extLst>
              <a:ext uri="{FF2B5EF4-FFF2-40B4-BE49-F238E27FC236}">
                <a16:creationId xmlns:a16="http://schemas.microsoft.com/office/drawing/2014/main" id="{A1623BF3-6E6C-4124-BBD6-236DAB0B1F62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369120"/>
            <a:ext cx="202461" cy="202461"/>
          </a:xfrm>
          <a:prstGeom prst="rect">
            <a:avLst/>
          </a:prstGeom>
        </p:spPr>
      </p:pic>
      <p:pic>
        <p:nvPicPr>
          <p:cNvPr id="23" name="Gráfico 22" descr="Calendario giratorio">
            <a:extLst>
              <a:ext uri="{FF2B5EF4-FFF2-40B4-BE49-F238E27FC236}">
                <a16:creationId xmlns:a16="http://schemas.microsoft.com/office/drawing/2014/main" id="{3463AB0D-96ED-492A-BDE4-87AF2F9E0539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5104009"/>
            <a:ext cx="206663" cy="206663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43C25A11-AA09-4C34-A8A2-59EDAE5DD584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682631"/>
            <a:ext cx="202460" cy="202460"/>
          </a:xfrm>
          <a:prstGeom prst="rect">
            <a:avLst/>
          </a:prstGeom>
        </p:spPr>
      </p:pic>
      <p:pic>
        <p:nvPicPr>
          <p:cNvPr id="27" name="Gráfico 26" descr="Prohibido">
            <a:extLst>
              <a:ext uri="{FF2B5EF4-FFF2-40B4-BE49-F238E27FC236}">
                <a16:creationId xmlns:a16="http://schemas.microsoft.com/office/drawing/2014/main" id="{37326280-4235-40B5-A246-82102CA11540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04206"/>
            <a:ext cx="141354" cy="141354"/>
          </a:xfrm>
          <a:prstGeom prst="rect">
            <a:avLst/>
          </a:prstGeom>
        </p:spPr>
      </p:pic>
      <p:pic>
        <p:nvPicPr>
          <p:cNvPr id="29" name="Gráfico 28" descr="Apretón de manos">
            <a:extLst>
              <a:ext uri="{FF2B5EF4-FFF2-40B4-BE49-F238E27FC236}">
                <a16:creationId xmlns:a16="http://schemas.microsoft.com/office/drawing/2014/main" id="{109C97A1-2F3D-4232-AD2E-5776FFFBD8CB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261602"/>
            <a:ext cx="202398" cy="202398"/>
          </a:xfrm>
          <a:prstGeom prst="rect">
            <a:avLst/>
          </a:prstGeom>
        </p:spPr>
      </p:pic>
      <p:pic>
        <p:nvPicPr>
          <p:cNvPr id="31" name="Gráfico 30" descr="Éxito de grupo">
            <a:extLst>
              <a:ext uri="{FF2B5EF4-FFF2-40B4-BE49-F238E27FC236}">
                <a16:creationId xmlns:a16="http://schemas.microsoft.com/office/drawing/2014/main" id="{23A6C93B-D76D-481E-A766-C67549095114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505835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15692032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2°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una segunda visita para hacer la evaluación externa e interna del estado de los inmuebles, registrando de manera escrita, fotográfica y fílmica sus condiciones actuales,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212E43F0-D340-4C6E-8134-49F09042BF3A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2BCFF2B3-7AAE-4582-9578-EF636731C63A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18C9E542-75F0-4D0E-A07C-60DF5CEC31D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2611A6F8-8ABB-404E-84EE-53F1CBF2FD8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95C5E67C-AC36-44AB-8786-B1C316E0AEEA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CFAC59C3-46AF-49C2-A35F-A0ECFDBD6822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8CF85210-BB76-479A-A6C3-5026734EC317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262C0BD5-2186-466C-B816-1FE982568E11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1F960A08-34DB-4FF9-915F-4D24DC675793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0" name="CuadroTexto 29">
            <a:extLst>
              <a:ext uri="{FF2B5EF4-FFF2-40B4-BE49-F238E27FC236}">
                <a16:creationId xmlns:a16="http://schemas.microsoft.com/office/drawing/2014/main" id="{CEBB7901-5180-4CBC-9C3C-5E2CEA05EF97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0143879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12992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última visita para hacer la evaluación externa e interna del estado de los inmuebles, registrando de manera escrita, fotográfica y fílmica las condiciones actuales del mismo, antes del inicio de las obras.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última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E6464636-BF23-43CF-83ED-D1F469FDDA88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F34ADFA4-D6E5-4EC8-9BAE-D7CD83C98E25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398EF6B5-4A21-4CD6-BE1A-162C0B874817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DA53081C-0CFA-4504-9A7C-D0399BF1CD6B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4EBC52BD-EBAF-40AA-8502-08EC67689982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2C1C81E1-6F1D-4E2E-86C2-B4939BBBEFF2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80678336-4031-4334-BF47-56FDBE47FEC1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26BFB4C4-4F60-4AB7-86CE-E19658B990E6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5219190D-07C4-4604-B857-0DFA7DA12E3C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79678E2A-93A3-4848-AC02-B320EBF9AB9A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9311254D-DA2E-41DE-8190-51F2711433BA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43411" y="1682055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5765794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38470" y="2952747"/>
            <a:ext cx="5759450" cy="249299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el cierre del acta de vecindad, que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consiste en la firma de un acta por parte de </a:t>
            </a: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las personas propietarias, arrendatarias y/o encargadas del predio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, en donde 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se registran las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condiciones del predio una vez finalizadas las obras, y se deja constancia de que no se </a:t>
            </a:r>
            <a:r>
              <a:rPr 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presentaron</a:t>
            </a:r>
            <a:r>
              <a:rPr lang="es-ES" altLang="es-CO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 afectaciones.</a:t>
            </a:r>
            <a:endParaRPr lang="es-ES" sz="1200" dirty="0">
              <a:solidFill>
                <a:schemeClr val="tx1">
                  <a:lumMod val="85000"/>
                  <a:lumOff val="1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y/o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, </a:t>
            </a: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el contratista procederá a cerrar el acta, con lo cual no habrá lugar a futuras reclamaciones.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MX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Tahoma" panose="020B0604030504040204" pitchFamily="34" charset="0"/>
                <a:cs typeface="Arial" panose="020B0604020202020204" pitchFamily="34" charset="0"/>
              </a:rPr>
              <a:t>En caso de que considerar que su predio presenta alguna afectación, por favor comuníquese con nuestro </a:t>
            </a:r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Punto IDU.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8" name="1 CuadroTexto">
            <a:extLst>
              <a:ext uri="{FF2B5EF4-FFF2-40B4-BE49-F238E27FC236}">
                <a16:creationId xmlns:a16="http://schemas.microsoft.com/office/drawing/2014/main" id="{416686AA-295E-4AE4-9EF5-1623B1F50BF4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30631775-3C2C-4D6A-AEA5-557217743920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7" name="Marcador de texto 5">
            <a:extLst>
              <a:ext uri="{FF2B5EF4-FFF2-40B4-BE49-F238E27FC236}">
                <a16:creationId xmlns:a16="http://schemas.microsoft.com/office/drawing/2014/main" id="{D411B63F-FDA4-43DA-B56B-1B7AE291BF6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grpSp>
        <p:nvGrpSpPr>
          <p:cNvPr id="18" name="Grupo 17">
            <a:extLst>
              <a:ext uri="{FF2B5EF4-FFF2-40B4-BE49-F238E27FC236}">
                <a16:creationId xmlns:a16="http://schemas.microsoft.com/office/drawing/2014/main" id="{A8652105-7FD1-49B7-BCE4-A97312D9B63A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19" name="Gráfico 18" descr="Calendario diario">
              <a:extLst>
                <a:ext uri="{FF2B5EF4-FFF2-40B4-BE49-F238E27FC236}">
                  <a16:creationId xmlns:a16="http://schemas.microsoft.com/office/drawing/2014/main" id="{8A9B46B1-1661-493B-8B5F-4F62AABD0AF6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22" name="CuadroTexto 21">
              <a:extLst>
                <a:ext uri="{FF2B5EF4-FFF2-40B4-BE49-F238E27FC236}">
                  <a16:creationId xmlns:a16="http://schemas.microsoft.com/office/drawing/2014/main" id="{578C90D7-DBAD-4E6A-9E8A-C3E735B474EB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5" name="Grupo 24">
            <a:extLst>
              <a:ext uri="{FF2B5EF4-FFF2-40B4-BE49-F238E27FC236}">
                <a16:creationId xmlns:a16="http://schemas.microsoft.com/office/drawing/2014/main" id="{AEE9125E-B975-4CC5-8AD0-1D636AAD761A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26" name="CuadroTexto 25">
              <a:extLst>
                <a:ext uri="{FF2B5EF4-FFF2-40B4-BE49-F238E27FC236}">
                  <a16:creationId xmlns:a16="http://schemas.microsoft.com/office/drawing/2014/main" id="{F824C869-1446-4863-8ED0-902A2E9F0B38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27" name="Gráfico 26" descr="Reloj">
              <a:extLst>
                <a:ext uri="{FF2B5EF4-FFF2-40B4-BE49-F238E27FC236}">
                  <a16:creationId xmlns:a16="http://schemas.microsoft.com/office/drawing/2014/main" id="{C5071D80-0EA0-40EB-A311-494ACFA3F252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29" name="CuadroTexto 28">
            <a:extLst>
              <a:ext uri="{FF2B5EF4-FFF2-40B4-BE49-F238E27FC236}">
                <a16:creationId xmlns:a16="http://schemas.microsoft.com/office/drawing/2014/main" id="{DA41C95E-0302-43CD-B493-C792C12FA428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31" name="CuadroTexto 30">
            <a:extLst>
              <a:ext uri="{FF2B5EF4-FFF2-40B4-BE49-F238E27FC236}">
                <a16:creationId xmlns:a16="http://schemas.microsoft.com/office/drawing/2014/main" id="{02F3C6AA-0A44-4557-A9D4-16C69F767144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Cierre de actas de vecindad  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última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7525617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C0788EF6-1FCD-49E4-B1E2-89F9F270FD0F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55EBC91-0DCC-4F3C-8EEF-81CE283E83E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D76499A0-79AE-4967-BD15-7C2FF19E7023}"/>
              </a:ext>
            </a:extLst>
          </p:cNvPr>
          <p:cNvSpPr txBox="1"/>
          <p:nvPr/>
        </p:nvSpPr>
        <p:spPr>
          <a:xfrm>
            <a:off x="514350" y="761834"/>
            <a:ext cx="6308814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Finalización de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F8F83206-CF13-4CA3-8A89-599FE13F755A}"/>
              </a:ext>
            </a:extLst>
          </p:cNvPr>
          <p:cNvSpPr txBox="1">
            <a:spLocks/>
          </p:cNvSpPr>
          <p:nvPr/>
        </p:nvSpPr>
        <p:spPr>
          <a:xfrm>
            <a:off x="714329" y="5132892"/>
            <a:ext cx="58970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Dónde (incluir los tramos si son varios, o los barrios, si ya se mencionó el tramo arriba)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actividades hicieron? (breve y sencillamente)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debe hacer la comunidad para cuidar las obras? (recomendación sencilla)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¿Cómo cambia el sector con las obras? (beneficio sencillo y breve)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E0BB012-D23B-412B-AE50-C270728BCBFF}"/>
              </a:ext>
            </a:extLst>
          </p:cNvPr>
          <p:cNvSpPr txBox="1"/>
          <p:nvPr/>
        </p:nvSpPr>
        <p:spPr>
          <a:xfrm>
            <a:off x="1363579" y="2951747"/>
            <a:ext cx="4090737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ES" dirty="0"/>
              <a:t>Espacio para imágenes que evidencien el  estado inicial y finalizada la intervención, tomadas desde el mismo punto.</a:t>
            </a:r>
            <a:endParaRPr lang="es-CO" dirty="0"/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D610982-666D-4BD5-98C4-C8D9462E90C9}"/>
              </a:ext>
            </a:extLst>
          </p:cNvPr>
          <p:cNvSpPr txBox="1"/>
          <p:nvPr/>
        </p:nvSpPr>
        <p:spPr>
          <a:xfrm>
            <a:off x="593060" y="1292161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Tramo o barrio, si son varios: 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23" name="Gráfico 22" descr="Marcador">
            <a:extLst>
              <a:ext uri="{FF2B5EF4-FFF2-40B4-BE49-F238E27FC236}">
                <a16:creationId xmlns:a16="http://schemas.microsoft.com/office/drawing/2014/main" id="{6E82B0F0-9924-4CBF-8FDE-507361E2C72C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162386"/>
            <a:ext cx="202461" cy="202461"/>
          </a:xfrm>
          <a:prstGeom prst="rect">
            <a:avLst/>
          </a:prstGeom>
        </p:spPr>
      </p:pic>
      <p:pic>
        <p:nvPicPr>
          <p:cNvPr id="24" name="Gráfico 23" descr="Obreros de la construcción">
            <a:extLst>
              <a:ext uri="{FF2B5EF4-FFF2-40B4-BE49-F238E27FC236}">
                <a16:creationId xmlns:a16="http://schemas.microsoft.com/office/drawing/2014/main" id="{68E9434E-6730-43A0-A984-07580BFED78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14349" y="5475893"/>
            <a:ext cx="202460" cy="202460"/>
          </a:xfrm>
          <a:prstGeom prst="rect">
            <a:avLst/>
          </a:prstGeom>
        </p:spPr>
      </p:pic>
      <p:pic>
        <p:nvPicPr>
          <p:cNvPr id="27" name="Gráfico 26" descr="Apretón de manos">
            <a:extLst>
              <a:ext uri="{FF2B5EF4-FFF2-40B4-BE49-F238E27FC236}">
                <a16:creationId xmlns:a16="http://schemas.microsoft.com/office/drawing/2014/main" id="{B9389946-937D-41AA-A1C3-C9DE17FB3771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6816"/>
            <a:ext cx="202398" cy="202398"/>
          </a:xfrm>
          <a:prstGeom prst="rect">
            <a:avLst/>
          </a:prstGeom>
        </p:spPr>
      </p:pic>
      <p:pic>
        <p:nvPicPr>
          <p:cNvPr id="34" name="Gráfico 33" descr="Éxito de grupo">
            <a:extLst>
              <a:ext uri="{FF2B5EF4-FFF2-40B4-BE49-F238E27FC236}">
                <a16:creationId xmlns:a16="http://schemas.microsoft.com/office/drawing/2014/main" id="{40214E59-CD83-4E55-8879-962A42CD1F28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3139" y="6044658"/>
            <a:ext cx="202399" cy="2023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2813953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Marcador de texto 9">
            <a:extLst>
              <a:ext uri="{FF2B5EF4-FFF2-40B4-BE49-F238E27FC236}">
                <a16:creationId xmlns:a16="http://schemas.microsoft.com/office/drawing/2014/main" id="{02489EBC-20AA-4F43-803A-DE66CFA76263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9" name="Marcador de texto 5">
            <a:extLst>
              <a:ext uri="{FF2B5EF4-FFF2-40B4-BE49-F238E27FC236}">
                <a16:creationId xmlns:a16="http://schemas.microsoft.com/office/drawing/2014/main" id="{D83AD8A9-4208-42E1-A1F4-E6E7AAC27303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0" name="Marcador de texto 7">
            <a:extLst>
              <a:ext uri="{FF2B5EF4-FFF2-40B4-BE49-F238E27FC236}">
                <a16:creationId xmlns:a16="http://schemas.microsoft.com/office/drawing/2014/main" id="{DB34F3BF-D656-4F15-9B01-644880559E75}"/>
              </a:ext>
            </a:extLst>
          </p:cNvPr>
          <p:cNvSpPr txBox="1">
            <a:spLocks/>
          </p:cNvSpPr>
          <p:nvPr/>
        </p:nvSpPr>
        <p:spPr>
          <a:xfrm>
            <a:off x="834886" y="4835633"/>
            <a:ext cx="5689005" cy="21535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¿Tienen horarios de trabajo definidos?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¿Dónde, especificar barrio o tramos si no están arriba?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 – qué actividad harán? (sencilla y brevemente)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¿Qué pasará, cómo afectará y a quiénes? (desvíos, </a:t>
            </a:r>
            <a:r>
              <a:rPr lang="es-ES" sz="1200" dirty="0" err="1"/>
              <a:t>etc</a:t>
            </a:r>
            <a:r>
              <a:rPr lang="es-ES" sz="1200" dirty="0"/>
              <a:t>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 a la comunidad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Beneficio breve de la intervención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9651B3EC-B09B-4DC9-85C6-AB490261DBEC}"/>
              </a:ext>
            </a:extLst>
          </p:cNvPr>
          <p:cNvSpPr txBox="1"/>
          <p:nvPr/>
        </p:nvSpPr>
        <p:spPr>
          <a:xfrm>
            <a:off x="1363579" y="2951747"/>
            <a:ext cx="491327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y/o plano que ilustren.</a:t>
            </a:r>
          </a:p>
          <a:p>
            <a:r>
              <a:rPr lang="es-ES" dirty="0"/>
              <a:t>Con convenciones y norte. Si se requiere base de mapa, lo pueden tomar de: https://mapas.bogota.gov.co/</a:t>
            </a:r>
            <a:endParaRPr lang="es-CO" dirty="0"/>
          </a:p>
        </p:txBody>
      </p:sp>
      <p:pic>
        <p:nvPicPr>
          <p:cNvPr id="24" name="Gráfico 23" descr="Marcador">
            <a:extLst>
              <a:ext uri="{FF2B5EF4-FFF2-40B4-BE49-F238E27FC236}">
                <a16:creationId xmlns:a16="http://schemas.microsoft.com/office/drawing/2014/main" id="{FF2ED94E-47B3-40B3-BC3F-05F38B7BE189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22012" y="5448634"/>
            <a:ext cx="202461" cy="202461"/>
          </a:xfrm>
          <a:prstGeom prst="rect">
            <a:avLst/>
          </a:prstGeom>
        </p:spPr>
      </p:pic>
      <p:pic>
        <p:nvPicPr>
          <p:cNvPr id="27" name="Gráfico 26" descr="Calendario giratorio">
            <a:extLst>
              <a:ext uri="{FF2B5EF4-FFF2-40B4-BE49-F238E27FC236}">
                <a16:creationId xmlns:a16="http://schemas.microsoft.com/office/drawing/2014/main" id="{3EC6DD95-753C-44F9-B471-56F02BEEEC7B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0" name="Gráfico 29" descr="Obreros de la construcción">
            <a:extLst>
              <a:ext uri="{FF2B5EF4-FFF2-40B4-BE49-F238E27FC236}">
                <a16:creationId xmlns:a16="http://schemas.microsoft.com/office/drawing/2014/main" id="{3C65D39E-AAD4-427F-B25E-E62F3FC80F30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14349" y="5738288"/>
            <a:ext cx="202460" cy="202460"/>
          </a:xfrm>
          <a:prstGeom prst="rect">
            <a:avLst/>
          </a:prstGeom>
        </p:spPr>
      </p:pic>
      <p:pic>
        <p:nvPicPr>
          <p:cNvPr id="31" name="Gráfico 30" descr="Prohibido">
            <a:extLst>
              <a:ext uri="{FF2B5EF4-FFF2-40B4-BE49-F238E27FC236}">
                <a16:creationId xmlns:a16="http://schemas.microsoft.com/office/drawing/2014/main" id="{295B33C9-24D0-41C4-B01A-0255F31AD3E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5200" y="6075765"/>
            <a:ext cx="141354" cy="141354"/>
          </a:xfrm>
          <a:prstGeom prst="rect">
            <a:avLst/>
          </a:prstGeom>
        </p:spPr>
      </p:pic>
      <p:pic>
        <p:nvPicPr>
          <p:cNvPr id="32" name="Gráfico 31" descr="Apretón de manos">
            <a:extLst>
              <a:ext uri="{FF2B5EF4-FFF2-40B4-BE49-F238E27FC236}">
                <a16:creationId xmlns:a16="http://schemas.microsoft.com/office/drawing/2014/main" id="{845BB186-DEE8-40C5-A038-2AB29DE7DB0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14349" y="6333161"/>
            <a:ext cx="202398" cy="202398"/>
          </a:xfrm>
          <a:prstGeom prst="rect">
            <a:avLst/>
          </a:prstGeom>
        </p:spPr>
      </p:pic>
      <p:pic>
        <p:nvPicPr>
          <p:cNvPr id="35" name="Gráfico 34" descr="Éxito de grupo">
            <a:extLst>
              <a:ext uri="{FF2B5EF4-FFF2-40B4-BE49-F238E27FC236}">
                <a16:creationId xmlns:a16="http://schemas.microsoft.com/office/drawing/2014/main" id="{8F560701-12C7-4DD7-9A05-2492C20748EF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3139" y="6609202"/>
            <a:ext cx="202399" cy="202399"/>
          </a:xfrm>
          <a:prstGeom prst="rect">
            <a:avLst/>
          </a:prstGeom>
        </p:spPr>
      </p:pic>
      <p:pic>
        <p:nvPicPr>
          <p:cNvPr id="36" name="Gráfico 35" descr="Reloj">
            <a:extLst>
              <a:ext uri="{FF2B5EF4-FFF2-40B4-BE49-F238E27FC236}">
                <a16:creationId xmlns:a16="http://schemas.microsoft.com/office/drawing/2014/main" id="{A95FADF1-8469-4549-B258-4C6DDCF6464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sp>
        <p:nvSpPr>
          <p:cNvPr id="15" name="CuadroTexto 14">
            <a:extLst>
              <a:ext uri="{FF2B5EF4-FFF2-40B4-BE49-F238E27FC236}">
                <a16:creationId xmlns:a16="http://schemas.microsoft.com/office/drawing/2014/main" id="{290FEF36-7C24-40EA-A3D9-54210F904A18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2BDEA170-DE5D-4EE8-B4AF-5408381F5EC9}"/>
              </a:ext>
            </a:extLst>
          </p:cNvPr>
          <p:cNvSpPr txBox="1"/>
          <p:nvPr/>
        </p:nvSpPr>
        <p:spPr>
          <a:xfrm>
            <a:off x="508241" y="745771"/>
            <a:ext cx="7070727" cy="43088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2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Afectación por conservación de puentes vehiculares</a:t>
            </a:r>
            <a:endParaRPr lang="es-CO" sz="22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6539131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Marcador de texto 9">
            <a:extLst>
              <a:ext uri="{FF2B5EF4-FFF2-40B4-BE49-F238E27FC236}">
                <a16:creationId xmlns:a16="http://schemas.microsoft.com/office/drawing/2014/main" id="{4EA7C402-706A-440F-AB8A-6229C3A1AAF8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22" name="Marcador de texto 5">
            <a:extLst>
              <a:ext uri="{FF2B5EF4-FFF2-40B4-BE49-F238E27FC236}">
                <a16:creationId xmlns:a16="http://schemas.microsoft.com/office/drawing/2014/main" id="{BEC010E7-F7D0-490F-A4C5-8DC90D3CF464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1" name="CuadroTexto 20">
            <a:extLst>
              <a:ext uri="{FF2B5EF4-FFF2-40B4-BE49-F238E27FC236}">
                <a16:creationId xmlns:a16="http://schemas.microsoft.com/office/drawing/2014/main" id="{5AE1D496-39B0-4318-8EB7-1418C5E9E42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Marcador de texto 7">
            <a:extLst>
              <a:ext uri="{FF2B5EF4-FFF2-40B4-BE49-F238E27FC236}">
                <a16:creationId xmlns:a16="http://schemas.microsoft.com/office/drawing/2014/main" id="{118025D6-3115-42D3-8100-D820A574D153}"/>
              </a:ext>
            </a:extLst>
          </p:cNvPr>
          <p:cNvSpPr txBox="1">
            <a:spLocks/>
          </p:cNvSpPr>
          <p:nvPr/>
        </p:nvSpPr>
        <p:spPr>
          <a:xfrm>
            <a:off x="782154" y="4833649"/>
            <a:ext cx="5741738" cy="2038430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  (cambiar el ícono según)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o tema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si no dan en enlace abierto, o si no pertenece al comité IDU: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Recomendación de participación (si la hay)</a:t>
            </a:r>
          </a:p>
        </p:txBody>
      </p:sp>
      <p:sp>
        <p:nvSpPr>
          <p:cNvPr id="25" name="CuadroTexto 24">
            <a:extLst>
              <a:ext uri="{FF2B5EF4-FFF2-40B4-BE49-F238E27FC236}">
                <a16:creationId xmlns:a16="http://schemas.microsoft.com/office/drawing/2014/main" id="{560735DF-F528-472C-9836-0671B9E5E13A}"/>
              </a:ext>
            </a:extLst>
          </p:cNvPr>
          <p:cNvSpPr txBox="1"/>
          <p:nvPr/>
        </p:nvSpPr>
        <p:spPr>
          <a:xfrm>
            <a:off x="1363579" y="2951747"/>
            <a:ext cx="409073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la obra o de alguna reunión con la comunidad.</a:t>
            </a:r>
            <a:endParaRPr lang="es-CO" dirty="0"/>
          </a:p>
        </p:txBody>
      </p:sp>
      <p:pic>
        <p:nvPicPr>
          <p:cNvPr id="35" name="Gráfico 34" descr="Marcador">
            <a:extLst>
              <a:ext uri="{FF2B5EF4-FFF2-40B4-BE49-F238E27FC236}">
                <a16:creationId xmlns:a16="http://schemas.microsoft.com/office/drawing/2014/main" id="{6D94EAB4-035B-4A38-A1FE-862F53B21ED8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20" y="5448634"/>
            <a:ext cx="202461" cy="202461"/>
          </a:xfrm>
          <a:prstGeom prst="rect">
            <a:avLst/>
          </a:prstGeom>
        </p:spPr>
      </p:pic>
      <p:pic>
        <p:nvPicPr>
          <p:cNvPr id="38" name="Gráfico 37" descr="Calendario giratorio">
            <a:extLst>
              <a:ext uri="{FF2B5EF4-FFF2-40B4-BE49-F238E27FC236}">
                <a16:creationId xmlns:a16="http://schemas.microsoft.com/office/drawing/2014/main" id="{ED3286EA-6A6C-4752-8D6C-072420167B10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33139" y="4873420"/>
            <a:ext cx="206663" cy="206663"/>
          </a:xfrm>
          <a:prstGeom prst="rect">
            <a:avLst/>
          </a:prstGeom>
        </p:spPr>
      </p:pic>
      <p:pic>
        <p:nvPicPr>
          <p:cNvPr id="39" name="Gráfico 38" descr="Éxito de grupo">
            <a:extLst>
              <a:ext uri="{FF2B5EF4-FFF2-40B4-BE49-F238E27FC236}">
                <a16:creationId xmlns:a16="http://schemas.microsoft.com/office/drawing/2014/main" id="{915EEE26-ED97-4C91-B8EF-7E1C00E82B1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33139" y="6315003"/>
            <a:ext cx="202399" cy="202399"/>
          </a:xfrm>
          <a:prstGeom prst="rect">
            <a:avLst/>
          </a:prstGeom>
        </p:spPr>
      </p:pic>
      <p:pic>
        <p:nvPicPr>
          <p:cNvPr id="40" name="Gráfico 39" descr="Reloj">
            <a:extLst>
              <a:ext uri="{FF2B5EF4-FFF2-40B4-BE49-F238E27FC236}">
                <a16:creationId xmlns:a16="http://schemas.microsoft.com/office/drawing/2014/main" id="{172FCED2-EC8C-4990-863D-8CCE19DC8372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20384" y="5175042"/>
            <a:ext cx="202399" cy="202399"/>
          </a:xfrm>
          <a:prstGeom prst="rect">
            <a:avLst/>
          </a:prstGeom>
        </p:spPr>
      </p:pic>
      <p:pic>
        <p:nvPicPr>
          <p:cNvPr id="41" name="Gráfico 40" descr="Internet">
            <a:extLst>
              <a:ext uri="{FF2B5EF4-FFF2-40B4-BE49-F238E27FC236}">
                <a16:creationId xmlns:a16="http://schemas.microsoft.com/office/drawing/2014/main" id="{BD3464BA-5A37-4A7B-9F82-A4B8C956D81D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397716" y="5460089"/>
            <a:ext cx="195551" cy="195551"/>
          </a:xfrm>
          <a:prstGeom prst="rect">
            <a:avLst/>
          </a:prstGeom>
        </p:spPr>
      </p:pic>
      <p:pic>
        <p:nvPicPr>
          <p:cNvPr id="42" name="Gráfico 41" descr="Chat RTL">
            <a:extLst>
              <a:ext uri="{FF2B5EF4-FFF2-40B4-BE49-F238E27FC236}">
                <a16:creationId xmlns:a16="http://schemas.microsoft.com/office/drawing/2014/main" id="{943F2AD0-398A-40E7-B4BF-BA844FC320AE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534768" y="6014036"/>
            <a:ext cx="200770" cy="200770"/>
          </a:xfrm>
          <a:prstGeom prst="rect">
            <a:avLst/>
          </a:prstGeom>
        </p:spPr>
      </p:pic>
      <p:pic>
        <p:nvPicPr>
          <p:cNvPr id="43" name="Gráfico 42" descr="Lista">
            <a:extLst>
              <a:ext uri="{FF2B5EF4-FFF2-40B4-BE49-F238E27FC236}">
                <a16:creationId xmlns:a16="http://schemas.microsoft.com/office/drawing/2014/main" id="{1305C489-6A32-4078-AA1F-0E5AB1C41EA6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50670" y="5744147"/>
            <a:ext cx="184868" cy="184868"/>
          </a:xfrm>
          <a:prstGeom prst="rect">
            <a:avLst/>
          </a:prstGeom>
        </p:spPr>
      </p:pic>
      <p:sp>
        <p:nvSpPr>
          <p:cNvPr id="16" name="CuadroTexto 15">
            <a:extLst>
              <a:ext uri="{FF2B5EF4-FFF2-40B4-BE49-F238E27FC236}">
                <a16:creationId xmlns:a16="http://schemas.microsoft.com/office/drawing/2014/main" id="{FF92030A-8B52-4C6C-9592-8E4226E3D397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C6470EE0-A216-4E3C-B35F-F37B80CDCF34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93110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5" name="Marcador de texto 9">
            <a:extLst>
              <a:ext uri="{FF2B5EF4-FFF2-40B4-BE49-F238E27FC236}">
                <a16:creationId xmlns:a16="http://schemas.microsoft.com/office/drawing/2014/main" id="{85F6D71B-9C9C-4853-8C53-08882066F551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61315EBF-A886-4639-8B1B-47F98CD8B32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39" name="CuadroTexto 38">
            <a:extLst>
              <a:ext uri="{FF2B5EF4-FFF2-40B4-BE49-F238E27FC236}">
                <a16:creationId xmlns:a16="http://schemas.microsoft.com/office/drawing/2014/main" id="{1AF744AB-82E0-42DA-AB32-CCB8E73F7CC5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Tipo de reunión – virtual o presencial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42" name="Marcador de texto 7">
            <a:extLst>
              <a:ext uri="{FF2B5EF4-FFF2-40B4-BE49-F238E27FC236}">
                <a16:creationId xmlns:a16="http://schemas.microsoft.com/office/drawing/2014/main" id="{DF1672FF-EA14-4523-B105-D0B11E7521A6}"/>
              </a:ext>
            </a:extLst>
          </p:cNvPr>
          <p:cNvSpPr txBox="1">
            <a:spLocks/>
          </p:cNvSpPr>
          <p:nvPr/>
        </p:nvSpPr>
        <p:spPr>
          <a:xfrm>
            <a:off x="897003" y="5250232"/>
            <a:ext cx="5518157" cy="156042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Fecha: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Hora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Lugar/ enlace: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Agenda puntual: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Forma de participar, (si no dan en enlace abierto, o si no pertenece al comité IDU)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</a:t>
            </a:r>
          </a:p>
        </p:txBody>
      </p:sp>
      <p:sp>
        <p:nvSpPr>
          <p:cNvPr id="43" name="CuadroTexto 42">
            <a:extLst>
              <a:ext uri="{FF2B5EF4-FFF2-40B4-BE49-F238E27FC236}">
                <a16:creationId xmlns:a16="http://schemas.microsoft.com/office/drawing/2014/main" id="{1A74BEC7-7796-46D0-B252-2C7EBA286B7D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</a:t>
            </a:r>
            <a:endParaRPr lang="es-CO" dirty="0"/>
          </a:p>
        </p:txBody>
      </p:sp>
      <p:sp>
        <p:nvSpPr>
          <p:cNvPr id="44" name="Marcador de texto 7">
            <a:extLst>
              <a:ext uri="{FF2B5EF4-FFF2-40B4-BE49-F238E27FC236}">
                <a16:creationId xmlns:a16="http://schemas.microsoft.com/office/drawing/2014/main" id="{44E9E374-5946-4A7C-B4BE-1F9571BC1110}"/>
              </a:ext>
            </a:extLst>
          </p:cNvPr>
          <p:cNvSpPr txBox="1">
            <a:spLocks/>
          </p:cNvSpPr>
          <p:nvPr/>
        </p:nvSpPr>
        <p:spPr>
          <a:xfrm>
            <a:off x="514474" y="2001067"/>
            <a:ext cx="4175124" cy="34932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b="1" dirty="0"/>
              <a:t>Invitación dirigida a: </a:t>
            </a:r>
          </a:p>
        </p:txBody>
      </p:sp>
      <p:sp>
        <p:nvSpPr>
          <p:cNvPr id="45" name="CuadroTexto 44">
            <a:extLst>
              <a:ext uri="{FF2B5EF4-FFF2-40B4-BE49-F238E27FC236}">
                <a16:creationId xmlns:a16="http://schemas.microsoft.com/office/drawing/2014/main" id="{46DFF776-36EC-4CF3-B368-8E846C16DA81}"/>
              </a:ext>
            </a:extLst>
          </p:cNvPr>
          <p:cNvSpPr txBox="1"/>
          <p:nvPr/>
        </p:nvSpPr>
        <p:spPr>
          <a:xfrm>
            <a:off x="544191" y="4788567"/>
            <a:ext cx="587097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2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El Instituto de Desarrollo Urbano – IDU, agradece su participación o la de una persona  delegada, para socializar información importante sobre esta intervención: </a:t>
            </a:r>
            <a:endParaRPr lang="es-CO" sz="12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46" name="Gráfico 45" descr="Marcador">
            <a:extLst>
              <a:ext uri="{FF2B5EF4-FFF2-40B4-BE49-F238E27FC236}">
                <a16:creationId xmlns:a16="http://schemas.microsoft.com/office/drawing/2014/main" id="{FDDB29A4-8682-4FA6-9751-EE3045457B74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49228" y="5854153"/>
            <a:ext cx="202461" cy="202461"/>
          </a:xfrm>
          <a:prstGeom prst="rect">
            <a:avLst/>
          </a:prstGeom>
        </p:spPr>
      </p:pic>
      <p:pic>
        <p:nvPicPr>
          <p:cNvPr id="47" name="Gráfico 46" descr="Calendario giratorio">
            <a:extLst>
              <a:ext uri="{FF2B5EF4-FFF2-40B4-BE49-F238E27FC236}">
                <a16:creationId xmlns:a16="http://schemas.microsoft.com/office/drawing/2014/main" id="{1F85C5AD-E140-4B63-8955-68E59EA62F75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278939"/>
            <a:ext cx="206663" cy="206663"/>
          </a:xfrm>
          <a:prstGeom prst="rect">
            <a:avLst/>
          </a:prstGeom>
        </p:spPr>
      </p:pic>
      <p:pic>
        <p:nvPicPr>
          <p:cNvPr id="48" name="Gráfico 47" descr="Éxito de grupo">
            <a:extLst>
              <a:ext uri="{FF2B5EF4-FFF2-40B4-BE49-F238E27FC236}">
                <a16:creationId xmlns:a16="http://schemas.microsoft.com/office/drawing/2014/main" id="{EDA2383C-0831-4A97-AE7B-1244385CF303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96747" y="6672814"/>
            <a:ext cx="202399" cy="202399"/>
          </a:xfrm>
          <a:prstGeom prst="rect">
            <a:avLst/>
          </a:prstGeom>
        </p:spPr>
      </p:pic>
      <p:pic>
        <p:nvPicPr>
          <p:cNvPr id="49" name="Gráfico 48" descr="Reloj">
            <a:extLst>
              <a:ext uri="{FF2B5EF4-FFF2-40B4-BE49-F238E27FC236}">
                <a16:creationId xmlns:a16="http://schemas.microsoft.com/office/drawing/2014/main" id="{10DE94CA-7C2B-4399-9426-043DE5D70F3A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3992" y="5580561"/>
            <a:ext cx="202399" cy="202399"/>
          </a:xfrm>
          <a:prstGeom prst="rect">
            <a:avLst/>
          </a:prstGeom>
        </p:spPr>
      </p:pic>
      <p:pic>
        <p:nvPicPr>
          <p:cNvPr id="50" name="Gráfico 49" descr="Internet">
            <a:extLst>
              <a:ext uri="{FF2B5EF4-FFF2-40B4-BE49-F238E27FC236}">
                <a16:creationId xmlns:a16="http://schemas.microsoft.com/office/drawing/2014/main" id="{8F45DE0C-C451-40BC-BB93-9BB39D1D9F95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461324" y="5865608"/>
            <a:ext cx="195551" cy="195551"/>
          </a:xfrm>
          <a:prstGeom prst="rect">
            <a:avLst/>
          </a:prstGeom>
        </p:spPr>
      </p:pic>
      <p:pic>
        <p:nvPicPr>
          <p:cNvPr id="51" name="Gráfico 50" descr="Lista">
            <a:extLst>
              <a:ext uri="{FF2B5EF4-FFF2-40B4-BE49-F238E27FC236}">
                <a16:creationId xmlns:a16="http://schemas.microsoft.com/office/drawing/2014/main" id="{65B20319-57BD-40EC-BCC6-819D376A3367}"/>
              </a:ext>
            </a:extLst>
          </p:cNvPr>
          <p:cNvPicPr>
            <a:picLocks noChangeAspect="1"/>
          </p:cNvPicPr>
          <p:nvPr/>
        </p:nvPicPr>
        <p:blipFill>
          <a:blip r:embed="rId1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3"/>
              </a:ext>
            </a:extLst>
          </a:blip>
          <a:stretch>
            <a:fillRect/>
          </a:stretch>
        </p:blipFill>
        <p:spPr>
          <a:xfrm>
            <a:off x="614278" y="6149666"/>
            <a:ext cx="184868" cy="184868"/>
          </a:xfrm>
          <a:prstGeom prst="rect">
            <a:avLst/>
          </a:prstGeom>
        </p:spPr>
      </p:pic>
      <p:pic>
        <p:nvPicPr>
          <p:cNvPr id="52" name="Gráfico 51" descr="Chat RTL">
            <a:extLst>
              <a:ext uri="{FF2B5EF4-FFF2-40B4-BE49-F238E27FC236}">
                <a16:creationId xmlns:a16="http://schemas.microsoft.com/office/drawing/2014/main" id="{BE3F56C1-1E9A-408C-A8C0-D2CFFDA5E75F}"/>
              </a:ext>
            </a:extLst>
          </p:cNvPr>
          <p:cNvPicPr>
            <a:picLocks noChangeAspect="1"/>
          </p:cNvPicPr>
          <p:nvPr/>
        </p:nvPicPr>
        <p:blipFill>
          <a:blip r:embed="rId1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5"/>
              </a:ext>
            </a:extLst>
          </a:blip>
          <a:stretch>
            <a:fillRect/>
          </a:stretch>
        </p:blipFill>
        <p:spPr>
          <a:xfrm>
            <a:off x="574523" y="6443410"/>
            <a:ext cx="200770" cy="200770"/>
          </a:xfrm>
          <a:prstGeom prst="rect">
            <a:avLst/>
          </a:prstGeom>
        </p:spPr>
      </p:pic>
      <p:sp>
        <p:nvSpPr>
          <p:cNvPr id="19" name="CuadroTexto 18">
            <a:extLst>
              <a:ext uri="{FF2B5EF4-FFF2-40B4-BE49-F238E27FC236}">
                <a16:creationId xmlns:a16="http://schemas.microsoft.com/office/drawing/2014/main" id="{B1457294-CE0A-46EF-BD0E-8596F678469F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0" name="CuadroTexto 19">
            <a:extLst>
              <a:ext uri="{FF2B5EF4-FFF2-40B4-BE49-F238E27FC236}">
                <a16:creationId xmlns:a16="http://schemas.microsoft.com/office/drawing/2014/main" id="{96FABA11-429C-42DE-BABF-3C50922CC4B1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76647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Contratación de mano de obra no calificada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882595" y="5013510"/>
            <a:ext cx="5532565" cy="23278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La empresa contratista de este proyecto, XXXXXXXXXXXX requiere personal para los cargos: 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Requisitos: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 se entregan o envían los documentos?</a:t>
            </a:r>
          </a:p>
          <a:p>
            <a:pPr marL="0" indent="0">
              <a:lnSpc>
                <a:spcPct val="100000"/>
              </a:lnSpc>
              <a:buNone/>
            </a:pPr>
            <a:endParaRPr lang="es-ES" sz="1200" dirty="0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pic>
        <p:nvPicPr>
          <p:cNvPr id="25" name="Gráfico 24" descr="Marcador">
            <a:extLst>
              <a:ext uri="{FF2B5EF4-FFF2-40B4-BE49-F238E27FC236}">
                <a16:creationId xmlns:a16="http://schemas.microsoft.com/office/drawing/2014/main" id="{B2841CD4-3CB7-4671-A07F-28C5384683DF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626867" y="6679852"/>
            <a:ext cx="202461" cy="202461"/>
          </a:xfrm>
          <a:prstGeom prst="rect">
            <a:avLst/>
          </a:prstGeom>
        </p:spPr>
      </p:pic>
      <p:pic>
        <p:nvPicPr>
          <p:cNvPr id="29" name="Gráfico 28" descr="Obreros de la construcción">
            <a:extLst>
              <a:ext uri="{FF2B5EF4-FFF2-40B4-BE49-F238E27FC236}">
                <a16:creationId xmlns:a16="http://schemas.microsoft.com/office/drawing/2014/main" id="{D85986A5-C86C-4BC4-8729-7815B530E758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626868" y="5087231"/>
            <a:ext cx="202460" cy="202460"/>
          </a:xfrm>
          <a:prstGeom prst="rect">
            <a:avLst/>
          </a:prstGeom>
        </p:spPr>
      </p:pic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7" name="CuadroTexto 16">
            <a:extLst>
              <a:ext uri="{FF2B5EF4-FFF2-40B4-BE49-F238E27FC236}">
                <a16:creationId xmlns:a16="http://schemas.microsoft.com/office/drawing/2014/main" id="{66B5D784-E280-41F0-9B5B-E5DBC1EE2C66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8" name="CuadroTexto 17">
            <a:extLst>
              <a:ext uri="{FF2B5EF4-FFF2-40B4-BE49-F238E27FC236}">
                <a16:creationId xmlns:a16="http://schemas.microsoft.com/office/drawing/2014/main" id="{7BECB8E8-3691-45DE-A633-1C8CA851C7D9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8289662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2" name="Marcador de texto 9">
            <a:extLst>
              <a:ext uri="{FF2B5EF4-FFF2-40B4-BE49-F238E27FC236}">
                <a16:creationId xmlns:a16="http://schemas.microsoft.com/office/drawing/2014/main" id="{1D00B638-DE04-4183-8200-D339DD5AAE32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4" name="Marcador de texto 5">
            <a:extLst>
              <a:ext uri="{FF2B5EF4-FFF2-40B4-BE49-F238E27FC236}">
                <a16:creationId xmlns:a16="http://schemas.microsoft.com/office/drawing/2014/main" id="{17E70804-9AC1-4C6F-B0DE-ACE61CBD6DAC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0AEFFA7F-49CF-48BE-84CC-060F706DA14A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Suspensión de servicio de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Marcador de texto 7">
            <a:extLst>
              <a:ext uri="{FF2B5EF4-FFF2-40B4-BE49-F238E27FC236}">
                <a16:creationId xmlns:a16="http://schemas.microsoft.com/office/drawing/2014/main" id="{E34E6956-74C3-4A86-BBCC-665744322597}"/>
              </a:ext>
            </a:extLst>
          </p:cNvPr>
          <p:cNvSpPr txBox="1">
            <a:spLocks/>
          </p:cNvSpPr>
          <p:nvPr/>
        </p:nvSpPr>
        <p:spPr>
          <a:xfrm>
            <a:off x="817699" y="499204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¿A partir de cuándo y hasta cuándo?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¿En dónde? (aclarar barrio o sector, según el caso 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¿Por qué, qué actividad harán? (brevemente9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recomendación</a:t>
            </a:r>
          </a:p>
          <a:p>
            <a:pPr marL="0" indent="0">
              <a:lnSpc>
                <a:spcPct val="100000"/>
              </a:lnSpc>
              <a:buNone/>
            </a:pPr>
            <a:r>
              <a:rPr lang="es-ES" sz="1200" dirty="0"/>
              <a:t>Breve beneficio de la intervención.</a:t>
            </a:r>
          </a:p>
        </p:txBody>
      </p:sp>
      <p:pic>
        <p:nvPicPr>
          <p:cNvPr id="18" name="Gráfico 17" descr="Marcador">
            <a:extLst>
              <a:ext uri="{FF2B5EF4-FFF2-40B4-BE49-F238E27FC236}">
                <a16:creationId xmlns:a16="http://schemas.microsoft.com/office/drawing/2014/main" id="{6B23E160-0C11-4B99-9DE3-5E8198965411}"/>
              </a:ext>
            </a:extLst>
          </p:cNvPr>
          <p:cNvPicPr>
            <a:picLocks noChangeAspect="1"/>
          </p:cNvPicPr>
          <p:nvPr/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3"/>
              </a:ext>
            </a:extLst>
          </a:blip>
          <a:stretch>
            <a:fillRect/>
          </a:stretch>
        </p:blipFill>
        <p:spPr>
          <a:xfrm>
            <a:off x="585618" y="5337317"/>
            <a:ext cx="202461" cy="202461"/>
          </a:xfrm>
          <a:prstGeom prst="rect">
            <a:avLst/>
          </a:prstGeom>
        </p:spPr>
      </p:pic>
      <p:pic>
        <p:nvPicPr>
          <p:cNvPr id="19" name="Gráfico 18" descr="Calendario giratorio">
            <a:extLst>
              <a:ext uri="{FF2B5EF4-FFF2-40B4-BE49-F238E27FC236}">
                <a16:creationId xmlns:a16="http://schemas.microsoft.com/office/drawing/2014/main" id="{CB04A7DB-D789-4B25-8390-90A191E23FBE}"/>
              </a:ext>
            </a:extLst>
          </p:cNvPr>
          <p:cNvPicPr>
            <a:picLocks noChangeAspect="1"/>
          </p:cNvPicPr>
          <p:nvPr/>
        </p:nvPicPr>
        <p:blipFill>
          <a:blip r:embed="rId4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5"/>
              </a:ext>
            </a:extLst>
          </a:blip>
          <a:stretch>
            <a:fillRect/>
          </a:stretch>
        </p:blipFill>
        <p:spPr>
          <a:xfrm>
            <a:off x="596747" y="5056301"/>
            <a:ext cx="206663" cy="206663"/>
          </a:xfrm>
          <a:prstGeom prst="rect">
            <a:avLst/>
          </a:prstGeom>
        </p:spPr>
      </p:pic>
      <p:pic>
        <p:nvPicPr>
          <p:cNvPr id="20" name="Gráfico 19" descr="Éxito de grupo">
            <a:extLst>
              <a:ext uri="{FF2B5EF4-FFF2-40B4-BE49-F238E27FC236}">
                <a16:creationId xmlns:a16="http://schemas.microsoft.com/office/drawing/2014/main" id="{2A9540D7-5FD9-41F0-97F4-DF50F1B8B282}"/>
              </a:ext>
            </a:extLst>
          </p:cNvPr>
          <p:cNvPicPr>
            <a:picLocks noChangeAspect="1"/>
          </p:cNvPicPr>
          <p:nvPr/>
        </p:nvPicPr>
        <p:blipFill>
          <a:blip r:embed="rId6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7"/>
              </a:ext>
            </a:extLst>
          </a:blip>
          <a:stretch>
            <a:fillRect/>
          </a:stretch>
        </p:blipFill>
        <p:spPr>
          <a:xfrm>
            <a:off x="581025" y="6159209"/>
            <a:ext cx="202399" cy="202399"/>
          </a:xfrm>
          <a:prstGeom prst="rect">
            <a:avLst/>
          </a:prstGeom>
        </p:spPr>
      </p:pic>
      <p:pic>
        <p:nvPicPr>
          <p:cNvPr id="22" name="Gráfico 21" descr="Obreros de la construcción">
            <a:extLst>
              <a:ext uri="{FF2B5EF4-FFF2-40B4-BE49-F238E27FC236}">
                <a16:creationId xmlns:a16="http://schemas.microsoft.com/office/drawing/2014/main" id="{1A85E9F9-A712-4C16-81A4-2155E7B8603D}"/>
              </a:ext>
            </a:extLst>
          </p:cNvPr>
          <p:cNvPicPr>
            <a:picLocks noChangeAspect="1"/>
          </p:cNvPicPr>
          <p:nvPr/>
        </p:nvPicPr>
        <p:blipFill>
          <a:blip r:embed="rId8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89248" y="5614696"/>
            <a:ext cx="202460" cy="202460"/>
          </a:xfrm>
          <a:prstGeom prst="rect">
            <a:avLst/>
          </a:prstGeom>
        </p:spPr>
      </p:pic>
      <p:pic>
        <p:nvPicPr>
          <p:cNvPr id="24" name="Gráfico 23" descr="Apretón de manos">
            <a:extLst>
              <a:ext uri="{FF2B5EF4-FFF2-40B4-BE49-F238E27FC236}">
                <a16:creationId xmlns:a16="http://schemas.microsoft.com/office/drawing/2014/main" id="{F2DE39C7-4E64-41D9-B93A-C0CD55DB43F9}"/>
              </a:ext>
            </a:extLst>
          </p:cNvPr>
          <p:cNvPicPr>
            <a:picLocks noChangeAspect="1"/>
          </p:cNvPicPr>
          <p:nvPr/>
        </p:nvPicPr>
        <p:blipFill>
          <a:blip r:embed="rId10" cstate="hqprint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xmlns="" r:embed="rId11"/>
              </a:ext>
            </a:extLst>
          </a:blip>
          <a:stretch>
            <a:fillRect/>
          </a:stretch>
        </p:blipFill>
        <p:spPr>
          <a:xfrm>
            <a:off x="570006" y="5895839"/>
            <a:ext cx="202398" cy="202398"/>
          </a:xfrm>
          <a:prstGeom prst="rect">
            <a:avLst/>
          </a:prstGeom>
        </p:spPr>
      </p:pic>
      <p:sp>
        <p:nvSpPr>
          <p:cNvPr id="25" name="CuadroTexto 24">
            <a:extLst>
              <a:ext uri="{FF2B5EF4-FFF2-40B4-BE49-F238E27FC236}">
                <a16:creationId xmlns:a16="http://schemas.microsoft.com/office/drawing/2014/main" id="{9CD4CD9E-E6F8-408B-BCA2-C0E735D77FB5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3D9A2FFF-94FF-449A-A296-E5EC9EEBDBCB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4881143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4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Otra información (escribir resumido)</a:t>
            </a:r>
            <a:endParaRPr lang="es-CO" sz="24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Marcador de texto 7">
            <a:extLst>
              <a:ext uri="{FF2B5EF4-FFF2-40B4-BE49-F238E27FC236}">
                <a16:creationId xmlns:a16="http://schemas.microsoft.com/office/drawing/2014/main" id="{058553FD-1BAD-422D-8F8E-BD47FD136D83}"/>
              </a:ext>
            </a:extLst>
          </p:cNvPr>
          <p:cNvSpPr txBox="1">
            <a:spLocks/>
          </p:cNvSpPr>
          <p:nvPr/>
        </p:nvSpPr>
        <p:spPr>
          <a:xfrm>
            <a:off x="626868" y="5064235"/>
            <a:ext cx="4175124" cy="1436195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lnSpc>
                <a:spcPct val="100000"/>
              </a:lnSpc>
            </a:pPr>
            <a:r>
              <a:rPr lang="es-ES" sz="1200" dirty="0"/>
              <a:t>¿Qué?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¿Dónde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¿Por qué?</a:t>
            </a:r>
          </a:p>
          <a:p>
            <a:pPr>
              <a:lnSpc>
                <a:spcPct val="100000"/>
              </a:lnSpc>
            </a:pPr>
            <a:r>
              <a:rPr lang="es-ES" sz="1200" dirty="0"/>
              <a:t>Breve recomendación, </a:t>
            </a:r>
            <a:r>
              <a:rPr lang="es-ES" sz="1200" dirty="0" err="1"/>
              <a:t>etc</a:t>
            </a:r>
            <a:endParaRPr lang="es-ES" sz="1200" dirty="0"/>
          </a:p>
          <a:p>
            <a:pPr>
              <a:lnSpc>
                <a:spcPct val="100000"/>
              </a:lnSpc>
            </a:pPr>
            <a:r>
              <a:rPr lang="es-ES" sz="1200" dirty="0"/>
              <a:t>Breve beneficio del proyecto</a:t>
            </a:r>
          </a:p>
        </p:txBody>
      </p:sp>
      <p:sp>
        <p:nvSpPr>
          <p:cNvPr id="28" name="CuadroTexto 27">
            <a:extLst>
              <a:ext uri="{FF2B5EF4-FFF2-40B4-BE49-F238E27FC236}">
                <a16:creationId xmlns:a16="http://schemas.microsoft.com/office/drawing/2014/main" id="{6A69143D-5432-437C-803F-05AE95C29FC0}"/>
              </a:ext>
            </a:extLst>
          </p:cNvPr>
          <p:cNvSpPr txBox="1"/>
          <p:nvPr/>
        </p:nvSpPr>
        <p:spPr>
          <a:xfrm>
            <a:off x="1363579" y="2951747"/>
            <a:ext cx="409073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dirty="0"/>
              <a:t>Espacio para imagen de contexto</a:t>
            </a:r>
            <a:endParaRPr lang="es-CO" dirty="0"/>
          </a:p>
        </p:txBody>
      </p:sp>
      <p:sp>
        <p:nvSpPr>
          <p:cNvPr id="10" name="Marcador de texto 9">
            <a:extLst>
              <a:ext uri="{FF2B5EF4-FFF2-40B4-BE49-F238E27FC236}">
                <a16:creationId xmlns:a16="http://schemas.microsoft.com/office/drawing/2014/main" id="{73A9C197-0C40-4DB1-B16A-A7AE0EFFE11E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2" name="Marcador de texto 5">
            <a:extLst>
              <a:ext uri="{FF2B5EF4-FFF2-40B4-BE49-F238E27FC236}">
                <a16:creationId xmlns:a16="http://schemas.microsoft.com/office/drawing/2014/main" id="{BC4869E9-BAFB-4FCA-A2CD-15C1E2FC0B8B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15" name="CuadroTexto 14">
            <a:extLst>
              <a:ext uri="{FF2B5EF4-FFF2-40B4-BE49-F238E27FC236}">
                <a16:creationId xmlns:a16="http://schemas.microsoft.com/office/drawing/2014/main" id="{E6B9C4A5-12F7-4A5B-96E9-9B64DC73258B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6" name="CuadroTexto 15">
            <a:extLst>
              <a:ext uri="{FF2B5EF4-FFF2-40B4-BE49-F238E27FC236}">
                <a16:creationId xmlns:a16="http://schemas.microsoft.com/office/drawing/2014/main" id="{1D762621-24FE-4AA7-AA8D-E8AD9C51A650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70211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ectángulo 20">
            <a:extLst>
              <a:ext uri="{FF2B5EF4-FFF2-40B4-BE49-F238E27FC236}">
                <a16:creationId xmlns:a16="http://schemas.microsoft.com/office/drawing/2014/main" id="{D2A6DE82-F71D-4C45-B991-CC9903E6D1E7}"/>
              </a:ext>
            </a:extLst>
          </p:cNvPr>
          <p:cNvSpPr/>
          <p:nvPr/>
        </p:nvSpPr>
        <p:spPr>
          <a:xfrm>
            <a:off x="581149" y="1386608"/>
            <a:ext cx="45719" cy="159054"/>
          </a:xfrm>
          <a:prstGeom prst="rect">
            <a:avLst/>
          </a:prstGeom>
          <a:solidFill>
            <a:srgbClr val="BED00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CuadroTexto 22">
            <a:extLst>
              <a:ext uri="{FF2B5EF4-FFF2-40B4-BE49-F238E27FC236}">
                <a16:creationId xmlns:a16="http://schemas.microsoft.com/office/drawing/2014/main" id="{3F4E905E-B8D7-4C91-AFC4-54410282CFB4}"/>
              </a:ext>
            </a:extLst>
          </p:cNvPr>
          <p:cNvSpPr txBox="1"/>
          <p:nvPr/>
        </p:nvSpPr>
        <p:spPr>
          <a:xfrm>
            <a:off x="514474" y="1579233"/>
            <a:ext cx="5762501" cy="67710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0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Levantamiento de actas de vecindad</a:t>
            </a:r>
          </a:p>
          <a:p>
            <a:r>
              <a:rPr lang="es-ES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Notificación de 1° visita</a:t>
            </a:r>
            <a:endParaRPr lang="es-CO" sz="20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4" name="51 CuadroTexto">
            <a:extLst>
              <a:ext uri="{FF2B5EF4-FFF2-40B4-BE49-F238E27FC236}">
                <a16:creationId xmlns:a16="http://schemas.microsoft.com/office/drawing/2014/main" id="{C4AF61CF-9209-4E8F-A471-76D5660F14B2}"/>
              </a:ext>
            </a:extLst>
          </p:cNvPr>
          <p:cNvSpPr txBox="1"/>
          <p:nvPr/>
        </p:nvSpPr>
        <p:spPr>
          <a:xfrm>
            <a:off x="559923" y="2966035"/>
            <a:ext cx="5759450" cy="26776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Realizaremos la evaluación externa e interna del estado de los inmuebles, registrando de manera escrita, fotográfica y fílmica las condiciones actuales del mismo, antes del inicio de las obras y una vez finalizadas.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El acta de vecindad le servirá a las personas propietarias de los predios, como soporte técnico en caso de alguna afectación durante la ejecución de la obra, determinando la responsabilidad del contratista.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Se requiere la presencia de las personas propietarias, arrendatarias o encargadas del predio, así como su acompañamiento y autorización de ingreso.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Esta actividad no tiene ningún costo, ni requiere entrega de documentos. 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Si no se puede realizar esta visita, programaremos una segunda cita. Una vez cumplida la programación, sin poder tener acceso, se levantará únicamente un acta de vecindad de fachada del predio; con lo cual no habrá lugar a futuras reclamaciones.</a:t>
            </a:r>
          </a:p>
          <a:p>
            <a:pPr marL="171450" indent="-171450" algn="just">
              <a:buFont typeface="Arial" panose="020B0604020202020204" pitchFamily="34" charset="0"/>
              <a:buChar char="•"/>
            </a:pPr>
            <a:r>
              <a:rPr lang="es-ES" sz="1200" dirty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Adobe Gothic Std B" pitchFamily="34" charset="-128"/>
                <a:cs typeface="Arial" panose="020B0604020202020204" pitchFamily="34" charset="0"/>
              </a:rPr>
              <a:t>Profesionales que realizarán la actividad, garantizando el cumplimiento de los protocolos de bioseguridad:  </a:t>
            </a:r>
            <a:endParaRPr lang="es-CO" sz="1200" dirty="0">
              <a:solidFill>
                <a:schemeClr val="tx1">
                  <a:lumMod val="75000"/>
                  <a:lumOff val="25000"/>
                </a:schemeClr>
              </a:solidFill>
              <a:latin typeface="+mj-lt"/>
              <a:ea typeface="Adobe Gothic Std B" pitchFamily="34" charset="-128"/>
              <a:cs typeface="Arial" panose="020B0604020202020204" pitchFamily="34" charset="0"/>
            </a:endParaRPr>
          </a:p>
        </p:txBody>
      </p:sp>
      <p:sp>
        <p:nvSpPr>
          <p:cNvPr id="25" name="1 CuadroTexto">
            <a:extLst>
              <a:ext uri="{FF2B5EF4-FFF2-40B4-BE49-F238E27FC236}">
                <a16:creationId xmlns:a16="http://schemas.microsoft.com/office/drawing/2014/main" id="{2312C43D-7467-4F34-9C60-3F26CC0AB423}"/>
              </a:ext>
            </a:extLst>
          </p:cNvPr>
          <p:cNvSpPr txBox="1"/>
          <p:nvPr/>
        </p:nvSpPr>
        <p:spPr>
          <a:xfrm>
            <a:off x="536016" y="2395779"/>
            <a:ext cx="575945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s-CO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Dirigido a las personas propietarias de los predios: </a:t>
            </a:r>
          </a:p>
          <a:p>
            <a:r>
              <a:rPr lang="es-CO" sz="1200" b="1" dirty="0">
                <a:solidFill>
                  <a:schemeClr val="tx1">
                    <a:lumMod val="75000"/>
                    <a:lumOff val="2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Tramo, dirección puntual o barrio, según el caso.</a:t>
            </a:r>
          </a:p>
        </p:txBody>
      </p:sp>
      <p:grpSp>
        <p:nvGrpSpPr>
          <p:cNvPr id="10" name="Grupo 9">
            <a:extLst>
              <a:ext uri="{FF2B5EF4-FFF2-40B4-BE49-F238E27FC236}">
                <a16:creationId xmlns:a16="http://schemas.microsoft.com/office/drawing/2014/main" id="{5068A99E-6AA6-4F39-813B-0DB2A0D84DC3}"/>
              </a:ext>
            </a:extLst>
          </p:cNvPr>
          <p:cNvGrpSpPr/>
          <p:nvPr/>
        </p:nvGrpSpPr>
        <p:grpSpPr>
          <a:xfrm>
            <a:off x="859319" y="6775599"/>
            <a:ext cx="3691341" cy="351142"/>
            <a:chOff x="581025" y="6557880"/>
            <a:chExt cx="3691341" cy="351142"/>
          </a:xfrm>
        </p:grpSpPr>
        <p:pic>
          <p:nvPicPr>
            <p:cNvPr id="3" name="Gráfico 2" descr="Calendario diario">
              <a:extLst>
                <a:ext uri="{FF2B5EF4-FFF2-40B4-BE49-F238E27FC236}">
                  <a16:creationId xmlns:a16="http://schemas.microsoft.com/office/drawing/2014/main" id="{CF2A0808-903A-442E-82E3-3799EF3127D7}"/>
                </a:ext>
              </a:extLst>
            </p:cNvPr>
            <p:cNvPicPr>
              <a:picLocks noChangeAspect="1"/>
            </p:cNvPicPr>
            <p:nvPr/>
          </p:nvPicPr>
          <p:blipFill>
            <a:blip r:embed="rId2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3"/>
                </a:ext>
              </a:extLst>
            </a:blip>
            <a:stretch>
              <a:fillRect/>
            </a:stretch>
          </p:blipFill>
          <p:spPr>
            <a:xfrm>
              <a:off x="581025" y="6557880"/>
              <a:ext cx="351142" cy="351142"/>
            </a:xfrm>
            <a:prstGeom prst="rect">
              <a:avLst/>
            </a:prstGeom>
          </p:spPr>
        </p:pic>
        <p:sp>
          <p:nvSpPr>
            <p:cNvPr id="8" name="CuadroTexto 7">
              <a:extLst>
                <a:ext uri="{FF2B5EF4-FFF2-40B4-BE49-F238E27FC236}">
                  <a16:creationId xmlns:a16="http://schemas.microsoft.com/office/drawing/2014/main" id="{8F333183-A67E-4EE5-B61E-D9985ED5190C}"/>
                </a:ext>
              </a:extLst>
            </p:cNvPr>
            <p:cNvSpPr txBox="1"/>
            <p:nvPr/>
          </p:nvSpPr>
          <p:spPr>
            <a:xfrm>
              <a:off x="932167" y="6600467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fecha o el lapso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</p:grpSp>
      <p:grpSp>
        <p:nvGrpSpPr>
          <p:cNvPr id="2" name="Grupo 1">
            <a:extLst>
              <a:ext uri="{FF2B5EF4-FFF2-40B4-BE49-F238E27FC236}">
                <a16:creationId xmlns:a16="http://schemas.microsoft.com/office/drawing/2014/main" id="{9CC5B1A6-044E-4B91-A115-5DCD283FF574}"/>
              </a:ext>
            </a:extLst>
          </p:cNvPr>
          <p:cNvGrpSpPr/>
          <p:nvPr/>
        </p:nvGrpSpPr>
        <p:grpSpPr>
          <a:xfrm>
            <a:off x="3797566" y="6815572"/>
            <a:ext cx="3586650" cy="307777"/>
            <a:chOff x="1893433" y="6590263"/>
            <a:chExt cx="3586650" cy="307777"/>
          </a:xfrm>
        </p:grpSpPr>
        <p:sp>
          <p:nvSpPr>
            <p:cNvPr id="58" name="CuadroTexto 57">
              <a:extLst>
                <a:ext uri="{FF2B5EF4-FFF2-40B4-BE49-F238E27FC236}">
                  <a16:creationId xmlns:a16="http://schemas.microsoft.com/office/drawing/2014/main" id="{22B92B7B-2A76-4CF2-BCE2-A3589EFA1D24}"/>
                </a:ext>
              </a:extLst>
            </p:cNvPr>
            <p:cNvSpPr txBox="1"/>
            <p:nvPr/>
          </p:nvSpPr>
          <p:spPr>
            <a:xfrm>
              <a:off x="2139884" y="6590263"/>
              <a:ext cx="3340199" cy="30777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s-ES" sz="1400" b="1" dirty="0">
                  <a:solidFill>
                    <a:schemeClr val="tx1">
                      <a:lumMod val="85000"/>
                      <a:lumOff val="15000"/>
                    </a:schemeClr>
                  </a:solidFill>
                </a:rPr>
                <a:t>Escribir la hora aproximada</a:t>
              </a:r>
              <a:endParaRPr lang="es-CO" sz="1400" b="1" dirty="0">
                <a:solidFill>
                  <a:schemeClr val="tx1">
                    <a:lumMod val="85000"/>
                    <a:lumOff val="15000"/>
                  </a:schemeClr>
                </a:solidFill>
              </a:endParaRPr>
            </a:p>
          </p:txBody>
        </p:sp>
        <p:pic>
          <p:nvPicPr>
            <p:cNvPr id="14" name="Gráfico 13" descr="Reloj">
              <a:extLst>
                <a:ext uri="{FF2B5EF4-FFF2-40B4-BE49-F238E27FC236}">
                  <a16:creationId xmlns:a16="http://schemas.microsoft.com/office/drawing/2014/main" id="{B5F7AF6B-8E27-4A2E-8A1C-AB4A07AE4B4F}"/>
                </a:ext>
              </a:extLst>
            </p:cNvPr>
            <p:cNvPicPr>
              <a:picLocks noChangeAspect="1"/>
            </p:cNvPicPr>
            <p:nvPr/>
          </p:nvPicPr>
          <p:blipFill>
            <a:blip r:embed="rId4" cstate="hqprint">
              <a:extLst>
                <a:ext uri="{28A0092B-C50C-407E-A947-70E740481C1C}">
                  <a14:useLocalDpi xmlns:a14="http://schemas.microsoft.com/office/drawing/2010/main" val="0"/>
                </a:ext>
                <a:ext uri="{96DAC541-7B7A-43D3-8B79-37D633B846F1}">
                  <asvg:svgBlip xmlns:asvg="http://schemas.microsoft.com/office/drawing/2016/SVG/main" xmlns="" r:embed="rId5"/>
                </a:ext>
              </a:extLst>
            </a:blip>
            <a:stretch>
              <a:fillRect/>
            </a:stretch>
          </p:blipFill>
          <p:spPr>
            <a:xfrm>
              <a:off x="1893433" y="6604891"/>
              <a:ext cx="278522" cy="278522"/>
            </a:xfrm>
            <a:prstGeom prst="rect">
              <a:avLst/>
            </a:prstGeom>
          </p:spPr>
        </p:pic>
      </p:grpSp>
      <p:sp>
        <p:nvSpPr>
          <p:cNvPr id="16" name="Marcador de texto 9">
            <a:extLst>
              <a:ext uri="{FF2B5EF4-FFF2-40B4-BE49-F238E27FC236}">
                <a16:creationId xmlns:a16="http://schemas.microsoft.com/office/drawing/2014/main" id="{DE73C387-127B-492A-BA45-59B1F085D2FB}"/>
              </a:ext>
            </a:extLst>
          </p:cNvPr>
          <p:cNvSpPr txBox="1">
            <a:spLocks/>
          </p:cNvSpPr>
          <p:nvPr/>
        </p:nvSpPr>
        <p:spPr>
          <a:xfrm>
            <a:off x="832595" y="7567169"/>
            <a:ext cx="2692658" cy="149845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Más información sobre el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ES" sz="1050" b="1" dirty="0"/>
              <a:t>Contrato IDU XXXX de XXXX:</a:t>
            </a:r>
            <a:endParaRPr lang="es-CO" sz="1050" b="1" dirty="0"/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Dirección: 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Horario: lunes a viernes de 8:00 a.m. a 4:00 p.m. y sábados de 8:00 a.m. a 10:00 a.m.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Teléfono/celular:   XXXXXXXXXXXXXXXX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Correo electrónico</a:t>
            </a:r>
            <a:r>
              <a:rPr lang="es-CO" sz="900" b="1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: </a:t>
            </a: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puntoidu@gmail.com</a:t>
            </a:r>
          </a:p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900" dirty="0">
                <a:solidFill>
                  <a:schemeClr val="bg2">
                    <a:lumMod val="25000"/>
                  </a:schemeClr>
                </a:solidFill>
                <a:latin typeface="+mj-lt"/>
              </a:rPr>
              <a:t>Contratista: XXXXXXXXXXXXXXXXXXXX                   Interventoría: XXXXXXXXXXX</a:t>
            </a:r>
          </a:p>
        </p:txBody>
      </p:sp>
      <p:sp>
        <p:nvSpPr>
          <p:cNvPr id="18" name="Marcador de texto 5">
            <a:extLst>
              <a:ext uri="{FF2B5EF4-FFF2-40B4-BE49-F238E27FC236}">
                <a16:creationId xmlns:a16="http://schemas.microsoft.com/office/drawing/2014/main" id="{06E8BD9E-28E8-4836-A1EB-1ADDC4A5559F}"/>
              </a:ext>
            </a:extLst>
          </p:cNvPr>
          <p:cNvSpPr txBox="1">
            <a:spLocks/>
          </p:cNvSpPr>
          <p:nvPr/>
        </p:nvSpPr>
        <p:spPr>
          <a:xfrm rot="16200000">
            <a:off x="-2073004" y="2330574"/>
            <a:ext cx="4608924" cy="393243"/>
          </a:xfrm>
          <a:prstGeom prst="rect">
            <a:avLst/>
          </a:prstGeom>
        </p:spPr>
        <p:txBody>
          <a:bodyPr/>
          <a:lstStyle>
            <a:lvl1pPr marL="171450" indent="-171450" algn="l" defTabSz="685800" rtl="0" eaLnBrk="1" latinLnBrk="0" hangingPunct="1">
              <a:lnSpc>
                <a:spcPct val="90000"/>
              </a:lnSpc>
              <a:spcBef>
                <a:spcPts val="750"/>
              </a:spcBef>
              <a:buFont typeface="Arial" panose="020B0604020202020204" pitchFamily="34" charset="0"/>
              <a:buChar char="•"/>
              <a:defRPr sz="21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>
              <a:lnSpc>
                <a:spcPct val="100000"/>
              </a:lnSpc>
              <a:spcBef>
                <a:spcPts val="0"/>
              </a:spcBef>
              <a:buNone/>
            </a:pPr>
            <a:r>
              <a:rPr lang="es-CO" sz="800" dirty="0">
                <a:solidFill>
                  <a:schemeClr val="tx1">
                    <a:lumMod val="50000"/>
                    <a:lumOff val="50000"/>
                  </a:schemeClr>
                </a:solidFill>
              </a:rPr>
              <a:t>Volante:       Fecha: 00/00/2021       Localidad:  </a:t>
            </a:r>
          </a:p>
        </p:txBody>
      </p:sp>
      <p:sp>
        <p:nvSpPr>
          <p:cNvPr id="22" name="CuadroTexto 21">
            <a:extLst>
              <a:ext uri="{FF2B5EF4-FFF2-40B4-BE49-F238E27FC236}">
                <a16:creationId xmlns:a16="http://schemas.microsoft.com/office/drawing/2014/main" id="{24C385B4-5E39-4499-8765-080F77F1FE1B}"/>
              </a:ext>
            </a:extLst>
          </p:cNvPr>
          <p:cNvSpPr txBox="1"/>
          <p:nvPr/>
        </p:nvSpPr>
        <p:spPr>
          <a:xfrm>
            <a:off x="628556" y="1306885"/>
            <a:ext cx="394525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16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Puente:</a:t>
            </a:r>
            <a:endParaRPr lang="es-CO" sz="16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26" name="CuadroTexto 25">
            <a:extLst>
              <a:ext uri="{FF2B5EF4-FFF2-40B4-BE49-F238E27FC236}">
                <a16:creationId xmlns:a16="http://schemas.microsoft.com/office/drawing/2014/main" id="{86BAE228-2F0B-450C-9C8C-D0444871361C}"/>
              </a:ext>
            </a:extLst>
          </p:cNvPr>
          <p:cNvSpPr txBox="1"/>
          <p:nvPr/>
        </p:nvSpPr>
        <p:spPr>
          <a:xfrm>
            <a:off x="543411" y="745770"/>
            <a:ext cx="6648699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sz="2800" b="1" dirty="0">
                <a:solidFill>
                  <a:schemeClr val="tx1">
                    <a:lumMod val="85000"/>
                    <a:lumOff val="15000"/>
                  </a:schemeClr>
                </a:solidFill>
              </a:rPr>
              <a:t>Conservación de puentes vehiculares</a:t>
            </a:r>
            <a:endParaRPr lang="es-CO" sz="2800" b="1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719615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1653</TotalTime>
  <Words>2031</Words>
  <Application>Microsoft Office PowerPoint</Application>
  <PresentationFormat>Carta (216 x 279 mm)</PresentationFormat>
  <Paragraphs>224</Paragraphs>
  <Slides>12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12</vt:i4>
      </vt:variant>
    </vt:vector>
  </HeadingPairs>
  <TitlesOfParts>
    <vt:vector size="18" baseType="lpstr">
      <vt:lpstr>Adobe Gothic Std B</vt:lpstr>
      <vt:lpstr>Arial</vt:lpstr>
      <vt:lpstr>Calibri</vt:lpstr>
      <vt:lpstr>Calibri Light</vt:lpstr>
      <vt:lpstr>Tahoma</vt:lpstr>
      <vt:lpstr>Tema de Office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ANA GONZALEZ</dc:creator>
  <cp:lastModifiedBy>Ana Maria Catalina Gonzalez Guarin</cp:lastModifiedBy>
  <cp:revision>95</cp:revision>
  <dcterms:created xsi:type="dcterms:W3CDTF">2021-08-17T23:44:59Z</dcterms:created>
  <dcterms:modified xsi:type="dcterms:W3CDTF">2023-01-11T13:55:50Z</dcterms:modified>
</cp:coreProperties>
</file>