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7" r:id="rId8"/>
    <p:sldId id="266" r:id="rId9"/>
    <p:sldId id="262" r:id="rId10"/>
    <p:sldId id="263" r:id="rId11"/>
    <p:sldId id="264" r:id="rId12"/>
    <p:sldId id="265" r:id="rId1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53E6F3D5-B1A7-43CC-9A0D-AE4DBBF7B5F3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289" y="133490"/>
            <a:ext cx="966513" cy="40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svg"/><Relationship Id="rId7" Type="http://schemas.openxmlformats.org/officeDocument/2006/relationships/image" Target="../media/image1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10.svg"/><Relationship Id="rId4" Type="http://schemas.openxmlformats.org/officeDocument/2006/relationships/image" Target="../media/image7.png"/><Relationship Id="rId9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Relationship Id="rId1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8.sv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4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2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8.sv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DD15BC2-06CB-4B38-946A-CC62A93C3412}"/>
              </a:ext>
            </a:extLst>
          </p:cNvPr>
          <p:cNvSpPr txBox="1"/>
          <p:nvPr/>
        </p:nvSpPr>
        <p:spPr>
          <a:xfrm>
            <a:off x="593060" y="1292161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CD17214-A012-46FF-81A0-9653827D7C38}"/>
              </a:ext>
            </a:extLst>
          </p:cNvPr>
          <p:cNvSpPr txBox="1"/>
          <p:nvPr/>
        </p:nvSpPr>
        <p:spPr>
          <a:xfrm>
            <a:off x="514350" y="761835"/>
            <a:ext cx="63436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Inicio de conservación de espacio público</a:t>
            </a:r>
            <a:endParaRPr lang="es-CO" sz="2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7">
            <a:extLst>
              <a:ext uri="{FF2B5EF4-FFF2-40B4-BE49-F238E27FC236}">
                <a16:creationId xmlns:a16="http://schemas.microsoft.com/office/drawing/2014/main" id="{6C6CAEB3-C962-4099-8378-718B71227FA9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1807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E578C71-E374-41A1-8854-86FD3CF64910}"/>
              </a:ext>
            </a:extLst>
          </p:cNvPr>
          <p:cNvSpPr txBox="1"/>
          <p:nvPr/>
        </p:nvSpPr>
        <p:spPr>
          <a:xfrm>
            <a:off x="1363579" y="2951747"/>
            <a:ext cx="4090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sector, evidencie el mal estado </a:t>
            </a:r>
          </a:p>
          <a:p>
            <a:pPr algn="ctr"/>
            <a:r>
              <a:rPr lang="es-ES" dirty="0"/>
              <a:t>y la necesidad de la intervención</a:t>
            </a:r>
            <a:endParaRPr lang="es-CO" dirty="0"/>
          </a:p>
        </p:txBody>
      </p:sp>
      <p:pic>
        <p:nvPicPr>
          <p:cNvPr id="21" name="Gráfico 20" descr="Marcador">
            <a:extLst>
              <a:ext uri="{FF2B5EF4-FFF2-40B4-BE49-F238E27FC236}">
                <a16:creationId xmlns:a16="http://schemas.microsoft.com/office/drawing/2014/main" id="{A1623BF3-6E6C-4124-BBD6-236DAB0B1F6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3" name="Gráfico 22" descr="Calendario giratorio">
            <a:extLst>
              <a:ext uri="{FF2B5EF4-FFF2-40B4-BE49-F238E27FC236}">
                <a16:creationId xmlns:a16="http://schemas.microsoft.com/office/drawing/2014/main" id="{3463AB0D-96ED-492A-BDE4-87AF2F9E053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43C25A11-AA09-4C34-A8A2-59EDAE5DD584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27" name="Gráfico 26" descr="Prohibido">
            <a:extLst>
              <a:ext uri="{FF2B5EF4-FFF2-40B4-BE49-F238E27FC236}">
                <a16:creationId xmlns:a16="http://schemas.microsoft.com/office/drawing/2014/main" id="{37326280-4235-40B5-A246-82102CA11540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29" name="Gráfico 28" descr="Apretón de manos">
            <a:extLst>
              <a:ext uri="{FF2B5EF4-FFF2-40B4-BE49-F238E27FC236}">
                <a16:creationId xmlns:a16="http://schemas.microsoft.com/office/drawing/2014/main" id="{109C97A1-2F3D-4232-AD2E-5776FFFBD8CB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1" name="Gráfico 30" descr="Éxito de grupo">
            <a:extLst>
              <a:ext uri="{FF2B5EF4-FFF2-40B4-BE49-F238E27FC236}">
                <a16:creationId xmlns:a16="http://schemas.microsoft.com/office/drawing/2014/main" id="{23A6C93B-D76D-481E-A766-C67549095114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2°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una segunda visita para hacer la evaluación externa e interna del estado de los inmuebles, registrando de manera escrita, fotográfica y fílmica sus condiciones actuales,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212E43F0-D340-4C6E-8134-49F09042BF3A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2BCFF2B3-7AAE-4582-9578-EF636731C63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18C9E542-75F0-4D0E-A07C-60DF5CEC31D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2611A6F8-8ABB-404E-84EE-53F1CBF2F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5C5E67C-AC36-44AB-8786-B1C316E0AEEA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CFAC59C3-46AF-49C2-A35F-A0ECFDBD6822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8CF85210-BB76-479A-A6C3-5026734EC317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262C0BD5-2186-466C-B816-1FE982568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AB1FC09-335C-4B80-B65F-E28B31B6D210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6CD9158-F93B-4460-A5FB-53673164217B}"/>
              </a:ext>
            </a:extLst>
          </p:cNvPr>
          <p:cNvSpPr txBox="1"/>
          <p:nvPr/>
        </p:nvSpPr>
        <p:spPr>
          <a:xfrm>
            <a:off x="514350" y="761835"/>
            <a:ext cx="6677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espacio 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438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última visita para hacer la evaluación externa e interna del estado de los inmuebles, registrando de manera escrita, fotográfica y fílmica las condiciones actuales del mismo,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E6464636-BF23-43CF-83ED-D1F469FDDA88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F34ADFA4-D6E5-4EC8-9BAE-D7CD83C98E25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398EF6B5-4A21-4CD6-BE1A-162C0B874817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A53081C-0CFA-4504-9A7C-D0399BF1CD6B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4EBC52BD-EBAF-40AA-8502-08EC67689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2C1C81E1-6F1D-4E2E-86C2-B4939BBBEFF2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0678336-4031-4334-BF47-56FDBE47FEC1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26BFB4C4-4F60-4AB7-86CE-E19658B990E6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5219190D-07C4-4604-B857-0DFA7DA12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766D208-4B11-4E0C-9F2D-80301B58D7F4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68791D6-F362-4D9D-8EF3-EE948D29CED1}"/>
              </a:ext>
            </a:extLst>
          </p:cNvPr>
          <p:cNvSpPr txBox="1"/>
          <p:nvPr/>
        </p:nvSpPr>
        <p:spPr>
          <a:xfrm>
            <a:off x="514350" y="761835"/>
            <a:ext cx="6677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espacio 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350" y="1701430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657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52747"/>
            <a:ext cx="57594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el cierre del acta de vecindad, que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consiste en la firma de un acta por parte de 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las personas propietarias, arrendatarias y/o encargadas del predio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, en donde 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condiciones del predio una vez finalizadas las obras, y se deja constancia de que no se </a:t>
            </a:r>
            <a:r>
              <a:rPr 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presentaron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afectaciones.</a:t>
            </a:r>
            <a:endParaRPr lang="es-ES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En caso de que considerar que su predio presenta alguna afectación, por favor comuníquese con nuestro 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416686AA-295E-4AE4-9EF5-1623B1F50BF4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30631775-3C2C-4D6A-AEA5-557217743920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D411B63F-FDA4-43DA-B56B-1B7AE291BF6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8652105-7FD1-49B7-BCE4-A97312D9B63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8A9B46B1-1661-493B-8B5F-4F62AABD0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578C90D7-DBAD-4E6A-9E8A-C3E735B474EB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EE9125E-B975-4CC5-8AD0-1D636AAD761A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F824C869-1446-4863-8ED0-902A2E9F0B38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C5071D80-0EA0-40EB-A311-494ACFA3F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F64AE61-9C16-40C1-B031-610445426CDC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A2ADF6D-2D46-4BDF-B83E-03EEE2021FFE}"/>
              </a:ext>
            </a:extLst>
          </p:cNvPr>
          <p:cNvSpPr txBox="1"/>
          <p:nvPr/>
        </p:nvSpPr>
        <p:spPr>
          <a:xfrm>
            <a:off x="514350" y="761835"/>
            <a:ext cx="6677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espacio 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Cierre de actas de vecindad 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5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C0788EF6-1FCD-49E4-B1E2-89F9F270FD0F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55EBC91-0DCC-4F3C-8EEF-81CE283E83E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76499A0-79AE-4967-BD15-7C2FF19E7023}"/>
              </a:ext>
            </a:extLst>
          </p:cNvPr>
          <p:cNvSpPr txBox="1"/>
          <p:nvPr/>
        </p:nvSpPr>
        <p:spPr>
          <a:xfrm>
            <a:off x="514350" y="761834"/>
            <a:ext cx="6308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Finalización de conservación de espacio público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F8F83206-CF13-4CA3-8A89-599FE13F755A}"/>
              </a:ext>
            </a:extLst>
          </p:cNvPr>
          <p:cNvSpPr txBox="1">
            <a:spLocks/>
          </p:cNvSpPr>
          <p:nvPr/>
        </p:nvSpPr>
        <p:spPr>
          <a:xfrm>
            <a:off x="714329" y="5132892"/>
            <a:ext cx="58970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Dónde (incluir los tramos si son varios, o los barrios, si ya se mencionó el tramo arriba)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actividades hicieron? (breve y sencillamente)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debe hacer la comunidad para cuidar las obras? (recomendación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¿Cómo cambia el sector con las obras? (beneficio sencillo y breve)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E0BB012-D23B-412B-AE50-C270728BCBFF}"/>
              </a:ext>
            </a:extLst>
          </p:cNvPr>
          <p:cNvSpPr txBox="1"/>
          <p:nvPr/>
        </p:nvSpPr>
        <p:spPr>
          <a:xfrm>
            <a:off x="1363579" y="2951747"/>
            <a:ext cx="4090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imágenes que evidencien el  estado inicial y finalizada la intervención, tomadas desde el mismo punto.</a:t>
            </a:r>
            <a:endParaRPr lang="es-CO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D610982-666D-4BD5-98C4-C8D9462E90C9}"/>
              </a:ext>
            </a:extLst>
          </p:cNvPr>
          <p:cNvSpPr txBox="1"/>
          <p:nvPr/>
        </p:nvSpPr>
        <p:spPr>
          <a:xfrm>
            <a:off x="593060" y="1292161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3" name="Gráfico 22" descr="Marcador">
            <a:extLst>
              <a:ext uri="{FF2B5EF4-FFF2-40B4-BE49-F238E27FC236}">
                <a16:creationId xmlns:a16="http://schemas.microsoft.com/office/drawing/2014/main" id="{6E82B0F0-9924-4CBF-8FDE-507361E2C72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162386"/>
            <a:ext cx="202461" cy="202461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68E9434E-6730-43A0-A984-07580BFED78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14349" y="5475893"/>
            <a:ext cx="202460" cy="202460"/>
          </a:xfrm>
          <a:prstGeom prst="rect">
            <a:avLst/>
          </a:prstGeom>
        </p:spPr>
      </p:pic>
      <p:pic>
        <p:nvPicPr>
          <p:cNvPr id="27" name="Gráfico 26" descr="Apretón de manos">
            <a:extLst>
              <a:ext uri="{FF2B5EF4-FFF2-40B4-BE49-F238E27FC236}">
                <a16:creationId xmlns:a16="http://schemas.microsoft.com/office/drawing/2014/main" id="{B9389946-937D-41AA-A1C3-C9DE17FB377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736816"/>
            <a:ext cx="202398" cy="202398"/>
          </a:xfrm>
          <a:prstGeom prst="rect">
            <a:avLst/>
          </a:prstGeom>
        </p:spPr>
      </p:pic>
      <p:pic>
        <p:nvPicPr>
          <p:cNvPr id="34" name="Gráfico 33" descr="Éxito de grupo">
            <a:extLst>
              <a:ext uri="{FF2B5EF4-FFF2-40B4-BE49-F238E27FC236}">
                <a16:creationId xmlns:a16="http://schemas.microsoft.com/office/drawing/2014/main" id="{40214E59-CD83-4E55-8879-962A42CD1F28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3139" y="6044658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13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47E1E7E0-2E3A-40AD-AA67-A0A40AF170FE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DB34F3BF-D656-4F15-9B01-644880559E75}"/>
              </a:ext>
            </a:extLst>
          </p:cNvPr>
          <p:cNvSpPr txBox="1">
            <a:spLocks/>
          </p:cNvSpPr>
          <p:nvPr/>
        </p:nvSpPr>
        <p:spPr>
          <a:xfrm>
            <a:off x="834886" y="4835633"/>
            <a:ext cx="5689005" cy="21535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651B3EC-B09B-4DC9-85C6-AB490261DBEC}"/>
              </a:ext>
            </a:extLst>
          </p:cNvPr>
          <p:cNvSpPr txBox="1"/>
          <p:nvPr/>
        </p:nvSpPr>
        <p:spPr>
          <a:xfrm>
            <a:off x="1363579" y="2951747"/>
            <a:ext cx="491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y/o plano que ilustren.</a:t>
            </a:r>
          </a:p>
          <a:p>
            <a:r>
              <a:rPr lang="es-ES" dirty="0"/>
              <a:t>Con convenciones y norte. Si se requiere base de mapa, lo pueden tomar de: https://mapas.bogota.gov.co/</a:t>
            </a:r>
            <a:endParaRPr lang="es-CO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D4061D98-2357-48AC-9432-E4EACE2B1C46}"/>
              </a:ext>
            </a:extLst>
          </p:cNvPr>
          <p:cNvSpPr txBox="1"/>
          <p:nvPr/>
        </p:nvSpPr>
        <p:spPr>
          <a:xfrm>
            <a:off x="514350" y="761835"/>
            <a:ext cx="6308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Afectación por conservación de espacio público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4" name="Gráfico 23" descr="Marcador">
            <a:extLst>
              <a:ext uri="{FF2B5EF4-FFF2-40B4-BE49-F238E27FC236}">
                <a16:creationId xmlns:a16="http://schemas.microsoft.com/office/drawing/2014/main" id="{FF2ED94E-47B3-40B3-BC3F-05F38B7BE18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448634"/>
            <a:ext cx="202461" cy="202461"/>
          </a:xfrm>
          <a:prstGeom prst="rect">
            <a:avLst/>
          </a:prstGeom>
        </p:spPr>
      </p:pic>
      <p:pic>
        <p:nvPicPr>
          <p:cNvPr id="27" name="Gráfico 26" descr="Calendario giratorio">
            <a:extLst>
              <a:ext uri="{FF2B5EF4-FFF2-40B4-BE49-F238E27FC236}">
                <a16:creationId xmlns:a16="http://schemas.microsoft.com/office/drawing/2014/main" id="{3EC6DD95-753C-44F9-B471-56F02BEEEC7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3C65D39E-AAD4-427F-B25E-E62F3FC80F30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738288"/>
            <a:ext cx="202460" cy="202460"/>
          </a:xfrm>
          <a:prstGeom prst="rect">
            <a:avLst/>
          </a:prstGeom>
        </p:spPr>
      </p:pic>
      <p:pic>
        <p:nvPicPr>
          <p:cNvPr id="31" name="Gráfico 30" descr="Prohibido">
            <a:extLst>
              <a:ext uri="{FF2B5EF4-FFF2-40B4-BE49-F238E27FC236}">
                <a16:creationId xmlns:a16="http://schemas.microsoft.com/office/drawing/2014/main" id="{295B33C9-24D0-41C4-B01A-0255F31AD3E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5200" y="6075765"/>
            <a:ext cx="141354" cy="141354"/>
          </a:xfrm>
          <a:prstGeom prst="rect">
            <a:avLst/>
          </a:prstGeom>
        </p:spPr>
      </p:pic>
      <p:pic>
        <p:nvPicPr>
          <p:cNvPr id="32" name="Gráfico 31" descr="Apretón de manos">
            <a:extLst>
              <a:ext uri="{FF2B5EF4-FFF2-40B4-BE49-F238E27FC236}">
                <a16:creationId xmlns:a16="http://schemas.microsoft.com/office/drawing/2014/main" id="{845BB186-DEE8-40C5-A038-2AB29DE7DB09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14349" y="6333161"/>
            <a:ext cx="202398" cy="202398"/>
          </a:xfrm>
          <a:prstGeom prst="rect">
            <a:avLst/>
          </a:prstGeom>
        </p:spPr>
      </p:pic>
      <p:pic>
        <p:nvPicPr>
          <p:cNvPr id="35" name="Gráfico 34" descr="Éxito de grupo">
            <a:extLst>
              <a:ext uri="{FF2B5EF4-FFF2-40B4-BE49-F238E27FC236}">
                <a16:creationId xmlns:a16="http://schemas.microsoft.com/office/drawing/2014/main" id="{8F560701-12C7-4DD7-9A05-2492C20748EF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3139" y="6609202"/>
            <a:ext cx="202399" cy="202399"/>
          </a:xfrm>
          <a:prstGeom prst="rect">
            <a:avLst/>
          </a:prstGeom>
        </p:spPr>
      </p:pic>
      <p:pic>
        <p:nvPicPr>
          <p:cNvPr id="36" name="Gráfico 35" descr="Reloj">
            <a:extLst>
              <a:ext uri="{FF2B5EF4-FFF2-40B4-BE49-F238E27FC236}">
                <a16:creationId xmlns:a16="http://schemas.microsoft.com/office/drawing/2014/main" id="{A95FADF1-8469-4549-B258-4C6DDCF64646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AE1D496-39B0-4318-8EB7-1418C5E9E42A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Marcador de texto 7">
            <a:extLst>
              <a:ext uri="{FF2B5EF4-FFF2-40B4-BE49-F238E27FC236}">
                <a16:creationId xmlns:a16="http://schemas.microsoft.com/office/drawing/2014/main" id="{118025D6-3115-42D3-8100-D820A574D15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0384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60735DF-F528-472C-9836-0671B9E5E13A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69169A77-CEEC-4C59-8333-FA13BFAF925B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58BEAA3-AD76-4CED-997A-905563A60CF2}"/>
              </a:ext>
            </a:extLst>
          </p:cNvPr>
          <p:cNvSpPr txBox="1"/>
          <p:nvPr/>
        </p:nvSpPr>
        <p:spPr>
          <a:xfrm>
            <a:off x="514350" y="709080"/>
            <a:ext cx="5762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espacio 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5" name="Gráfico 34" descr="Marcador">
            <a:extLst>
              <a:ext uri="{FF2B5EF4-FFF2-40B4-BE49-F238E27FC236}">
                <a16:creationId xmlns:a16="http://schemas.microsoft.com/office/drawing/2014/main" id="{6D94EAB4-035B-4A38-A1FE-862F53B21ED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38" name="Gráfico 37" descr="Calendario giratorio">
            <a:extLst>
              <a:ext uri="{FF2B5EF4-FFF2-40B4-BE49-F238E27FC236}">
                <a16:creationId xmlns:a16="http://schemas.microsoft.com/office/drawing/2014/main" id="{ED3286EA-6A6C-4752-8D6C-072420167B1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9" name="Gráfico 38" descr="Éxito de grupo">
            <a:extLst>
              <a:ext uri="{FF2B5EF4-FFF2-40B4-BE49-F238E27FC236}">
                <a16:creationId xmlns:a16="http://schemas.microsoft.com/office/drawing/2014/main" id="{915EEE26-ED97-4C91-B8EF-7E1C00E82B1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33139" y="6315003"/>
            <a:ext cx="202399" cy="202399"/>
          </a:xfrm>
          <a:prstGeom prst="rect">
            <a:avLst/>
          </a:prstGeom>
        </p:spPr>
      </p:pic>
      <p:pic>
        <p:nvPicPr>
          <p:cNvPr id="40" name="Gráfico 39" descr="Reloj">
            <a:extLst>
              <a:ext uri="{FF2B5EF4-FFF2-40B4-BE49-F238E27FC236}">
                <a16:creationId xmlns:a16="http://schemas.microsoft.com/office/drawing/2014/main" id="{172FCED2-EC8C-4990-863D-8CCE19DC8372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41" name="Gráfico 40" descr="Internet">
            <a:extLst>
              <a:ext uri="{FF2B5EF4-FFF2-40B4-BE49-F238E27FC236}">
                <a16:creationId xmlns:a16="http://schemas.microsoft.com/office/drawing/2014/main" id="{BD3464BA-5A37-4A7B-9F82-A4B8C956D81D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42" name="Gráfico 41" descr="Chat RTL">
            <a:extLst>
              <a:ext uri="{FF2B5EF4-FFF2-40B4-BE49-F238E27FC236}">
                <a16:creationId xmlns:a16="http://schemas.microsoft.com/office/drawing/2014/main" id="{943F2AD0-398A-40E7-B4BF-BA844FC320A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43" name="Gráfico 42" descr="Lista">
            <a:extLst>
              <a:ext uri="{FF2B5EF4-FFF2-40B4-BE49-F238E27FC236}">
                <a16:creationId xmlns:a16="http://schemas.microsoft.com/office/drawing/2014/main" id="{1305C489-6A32-4078-AA1F-0E5AB1C41EA6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85F6D71B-9C9C-4853-8C53-08882066F551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1315EBF-A886-4639-8B1B-47F98CD8B32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1AF744AB-82E0-42DA-AB32-CCB8E73F7CC5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1958EB41-E58F-4DC0-9580-4474255B376B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8EBB719F-66C1-4C5F-AE45-35CA37091BE1}"/>
              </a:ext>
            </a:extLst>
          </p:cNvPr>
          <p:cNvSpPr txBox="1"/>
          <p:nvPr/>
        </p:nvSpPr>
        <p:spPr>
          <a:xfrm>
            <a:off x="514350" y="761835"/>
            <a:ext cx="6677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espacio 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2" name="Marcador de texto 7">
            <a:extLst>
              <a:ext uri="{FF2B5EF4-FFF2-40B4-BE49-F238E27FC236}">
                <a16:creationId xmlns:a16="http://schemas.microsoft.com/office/drawing/2014/main" id="{DF1672FF-EA14-4523-B105-D0B11E7521A6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15604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1A74BEC7-7796-46D0-B252-2C7EBA286B7D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44" name="Marcador de texto 7">
            <a:extLst>
              <a:ext uri="{FF2B5EF4-FFF2-40B4-BE49-F238E27FC236}">
                <a16:creationId xmlns:a16="http://schemas.microsoft.com/office/drawing/2014/main" id="{44E9E374-5946-4A7C-B4BE-1F9571BC1110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Invitación dirigida a: 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46DFF776-36EC-4CF3-B368-8E846C16DA81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 delegada, para socializar información importante sobre esta intervención: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6" name="Gráfico 45" descr="Marcador">
            <a:extLst>
              <a:ext uri="{FF2B5EF4-FFF2-40B4-BE49-F238E27FC236}">
                <a16:creationId xmlns:a16="http://schemas.microsoft.com/office/drawing/2014/main" id="{FDDB29A4-8682-4FA6-9751-EE3045457B7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47" name="Gráfico 46" descr="Calendario giratorio">
            <a:extLst>
              <a:ext uri="{FF2B5EF4-FFF2-40B4-BE49-F238E27FC236}">
                <a16:creationId xmlns:a16="http://schemas.microsoft.com/office/drawing/2014/main" id="{1F85C5AD-E140-4B63-8955-68E59EA62F7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48" name="Gráfico 47" descr="Éxito de grupo">
            <a:extLst>
              <a:ext uri="{FF2B5EF4-FFF2-40B4-BE49-F238E27FC236}">
                <a16:creationId xmlns:a16="http://schemas.microsoft.com/office/drawing/2014/main" id="{EDA2383C-0831-4A97-AE7B-1244385CF30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96747" y="6672814"/>
            <a:ext cx="202399" cy="202399"/>
          </a:xfrm>
          <a:prstGeom prst="rect">
            <a:avLst/>
          </a:prstGeom>
        </p:spPr>
      </p:pic>
      <p:pic>
        <p:nvPicPr>
          <p:cNvPr id="49" name="Gráfico 48" descr="Reloj">
            <a:extLst>
              <a:ext uri="{FF2B5EF4-FFF2-40B4-BE49-F238E27FC236}">
                <a16:creationId xmlns:a16="http://schemas.microsoft.com/office/drawing/2014/main" id="{10DE94CA-7C2B-4399-9426-043DE5D70F3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50" name="Gráfico 49" descr="Internet">
            <a:extLst>
              <a:ext uri="{FF2B5EF4-FFF2-40B4-BE49-F238E27FC236}">
                <a16:creationId xmlns:a16="http://schemas.microsoft.com/office/drawing/2014/main" id="{8F45DE0C-C451-40BC-BB93-9BB39D1D9F95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51" name="Gráfico 50" descr="Lista">
            <a:extLst>
              <a:ext uri="{FF2B5EF4-FFF2-40B4-BE49-F238E27FC236}">
                <a16:creationId xmlns:a16="http://schemas.microsoft.com/office/drawing/2014/main" id="{65B20319-57BD-40EC-BCC6-819D376A3367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52" name="Gráfico 51" descr="Chat RTL">
            <a:extLst>
              <a:ext uri="{FF2B5EF4-FFF2-40B4-BE49-F238E27FC236}">
                <a16:creationId xmlns:a16="http://schemas.microsoft.com/office/drawing/2014/main" id="{BE3F56C1-1E9A-408C-A8C0-D2CFFDA5E75F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64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82595" y="5013510"/>
            <a:ext cx="5532565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B2841CD4-3CB7-4671-A07F-28C5384683D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26867" y="6679852"/>
            <a:ext cx="202461" cy="202461"/>
          </a:xfrm>
          <a:prstGeom prst="rect">
            <a:avLst/>
          </a:prstGeom>
        </p:spPr>
      </p:pic>
      <p:pic>
        <p:nvPicPr>
          <p:cNvPr id="29" name="Gráfico 28" descr="Obreros de la construcción">
            <a:extLst>
              <a:ext uri="{FF2B5EF4-FFF2-40B4-BE49-F238E27FC236}">
                <a16:creationId xmlns:a16="http://schemas.microsoft.com/office/drawing/2014/main" id="{D85986A5-C86C-4BC4-8729-7815B530E75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26868" y="5087231"/>
            <a:ext cx="202460" cy="202460"/>
          </a:xfrm>
          <a:prstGeom prst="rect">
            <a:avLst/>
          </a:prstGeom>
        </p:spPr>
      </p:pic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3ED3F3E-9D4C-4587-8688-ABE8F832DC36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7635DBE-3047-43CE-B659-48A893FED2FA}"/>
              </a:ext>
            </a:extLst>
          </p:cNvPr>
          <p:cNvSpPr txBox="1"/>
          <p:nvPr/>
        </p:nvSpPr>
        <p:spPr>
          <a:xfrm>
            <a:off x="514350" y="761835"/>
            <a:ext cx="6677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espacio 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3ED3F3E-9D4C-4587-8688-ABE8F832DC36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AEFFA7F-49CF-48BE-84CC-060F706DA14A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7">
            <a:extLst>
              <a:ext uri="{FF2B5EF4-FFF2-40B4-BE49-F238E27FC236}">
                <a16:creationId xmlns:a16="http://schemas.microsoft.com/office/drawing/2014/main" id="{E34E6956-74C3-4A86-BBCC-665744322597}"/>
              </a:ext>
            </a:extLst>
          </p:cNvPr>
          <p:cNvSpPr txBox="1">
            <a:spLocks/>
          </p:cNvSpPr>
          <p:nvPr/>
        </p:nvSpPr>
        <p:spPr>
          <a:xfrm>
            <a:off x="817699" y="499204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(brevemente9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intervención.</a:t>
            </a:r>
          </a:p>
        </p:txBody>
      </p:sp>
      <p:pic>
        <p:nvPicPr>
          <p:cNvPr id="18" name="Gráfico 17" descr="Marcador">
            <a:extLst>
              <a:ext uri="{FF2B5EF4-FFF2-40B4-BE49-F238E27FC236}">
                <a16:creationId xmlns:a16="http://schemas.microsoft.com/office/drawing/2014/main" id="{6B23E160-0C11-4B99-9DE3-5E819896541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5618" y="5337317"/>
            <a:ext cx="202461" cy="202461"/>
          </a:xfrm>
          <a:prstGeom prst="rect">
            <a:avLst/>
          </a:prstGeom>
        </p:spPr>
      </p:pic>
      <p:pic>
        <p:nvPicPr>
          <p:cNvPr id="19" name="Gráfico 18" descr="Calendario giratorio">
            <a:extLst>
              <a:ext uri="{FF2B5EF4-FFF2-40B4-BE49-F238E27FC236}">
                <a16:creationId xmlns:a16="http://schemas.microsoft.com/office/drawing/2014/main" id="{CB04A7DB-D789-4B25-8390-90A191E23FB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6747" y="5056301"/>
            <a:ext cx="206663" cy="206663"/>
          </a:xfrm>
          <a:prstGeom prst="rect">
            <a:avLst/>
          </a:prstGeom>
        </p:spPr>
      </p:pic>
      <p:pic>
        <p:nvPicPr>
          <p:cNvPr id="20" name="Gráfico 19" descr="Éxito de grupo">
            <a:extLst>
              <a:ext uri="{FF2B5EF4-FFF2-40B4-BE49-F238E27FC236}">
                <a16:creationId xmlns:a16="http://schemas.microsoft.com/office/drawing/2014/main" id="{2A9540D7-5FD9-41F0-97F4-DF50F1B8B28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81025" y="6159209"/>
            <a:ext cx="202399" cy="202399"/>
          </a:xfrm>
          <a:prstGeom prst="rect">
            <a:avLst/>
          </a:prstGeom>
        </p:spPr>
      </p:pic>
      <p:pic>
        <p:nvPicPr>
          <p:cNvPr id="22" name="Gráfico 21" descr="Obreros de la construcción">
            <a:extLst>
              <a:ext uri="{FF2B5EF4-FFF2-40B4-BE49-F238E27FC236}">
                <a16:creationId xmlns:a16="http://schemas.microsoft.com/office/drawing/2014/main" id="{1A85E9F9-A712-4C16-81A4-2155E7B8603D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9248" y="5614696"/>
            <a:ext cx="202460" cy="202460"/>
          </a:xfrm>
          <a:prstGeom prst="rect">
            <a:avLst/>
          </a:prstGeom>
        </p:spPr>
      </p:pic>
      <p:pic>
        <p:nvPicPr>
          <p:cNvPr id="24" name="Gráfico 23" descr="Apretón de manos">
            <a:extLst>
              <a:ext uri="{FF2B5EF4-FFF2-40B4-BE49-F238E27FC236}">
                <a16:creationId xmlns:a16="http://schemas.microsoft.com/office/drawing/2014/main" id="{F2DE39C7-4E64-41D9-B93A-C0CD55DB43F9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70006" y="5895839"/>
            <a:ext cx="202398" cy="202398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B7D266FC-54C1-4A22-B6A2-D0EF8B89ECCF}"/>
              </a:ext>
            </a:extLst>
          </p:cNvPr>
          <p:cNvSpPr txBox="1"/>
          <p:nvPr/>
        </p:nvSpPr>
        <p:spPr>
          <a:xfrm>
            <a:off x="514350" y="761835"/>
            <a:ext cx="6677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espacio 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811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7FF10B6-EF22-4172-BEEC-47ED58A23D7C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3803965-A129-4991-9981-03544F149436}"/>
              </a:ext>
            </a:extLst>
          </p:cNvPr>
          <p:cNvSpPr txBox="1"/>
          <p:nvPr/>
        </p:nvSpPr>
        <p:spPr>
          <a:xfrm>
            <a:off x="514350" y="761835"/>
            <a:ext cx="6677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espacio 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1°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59923" y="2966035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evaluación externa e interna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 de los predios,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segunda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5" name="1 CuadroTexto">
            <a:extLst>
              <a:ext uri="{FF2B5EF4-FFF2-40B4-BE49-F238E27FC236}">
                <a16:creationId xmlns:a16="http://schemas.microsoft.com/office/drawing/2014/main" id="{2312C43D-7467-4F34-9C60-3F26CC0AB423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068A99E-6AA6-4F39-813B-0DB2A0D84DC3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3" name="Gráfico 2" descr="Calendario diario">
              <a:extLst>
                <a:ext uri="{FF2B5EF4-FFF2-40B4-BE49-F238E27FC236}">
                  <a16:creationId xmlns:a16="http://schemas.microsoft.com/office/drawing/2014/main" id="{CF2A0808-903A-442E-82E3-3799EF312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8F333183-A67E-4EE5-B61E-D9985ED5190C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9CC5B1A6-044E-4B91-A115-5DCD283FF574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22B92B7B-2A76-4CF2-BCE2-A3589EFA1D24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4" name="Gráfico 13" descr="Reloj">
              <a:extLst>
                <a:ext uri="{FF2B5EF4-FFF2-40B4-BE49-F238E27FC236}">
                  <a16:creationId xmlns:a16="http://schemas.microsoft.com/office/drawing/2014/main" id="{B5F7AF6B-8E27-4A2E-8A1C-AB4A07AE4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Marcador de texto 9">
            <a:extLst>
              <a:ext uri="{FF2B5EF4-FFF2-40B4-BE49-F238E27FC236}">
                <a16:creationId xmlns:a16="http://schemas.microsoft.com/office/drawing/2014/main" id="{DE73C387-127B-492A-BA45-59B1F085D2FB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06E8BD9E-28E8-4836-A1EB-1ADDC4A5559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793D66A-8DBC-45C0-A6B2-D0896A649A4E}"/>
              </a:ext>
            </a:extLst>
          </p:cNvPr>
          <p:cNvSpPr txBox="1"/>
          <p:nvPr/>
        </p:nvSpPr>
        <p:spPr>
          <a:xfrm>
            <a:off x="581025" y="1286823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A24A86B-B143-487A-8B58-1EEB30F8399C}"/>
              </a:ext>
            </a:extLst>
          </p:cNvPr>
          <p:cNvSpPr txBox="1"/>
          <p:nvPr/>
        </p:nvSpPr>
        <p:spPr>
          <a:xfrm>
            <a:off x="514350" y="761835"/>
            <a:ext cx="6677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espacio público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196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1647</TotalTime>
  <Words>2082</Words>
  <Application>Microsoft Office PowerPoint</Application>
  <PresentationFormat>Carta (216 x 279 mm)</PresentationFormat>
  <Paragraphs>224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Adobe Gothic Std B</vt:lpstr>
      <vt:lpstr>Arial</vt:lpstr>
      <vt:lpstr>Calibri</vt:lpstr>
      <vt:lpstr>Calibri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90</cp:revision>
  <dcterms:created xsi:type="dcterms:W3CDTF">2021-08-17T23:44:59Z</dcterms:created>
  <dcterms:modified xsi:type="dcterms:W3CDTF">2022-03-11T15:05:15Z</dcterms:modified>
</cp:coreProperties>
</file>