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6" r:id="rId8"/>
    <p:sldId id="262" r:id="rId9"/>
    <p:sldId id="263" r:id="rId10"/>
    <p:sldId id="264" r:id="rId11"/>
    <p:sldId id="265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9225"/>
    <a:srgbClr val="3A4010"/>
    <a:srgbClr val="859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454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64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479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00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295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062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448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843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82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373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2034E52F-1E7B-4CE6-9BBA-D6F00E91D73E}" type="datetimeFigureOut">
              <a:rPr lang="es-CO" smtClean="0"/>
              <a:t>11/03/2022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BD460D5-CA46-45A5-AE42-4F585A6833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976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>
            <a:extLst>
              <a:ext uri="{FF2B5EF4-FFF2-40B4-BE49-F238E27FC236}">
                <a16:creationId xmlns:a16="http://schemas.microsoft.com/office/drawing/2014/main" id="{1A966C19-1CB2-4209-B2B2-A0A5CA758349}"/>
              </a:ext>
            </a:extLst>
          </p:cNvPr>
          <p:cNvSpPr/>
          <p:nvPr userDrawn="1"/>
        </p:nvSpPr>
        <p:spPr>
          <a:xfrm>
            <a:off x="0" y="7437226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EB3BA70-B599-4A23-93E3-FE4B464FD5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83284" b="10983"/>
          <a:stretch/>
        </p:blipFill>
        <p:spPr>
          <a:xfrm>
            <a:off x="3740330" y="7437226"/>
            <a:ext cx="3117669" cy="58977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3479DD75-FF73-408B-8C5D-226C700C727F}"/>
              </a:ext>
            </a:extLst>
          </p:cNvPr>
          <p:cNvSpPr/>
          <p:nvPr userDrawn="1"/>
        </p:nvSpPr>
        <p:spPr>
          <a:xfrm>
            <a:off x="1" y="1386607"/>
            <a:ext cx="679268" cy="19887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42DD49DA-A8AB-47D6-93EE-B534B44F1C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66412" t="44443" r="20001" b="36660"/>
          <a:stretch/>
        </p:blipFill>
        <p:spPr>
          <a:xfrm>
            <a:off x="4757006" y="7974751"/>
            <a:ext cx="931818" cy="382436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0E5F8E69-36B5-46BA-8C82-987E6B7196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3735975" y="8403769"/>
            <a:ext cx="3117669" cy="73995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443A8621-E435-4CBD-AA51-AB2A6C38367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17" y="7235453"/>
            <a:ext cx="617417" cy="1921337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4A0132F3-CB20-4C5E-B1B2-A293A63CB2BD}"/>
              </a:ext>
            </a:extLst>
          </p:cNvPr>
          <p:cNvSpPr txBox="1"/>
          <p:nvPr userDrawn="1"/>
        </p:nvSpPr>
        <p:spPr>
          <a:xfrm>
            <a:off x="3792578" y="7994467"/>
            <a:ext cx="1094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Redes sociales:</a:t>
            </a:r>
            <a:endParaRPr lang="es-CO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DFB273FD-3522-4D6C-A23F-B792AB237EE1}"/>
              </a:ext>
            </a:extLst>
          </p:cNvPr>
          <p:cNvGrpSpPr/>
          <p:nvPr userDrawn="1"/>
        </p:nvGrpSpPr>
        <p:grpSpPr>
          <a:xfrm>
            <a:off x="5496208" y="264811"/>
            <a:ext cx="1162369" cy="986804"/>
            <a:chOff x="5605391" y="6663441"/>
            <a:chExt cx="1162369" cy="986804"/>
          </a:xfrm>
        </p:grpSpPr>
        <p:sp>
          <p:nvSpPr>
            <p:cNvPr id="29" name="Medio marco 28">
              <a:extLst>
                <a:ext uri="{FF2B5EF4-FFF2-40B4-BE49-F238E27FC236}">
                  <a16:creationId xmlns:a16="http://schemas.microsoft.com/office/drawing/2014/main" id="{F80F383E-F0B3-4091-97F6-793C2C486EC1}"/>
                </a:ext>
              </a:extLst>
            </p:cNvPr>
            <p:cNvSpPr/>
            <p:nvPr/>
          </p:nvSpPr>
          <p:spPr>
            <a:xfrm>
              <a:off x="5735913" y="6663441"/>
              <a:ext cx="203980" cy="203980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30" name="Medio marco 29">
              <a:extLst>
                <a:ext uri="{FF2B5EF4-FFF2-40B4-BE49-F238E27FC236}">
                  <a16:creationId xmlns:a16="http://schemas.microsoft.com/office/drawing/2014/main" id="{7FD52ADC-6389-4FB7-AF99-74A516AF7FED}"/>
                </a:ext>
              </a:extLst>
            </p:cNvPr>
            <p:cNvSpPr/>
            <p:nvPr/>
          </p:nvSpPr>
          <p:spPr>
            <a:xfrm flipH="1" flipV="1">
              <a:off x="6412705" y="7309305"/>
              <a:ext cx="203980" cy="203980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6441A6A7-CD84-429F-928F-78B511C90DBF}"/>
                </a:ext>
              </a:extLst>
            </p:cNvPr>
            <p:cNvSpPr txBox="1"/>
            <p:nvPr userDrawn="1"/>
          </p:nvSpPr>
          <p:spPr>
            <a:xfrm>
              <a:off x="5605391" y="7465579"/>
              <a:ext cx="1162369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600" dirty="0"/>
                <a:t>Escanear con el celular</a:t>
              </a:r>
              <a:endParaRPr lang="es-CO" sz="600" dirty="0"/>
            </a:p>
          </p:txBody>
        </p:sp>
        <p:pic>
          <p:nvPicPr>
            <p:cNvPr id="32" name="Imagen 31">
              <a:extLst>
                <a:ext uri="{FF2B5EF4-FFF2-40B4-BE49-F238E27FC236}">
                  <a16:creationId xmlns:a16="http://schemas.microsoft.com/office/drawing/2014/main" id="{1BE42C28-BBB5-4239-8F7A-DF5FB32F72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6953" y="6720637"/>
              <a:ext cx="752316" cy="752316"/>
            </a:xfrm>
            <a:prstGeom prst="rect">
              <a:avLst/>
            </a:prstGeom>
          </p:spPr>
        </p:pic>
      </p:grpSp>
      <p:pic>
        <p:nvPicPr>
          <p:cNvPr id="33" name="Imagen 32">
            <a:extLst>
              <a:ext uri="{FF2B5EF4-FFF2-40B4-BE49-F238E27FC236}">
                <a16:creationId xmlns:a16="http://schemas.microsoft.com/office/drawing/2014/main" id="{EB9A4A1D-E254-4185-9F2E-7689A9069E3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6059" y="382667"/>
            <a:ext cx="2565626" cy="784922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BDFD1B4D-5182-484A-B962-AA7C9313DE07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12" y="355768"/>
            <a:ext cx="966513" cy="40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../media/image1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8.sv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12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5" Type="http://schemas.openxmlformats.org/officeDocument/2006/relationships/image" Target="../media/image20.sv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../media/image14.sv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4.svg"/><Relationship Id="rId3" Type="http://schemas.openxmlformats.org/officeDocument/2006/relationships/image" Target="../media/image8.svg"/><Relationship Id="rId7" Type="http://schemas.openxmlformats.org/officeDocument/2006/relationships/image" Target="../media/image18.svg"/><Relationship Id="rId12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22.svg"/><Relationship Id="rId5" Type="http://schemas.openxmlformats.org/officeDocument/2006/relationships/image" Target="../media/image10.svg"/><Relationship Id="rId15" Type="http://schemas.openxmlformats.org/officeDocument/2006/relationships/image" Target="../media/image26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20.sv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6.svg"/><Relationship Id="rId3" Type="http://schemas.openxmlformats.org/officeDocument/2006/relationships/image" Target="../media/image8.svg"/><Relationship Id="rId7" Type="http://schemas.openxmlformats.org/officeDocument/2006/relationships/image" Target="../media/image18.svg"/><Relationship Id="rId12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22.svg"/><Relationship Id="rId5" Type="http://schemas.openxmlformats.org/officeDocument/2006/relationships/image" Target="../media/image10.svg"/><Relationship Id="rId15" Type="http://schemas.openxmlformats.org/officeDocument/2006/relationships/image" Target="../media/image24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20.sv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svg"/><Relationship Id="rId7" Type="http://schemas.openxmlformats.org/officeDocument/2006/relationships/image" Target="../media/image1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../media/image1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sv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sv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9">
            <a:extLst>
              <a:ext uri="{FF2B5EF4-FFF2-40B4-BE49-F238E27FC236}">
                <a16:creationId xmlns:a16="http://schemas.microsoft.com/office/drawing/2014/main" id="{48C728AA-07A4-4926-BF1E-07A1A577F418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9" name="Marcador de texto 5">
            <a:extLst>
              <a:ext uri="{FF2B5EF4-FFF2-40B4-BE49-F238E27FC236}">
                <a16:creationId xmlns:a16="http://schemas.microsoft.com/office/drawing/2014/main" id="{20A87C6F-FB9F-4AA5-97C9-7C6ABFF8941A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46E93AD-E3BB-4BEB-8666-812840503765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32595" y="5059211"/>
            <a:ext cx="5886798" cy="23829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Espacio para imagen que contextualice el sector o la actividad a informar</a:t>
            </a:r>
            <a:endParaRPr lang="es-CO" dirty="0"/>
          </a:p>
        </p:txBody>
      </p:sp>
      <p:pic>
        <p:nvPicPr>
          <p:cNvPr id="13" name="Gráfico 12" descr="Marcador">
            <a:extLst>
              <a:ext uri="{FF2B5EF4-FFF2-40B4-BE49-F238E27FC236}">
                <a16:creationId xmlns:a16="http://schemas.microsoft.com/office/drawing/2014/main" id="{BA5644DC-7ABE-46B3-A77C-59445C17CB7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22012" y="5369120"/>
            <a:ext cx="202461" cy="202461"/>
          </a:xfrm>
          <a:prstGeom prst="rect">
            <a:avLst/>
          </a:prstGeom>
        </p:spPr>
      </p:pic>
      <p:pic>
        <p:nvPicPr>
          <p:cNvPr id="25" name="Gráfico 24" descr="Calendario giratorio">
            <a:extLst>
              <a:ext uri="{FF2B5EF4-FFF2-40B4-BE49-F238E27FC236}">
                <a16:creationId xmlns:a16="http://schemas.microsoft.com/office/drawing/2014/main" id="{6B624818-8C7F-42F3-8961-81EC1B9E8AD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33139" y="5104009"/>
            <a:ext cx="206663" cy="206663"/>
          </a:xfrm>
          <a:prstGeom prst="rect">
            <a:avLst/>
          </a:prstGeom>
        </p:spPr>
      </p:pic>
      <p:pic>
        <p:nvPicPr>
          <p:cNvPr id="30" name="Gráfico 29" descr="Obreros de la construcción">
            <a:extLst>
              <a:ext uri="{FF2B5EF4-FFF2-40B4-BE49-F238E27FC236}">
                <a16:creationId xmlns:a16="http://schemas.microsoft.com/office/drawing/2014/main" id="{01486760-4660-4428-9F7D-11842EB8D1F8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14349" y="5682631"/>
            <a:ext cx="202460" cy="202460"/>
          </a:xfrm>
          <a:prstGeom prst="rect">
            <a:avLst/>
          </a:prstGeom>
        </p:spPr>
      </p:pic>
      <p:pic>
        <p:nvPicPr>
          <p:cNvPr id="32" name="Gráfico 31" descr="Prohibido">
            <a:extLst>
              <a:ext uri="{FF2B5EF4-FFF2-40B4-BE49-F238E27FC236}">
                <a16:creationId xmlns:a16="http://schemas.microsoft.com/office/drawing/2014/main" id="{61D7FC14-CD1D-4B2F-82B1-AAAB0953EDCB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35200" y="6004206"/>
            <a:ext cx="141354" cy="141354"/>
          </a:xfrm>
          <a:prstGeom prst="rect">
            <a:avLst/>
          </a:prstGeom>
        </p:spPr>
      </p:pic>
      <p:pic>
        <p:nvPicPr>
          <p:cNvPr id="34" name="Gráfico 33" descr="Apretón de manos">
            <a:extLst>
              <a:ext uri="{FF2B5EF4-FFF2-40B4-BE49-F238E27FC236}">
                <a16:creationId xmlns:a16="http://schemas.microsoft.com/office/drawing/2014/main" id="{E9F94CDA-789A-410C-BCDF-ABC7F272BDA1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4349" y="6261602"/>
            <a:ext cx="202398" cy="202398"/>
          </a:xfrm>
          <a:prstGeom prst="rect">
            <a:avLst/>
          </a:prstGeom>
        </p:spPr>
      </p:pic>
      <p:pic>
        <p:nvPicPr>
          <p:cNvPr id="36" name="Gráfico 35" descr="Éxito de grupo">
            <a:extLst>
              <a:ext uri="{FF2B5EF4-FFF2-40B4-BE49-F238E27FC236}">
                <a16:creationId xmlns:a16="http://schemas.microsoft.com/office/drawing/2014/main" id="{F8661033-0848-4698-ADBF-C01928AFFC6E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33139" y="6505835"/>
            <a:ext cx="202399" cy="202399"/>
          </a:xfrm>
          <a:prstGeom prst="rect">
            <a:avLst/>
          </a:prstGeom>
        </p:spPr>
      </p:pic>
      <p:sp>
        <p:nvSpPr>
          <p:cNvPr id="37" name="CuadroTexto 36">
            <a:extLst>
              <a:ext uri="{FF2B5EF4-FFF2-40B4-BE49-F238E27FC236}">
                <a16:creationId xmlns:a16="http://schemas.microsoft.com/office/drawing/2014/main" id="{9BD43022-34D3-41E5-88DE-B1808A81679A}"/>
              </a:ext>
            </a:extLst>
          </p:cNvPr>
          <p:cNvSpPr txBox="1"/>
          <p:nvPr/>
        </p:nvSpPr>
        <p:spPr>
          <a:xfrm>
            <a:off x="623242" y="1701861"/>
            <a:ext cx="596043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Describa la actividad a informar brevemente </a:t>
            </a:r>
            <a:r>
              <a:rPr lang="es-ES" sz="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(1 renglón)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692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38470" y="2912992"/>
            <a:ext cx="575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la última visita para hacer la evaluación externa e interna del estado de los inmuebles, registrando de manera escrita, fotográfica y fílmica las condiciones actuales del mismo, antes del inicio de las obras.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El acta de vecindad le servirá a las personas propietarias, como soporte técnico en caso de alguna afectación durante la ejecución de la obra, determinando la responsabilidad del contratista.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y/o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visita, programaremos una última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E6464636-BF23-43CF-83ED-D1F469FDDA88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F34ADFA4-D6E5-4EC8-9BAE-D7CD83C98E25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662BC40-A36C-4A1C-82A4-58D72E5AC01E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398EF6B5-4A21-4CD6-BE1A-162C0B874817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A53081C-0CFA-4504-9A7C-D0399BF1CD6B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19" name="Gráfico 18" descr="Calendario diario">
              <a:extLst>
                <a:ext uri="{FF2B5EF4-FFF2-40B4-BE49-F238E27FC236}">
                  <a16:creationId xmlns:a16="http://schemas.microsoft.com/office/drawing/2014/main" id="{4EBC52BD-EBAF-40AA-8502-08EC676899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2C1C81E1-6F1D-4E2E-86C2-B4939BBBEFF2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80678336-4031-4334-BF47-56FDBE47FEC1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26BFB4C4-4F60-4AB7-86CE-E19658B990E6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27" name="Gráfico 26" descr="Reloj">
              <a:extLst>
                <a:ext uri="{FF2B5EF4-FFF2-40B4-BE49-F238E27FC236}">
                  <a16:creationId xmlns:a16="http://schemas.microsoft.com/office/drawing/2014/main" id="{5219190D-07C4-4604-B857-0DFA7DA12E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32965" y="1701430"/>
            <a:ext cx="57625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Levantamiento de actas de vecindad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última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657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38470" y="2952747"/>
            <a:ext cx="575945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el cierre del acta de vecindad, que 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consiste en la firma de un acta por parte de </a:t>
            </a: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las personas propietarias, arrendatarias y/o encargadas del predio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, en donde </a:t>
            </a:r>
            <a:r>
              <a:rPr lang="es-ES" altLang="es-C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se registran las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 condiciones del predio una vez finalizadas las obras, y se deja constancia de que no se </a:t>
            </a:r>
            <a:r>
              <a:rPr lang="es-C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presentaron</a:t>
            </a:r>
            <a:r>
              <a:rPr lang="es-ES" altLang="es-C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 afectaciones.</a:t>
            </a:r>
            <a:endParaRPr lang="es-ES" sz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y/o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</a:t>
            </a: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, </a:t>
            </a: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el contratista procederá a cerrar el acta, con lo cual no habrá lugar a futuras reclamaciones.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Tahoma" panose="020B0604030504040204" pitchFamily="34" charset="0"/>
                <a:cs typeface="Arial" panose="020B0604020202020204" pitchFamily="34" charset="0"/>
              </a:rPr>
              <a:t>En caso de que considerar que su predio presenta alguna afectación, por favor comuníquese con nuestro </a:t>
            </a:r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Punto IDU.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416686AA-295E-4AE4-9EF5-1623B1F50BF4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30631775-3C2C-4D6A-AEA5-557217743920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75E468A-CF6C-483F-B83F-FB9B4680C5C1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D411B63F-FDA4-43DA-B56B-1B7AE291BF6F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A8652105-7FD1-49B7-BCE4-A97312D9B63A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19" name="Gráfico 18" descr="Calendario diario">
              <a:extLst>
                <a:ext uri="{FF2B5EF4-FFF2-40B4-BE49-F238E27FC236}">
                  <a16:creationId xmlns:a16="http://schemas.microsoft.com/office/drawing/2014/main" id="{8A9B46B1-1661-493B-8B5F-4F62AABD0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578C90D7-DBAD-4E6A-9E8A-C3E735B474EB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AEE9125E-B975-4CC5-8AD0-1D636AAD761A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F824C869-1446-4863-8ED0-902A2E9F0B38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27" name="Gráfico 26" descr="Reloj">
              <a:extLst>
                <a:ext uri="{FF2B5EF4-FFF2-40B4-BE49-F238E27FC236}">
                  <a16:creationId xmlns:a16="http://schemas.microsoft.com/office/drawing/2014/main" id="{C5071D80-0EA0-40EB-A311-494ACFA3F2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Cierre de actas de vecindad  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última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5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34886" y="4835633"/>
            <a:ext cx="5689005" cy="2462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91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y/o plano que ilustren.</a:t>
            </a:r>
          </a:p>
          <a:p>
            <a:r>
              <a:rPr lang="es-ES" dirty="0"/>
              <a:t>Con convenciones y norte. Si se requiere base de mapa, lo pueden tomar de: https://mapas.bogota.gov.co/</a:t>
            </a:r>
            <a:endParaRPr lang="es-CO" dirty="0"/>
          </a:p>
        </p:txBody>
      </p:sp>
      <p:pic>
        <p:nvPicPr>
          <p:cNvPr id="25" name="Gráfico 24" descr="Marcador">
            <a:extLst>
              <a:ext uri="{FF2B5EF4-FFF2-40B4-BE49-F238E27FC236}">
                <a16:creationId xmlns:a16="http://schemas.microsoft.com/office/drawing/2014/main" id="{EA829C89-AAC3-4E1A-B0D7-26EF918BC14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22012" y="5448634"/>
            <a:ext cx="202461" cy="202461"/>
          </a:xfrm>
          <a:prstGeom prst="rect">
            <a:avLst/>
          </a:prstGeom>
        </p:spPr>
      </p:pic>
      <p:pic>
        <p:nvPicPr>
          <p:cNvPr id="29" name="Gráfico 28" descr="Calendario giratorio">
            <a:extLst>
              <a:ext uri="{FF2B5EF4-FFF2-40B4-BE49-F238E27FC236}">
                <a16:creationId xmlns:a16="http://schemas.microsoft.com/office/drawing/2014/main" id="{9FCA8826-86AD-4AEE-81CB-6AFE009FF33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33139" y="4873420"/>
            <a:ext cx="206663" cy="206663"/>
          </a:xfrm>
          <a:prstGeom prst="rect">
            <a:avLst/>
          </a:prstGeom>
        </p:spPr>
      </p:pic>
      <p:pic>
        <p:nvPicPr>
          <p:cNvPr id="30" name="Gráfico 29" descr="Obreros de la construcción">
            <a:extLst>
              <a:ext uri="{FF2B5EF4-FFF2-40B4-BE49-F238E27FC236}">
                <a16:creationId xmlns:a16="http://schemas.microsoft.com/office/drawing/2014/main" id="{3B0B555C-6507-4A8C-80BD-063D25646BB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14349" y="5738288"/>
            <a:ext cx="202460" cy="202460"/>
          </a:xfrm>
          <a:prstGeom prst="rect">
            <a:avLst/>
          </a:prstGeom>
        </p:spPr>
      </p:pic>
      <p:pic>
        <p:nvPicPr>
          <p:cNvPr id="31" name="Gráfico 30" descr="Prohibido">
            <a:extLst>
              <a:ext uri="{FF2B5EF4-FFF2-40B4-BE49-F238E27FC236}">
                <a16:creationId xmlns:a16="http://schemas.microsoft.com/office/drawing/2014/main" id="{CDA17DF2-67E2-478A-9E42-7B6ED900600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35200" y="6075765"/>
            <a:ext cx="141354" cy="141354"/>
          </a:xfrm>
          <a:prstGeom prst="rect">
            <a:avLst/>
          </a:prstGeom>
        </p:spPr>
      </p:pic>
      <p:pic>
        <p:nvPicPr>
          <p:cNvPr id="32" name="Gráfico 31" descr="Apretón de manos">
            <a:extLst>
              <a:ext uri="{FF2B5EF4-FFF2-40B4-BE49-F238E27FC236}">
                <a16:creationId xmlns:a16="http://schemas.microsoft.com/office/drawing/2014/main" id="{94C82DE5-052F-417D-988A-0E8F904A6418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4349" y="6333161"/>
            <a:ext cx="202398" cy="202398"/>
          </a:xfrm>
          <a:prstGeom prst="rect">
            <a:avLst/>
          </a:prstGeom>
        </p:spPr>
      </p:pic>
      <p:pic>
        <p:nvPicPr>
          <p:cNvPr id="33" name="Gráfico 32" descr="Éxito de grupo">
            <a:extLst>
              <a:ext uri="{FF2B5EF4-FFF2-40B4-BE49-F238E27FC236}">
                <a16:creationId xmlns:a16="http://schemas.microsoft.com/office/drawing/2014/main" id="{6CB0993A-C55A-4C8D-A6E9-8FC3D27AC164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33139" y="6609202"/>
            <a:ext cx="202399" cy="202399"/>
          </a:xfrm>
          <a:prstGeom prst="rect">
            <a:avLst/>
          </a:prstGeom>
        </p:spPr>
      </p:pic>
      <p:pic>
        <p:nvPicPr>
          <p:cNvPr id="3" name="Gráfico 2" descr="Reloj">
            <a:extLst>
              <a:ext uri="{FF2B5EF4-FFF2-40B4-BE49-F238E27FC236}">
                <a16:creationId xmlns:a16="http://schemas.microsoft.com/office/drawing/2014/main" id="{C67EF337-AA53-4762-BE8D-2E60E6E607C4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20384" y="5175042"/>
            <a:ext cx="202399" cy="202399"/>
          </a:xfrm>
          <a:prstGeom prst="rect">
            <a:avLst/>
          </a:prstGeom>
        </p:spPr>
      </p:pic>
      <p:sp>
        <p:nvSpPr>
          <p:cNvPr id="35" name="CuadroTexto 34">
            <a:extLst>
              <a:ext uri="{FF2B5EF4-FFF2-40B4-BE49-F238E27FC236}">
                <a16:creationId xmlns:a16="http://schemas.microsoft.com/office/drawing/2014/main" id="{5497D8FA-64A6-4338-9DD9-3802B7604211}"/>
              </a:ext>
            </a:extLst>
          </p:cNvPr>
          <p:cNvSpPr txBox="1"/>
          <p:nvPr/>
        </p:nvSpPr>
        <p:spPr>
          <a:xfrm>
            <a:off x="589325" y="1590138"/>
            <a:ext cx="708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Escriba la afectación principal  al tránsito </a:t>
            </a:r>
            <a:r>
              <a:rPr lang="es-ES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(1 renglón)</a:t>
            </a:r>
            <a:endParaRPr lang="es-CO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C0788EF6-1FCD-49E4-B1E2-89F9F270FD0F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BD20D9F-BB53-450B-AE33-01EA721E29AD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655EBC91-0DCC-4F3C-8EEF-81CE283E83E4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352813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782154" y="4833649"/>
            <a:ext cx="5741738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la obra o de alguna reunión con la comunidad.</a:t>
            </a:r>
            <a:endParaRPr lang="es-CO" dirty="0"/>
          </a:p>
        </p:txBody>
      </p:sp>
      <p:pic>
        <p:nvPicPr>
          <p:cNvPr id="25" name="Gráfico 24" descr="Marcador">
            <a:extLst>
              <a:ext uri="{FF2B5EF4-FFF2-40B4-BE49-F238E27FC236}">
                <a16:creationId xmlns:a16="http://schemas.microsoft.com/office/drawing/2014/main" id="{82BEB9C3-143C-4FDD-BCE9-B205163FB5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5620" y="5448634"/>
            <a:ext cx="202461" cy="202461"/>
          </a:xfrm>
          <a:prstGeom prst="rect">
            <a:avLst/>
          </a:prstGeom>
        </p:spPr>
      </p:pic>
      <p:pic>
        <p:nvPicPr>
          <p:cNvPr id="29" name="Gráfico 28" descr="Calendario giratorio">
            <a:extLst>
              <a:ext uri="{FF2B5EF4-FFF2-40B4-BE49-F238E27FC236}">
                <a16:creationId xmlns:a16="http://schemas.microsoft.com/office/drawing/2014/main" id="{503A0779-3009-4B2F-ADC0-9F23745FE6C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33139" y="4873420"/>
            <a:ext cx="206663" cy="206663"/>
          </a:xfrm>
          <a:prstGeom prst="rect">
            <a:avLst/>
          </a:prstGeom>
        </p:spPr>
      </p:pic>
      <p:pic>
        <p:nvPicPr>
          <p:cNvPr id="33" name="Gráfico 32" descr="Éxito de grupo">
            <a:extLst>
              <a:ext uri="{FF2B5EF4-FFF2-40B4-BE49-F238E27FC236}">
                <a16:creationId xmlns:a16="http://schemas.microsoft.com/office/drawing/2014/main" id="{635F8A55-24EF-452B-A3FF-67C9F974F22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61499" y="6573202"/>
            <a:ext cx="202399" cy="202399"/>
          </a:xfrm>
          <a:prstGeom prst="rect">
            <a:avLst/>
          </a:prstGeom>
        </p:spPr>
      </p:pic>
      <p:pic>
        <p:nvPicPr>
          <p:cNvPr id="34" name="Gráfico 33" descr="Reloj">
            <a:extLst>
              <a:ext uri="{FF2B5EF4-FFF2-40B4-BE49-F238E27FC236}">
                <a16:creationId xmlns:a16="http://schemas.microsoft.com/office/drawing/2014/main" id="{5B9CAE4C-1630-408D-941B-13941B21941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20384" y="5175042"/>
            <a:ext cx="202399" cy="202399"/>
          </a:xfrm>
          <a:prstGeom prst="rect">
            <a:avLst/>
          </a:prstGeom>
        </p:spPr>
      </p:pic>
      <p:pic>
        <p:nvPicPr>
          <p:cNvPr id="3" name="Gráfico 2" descr="Internet">
            <a:extLst>
              <a:ext uri="{FF2B5EF4-FFF2-40B4-BE49-F238E27FC236}">
                <a16:creationId xmlns:a16="http://schemas.microsoft.com/office/drawing/2014/main" id="{518DB3CD-0C1F-4579-814E-4CCC8A4A284E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97716" y="5460089"/>
            <a:ext cx="195551" cy="195551"/>
          </a:xfrm>
          <a:prstGeom prst="rect">
            <a:avLst/>
          </a:prstGeom>
        </p:spPr>
      </p:pic>
      <p:pic>
        <p:nvPicPr>
          <p:cNvPr id="10" name="Gráfico 9" descr="Chat RTL">
            <a:extLst>
              <a:ext uri="{FF2B5EF4-FFF2-40B4-BE49-F238E27FC236}">
                <a16:creationId xmlns:a16="http://schemas.microsoft.com/office/drawing/2014/main" id="{127776E4-BE82-48DF-995B-9E27575D545E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34768" y="6014036"/>
            <a:ext cx="200770" cy="200770"/>
          </a:xfrm>
          <a:prstGeom prst="rect">
            <a:avLst/>
          </a:prstGeom>
        </p:spPr>
      </p:pic>
      <p:pic>
        <p:nvPicPr>
          <p:cNvPr id="12" name="Gráfico 11" descr="Lista">
            <a:extLst>
              <a:ext uri="{FF2B5EF4-FFF2-40B4-BE49-F238E27FC236}">
                <a16:creationId xmlns:a16="http://schemas.microsoft.com/office/drawing/2014/main" id="{8634B057-6FE1-49E8-AAF6-E715E7C6F27D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50670" y="5744147"/>
            <a:ext cx="184868" cy="184868"/>
          </a:xfrm>
          <a:prstGeom prst="rect">
            <a:avLst/>
          </a:prstGeom>
        </p:spPr>
      </p:pic>
      <p:sp>
        <p:nvSpPr>
          <p:cNvPr id="17" name="Marcador de texto 9">
            <a:extLst>
              <a:ext uri="{FF2B5EF4-FFF2-40B4-BE49-F238E27FC236}">
                <a16:creationId xmlns:a16="http://schemas.microsoft.com/office/drawing/2014/main" id="{02489EBC-20AA-4F43-803A-DE66CFA76263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D3C76F0-955C-4932-B2A2-FAB410A796E1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Marcador de texto 5">
            <a:extLst>
              <a:ext uri="{FF2B5EF4-FFF2-40B4-BE49-F238E27FC236}">
                <a16:creationId xmlns:a16="http://schemas.microsoft.com/office/drawing/2014/main" id="{D83AD8A9-4208-42E1-A1F4-E6E7AAC27303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4265391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97003" y="5250232"/>
            <a:ext cx="5518157" cy="22043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Hora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Lugar/ enlace: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Agenda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Forma de participar, (si no dan en enlace abierto, o si no pertenece al comité IDU)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del proyecto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</a:t>
            </a:r>
            <a:endParaRPr lang="es-CO" dirty="0"/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709EEEC4-E183-4FDC-B492-7DB872BCE972}"/>
              </a:ext>
            </a:extLst>
          </p:cNvPr>
          <p:cNvSpPr txBox="1">
            <a:spLocks/>
          </p:cNvSpPr>
          <p:nvPr/>
        </p:nvSpPr>
        <p:spPr>
          <a:xfrm>
            <a:off x="514474" y="2001067"/>
            <a:ext cx="4175124" cy="34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b="1" dirty="0"/>
              <a:t>Dirigido a: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89B9B9-EABF-4670-A7CA-B8AAF7FF29E4}"/>
              </a:ext>
            </a:extLst>
          </p:cNvPr>
          <p:cNvSpPr txBox="1"/>
          <p:nvPr/>
        </p:nvSpPr>
        <p:spPr>
          <a:xfrm>
            <a:off x="544191" y="4788567"/>
            <a:ext cx="58709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Instituto de Desarrollo Urbano – IDU, agradece su participación o la de una persona delegada, para socializar información importante sobre este proyecto: </a:t>
            </a:r>
            <a:endParaRPr lang="es-CO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9961281-CB47-4B74-AE50-BF491AB866E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49228" y="5854153"/>
            <a:ext cx="202461" cy="202461"/>
          </a:xfrm>
          <a:prstGeom prst="rect">
            <a:avLst/>
          </a:prstGeom>
        </p:spPr>
      </p:pic>
      <p:pic>
        <p:nvPicPr>
          <p:cNvPr id="31" name="Gráfico 30" descr="Calendario giratorio">
            <a:extLst>
              <a:ext uri="{FF2B5EF4-FFF2-40B4-BE49-F238E27FC236}">
                <a16:creationId xmlns:a16="http://schemas.microsoft.com/office/drawing/2014/main" id="{C5412244-F2EB-4E7C-81B3-DD8E5CB5841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6747" y="5278939"/>
            <a:ext cx="206663" cy="206663"/>
          </a:xfrm>
          <a:prstGeom prst="rect">
            <a:avLst/>
          </a:prstGeom>
        </p:spPr>
      </p:pic>
      <p:pic>
        <p:nvPicPr>
          <p:cNvPr id="32" name="Gráfico 31" descr="Éxito de grupo">
            <a:extLst>
              <a:ext uri="{FF2B5EF4-FFF2-40B4-BE49-F238E27FC236}">
                <a16:creationId xmlns:a16="http://schemas.microsoft.com/office/drawing/2014/main" id="{11854126-0636-4E17-8BC3-BDB3F5CDDAA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96747" y="6733775"/>
            <a:ext cx="202399" cy="202399"/>
          </a:xfrm>
          <a:prstGeom prst="rect">
            <a:avLst/>
          </a:prstGeom>
        </p:spPr>
      </p:pic>
      <p:pic>
        <p:nvPicPr>
          <p:cNvPr id="33" name="Gráfico 32" descr="Reloj">
            <a:extLst>
              <a:ext uri="{FF2B5EF4-FFF2-40B4-BE49-F238E27FC236}">
                <a16:creationId xmlns:a16="http://schemas.microsoft.com/office/drawing/2014/main" id="{1BD8FA70-D0B5-4DBF-A945-434D6DDD36A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3992" y="5580561"/>
            <a:ext cx="202399" cy="202399"/>
          </a:xfrm>
          <a:prstGeom prst="rect">
            <a:avLst/>
          </a:prstGeom>
        </p:spPr>
      </p:pic>
      <p:pic>
        <p:nvPicPr>
          <p:cNvPr id="34" name="Gráfico 33" descr="Internet">
            <a:extLst>
              <a:ext uri="{FF2B5EF4-FFF2-40B4-BE49-F238E27FC236}">
                <a16:creationId xmlns:a16="http://schemas.microsoft.com/office/drawing/2014/main" id="{0EBAB54D-F7A5-4232-AC49-1632352B20C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61324" y="5865608"/>
            <a:ext cx="195551" cy="195551"/>
          </a:xfrm>
          <a:prstGeom prst="rect">
            <a:avLst/>
          </a:prstGeom>
        </p:spPr>
      </p:pic>
      <p:pic>
        <p:nvPicPr>
          <p:cNvPr id="36" name="Gráfico 35" descr="Lista">
            <a:extLst>
              <a:ext uri="{FF2B5EF4-FFF2-40B4-BE49-F238E27FC236}">
                <a16:creationId xmlns:a16="http://schemas.microsoft.com/office/drawing/2014/main" id="{C16BF80D-6B55-44BB-BE86-5B5723229CD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614278" y="6149666"/>
            <a:ext cx="184868" cy="184868"/>
          </a:xfrm>
          <a:prstGeom prst="rect">
            <a:avLst/>
          </a:prstGeom>
        </p:spPr>
      </p:pic>
      <p:pic>
        <p:nvPicPr>
          <p:cNvPr id="37" name="Gráfico 36" descr="Chat RTL">
            <a:extLst>
              <a:ext uri="{FF2B5EF4-FFF2-40B4-BE49-F238E27FC236}">
                <a16:creationId xmlns:a16="http://schemas.microsoft.com/office/drawing/2014/main" id="{634D817C-8611-4421-A527-88E879819423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74523" y="6443410"/>
            <a:ext cx="200770" cy="200770"/>
          </a:xfrm>
          <a:prstGeom prst="rect">
            <a:avLst/>
          </a:prstGeom>
        </p:spPr>
      </p:pic>
      <p:sp>
        <p:nvSpPr>
          <p:cNvPr id="19" name="Marcador de texto 9">
            <a:extLst>
              <a:ext uri="{FF2B5EF4-FFF2-40B4-BE49-F238E27FC236}">
                <a16:creationId xmlns:a16="http://schemas.microsoft.com/office/drawing/2014/main" id="{4EA7C402-706A-440F-AB8A-6229C3A1AAF8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22ECAB1-79D7-45EF-9243-CF9984C298F9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Marcador de texto 5">
            <a:extLst>
              <a:ext uri="{FF2B5EF4-FFF2-40B4-BE49-F238E27FC236}">
                <a16:creationId xmlns:a16="http://schemas.microsoft.com/office/drawing/2014/main" id="{BEC010E7-F7D0-490F-A4C5-8DC90D3CF464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209593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B443BAD-E96D-4DF3-8447-5317A554D8F6}"/>
              </a:ext>
            </a:extLst>
          </p:cNvPr>
          <p:cNvSpPr txBox="1">
            <a:spLocks/>
          </p:cNvSpPr>
          <p:nvPr/>
        </p:nvSpPr>
        <p:spPr>
          <a:xfrm>
            <a:off x="817699" y="4992045"/>
            <a:ext cx="5443554" cy="22447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del proyecto</a:t>
            </a:r>
          </a:p>
        </p:txBody>
      </p:sp>
      <p:pic>
        <p:nvPicPr>
          <p:cNvPr id="29" name="Gráfico 28" descr="Marcador">
            <a:extLst>
              <a:ext uri="{FF2B5EF4-FFF2-40B4-BE49-F238E27FC236}">
                <a16:creationId xmlns:a16="http://schemas.microsoft.com/office/drawing/2014/main" id="{9EE06CA5-0AA5-4653-871F-418954058C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5618" y="5337317"/>
            <a:ext cx="202461" cy="202461"/>
          </a:xfrm>
          <a:prstGeom prst="rect">
            <a:avLst/>
          </a:prstGeom>
        </p:spPr>
      </p:pic>
      <p:pic>
        <p:nvPicPr>
          <p:cNvPr id="30" name="Gráfico 29" descr="Calendario giratorio">
            <a:extLst>
              <a:ext uri="{FF2B5EF4-FFF2-40B4-BE49-F238E27FC236}">
                <a16:creationId xmlns:a16="http://schemas.microsoft.com/office/drawing/2014/main" id="{408AD4C3-35C0-43A4-8BA1-9114A807531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96747" y="5056301"/>
            <a:ext cx="206663" cy="206663"/>
          </a:xfrm>
          <a:prstGeom prst="rect">
            <a:avLst/>
          </a:prstGeom>
        </p:spPr>
      </p:pic>
      <p:pic>
        <p:nvPicPr>
          <p:cNvPr id="31" name="Gráfico 30" descr="Éxito de grupo">
            <a:extLst>
              <a:ext uri="{FF2B5EF4-FFF2-40B4-BE49-F238E27FC236}">
                <a16:creationId xmlns:a16="http://schemas.microsoft.com/office/drawing/2014/main" id="{C4729E87-46E8-42A4-BB3B-0DAD2125C00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81025" y="6159209"/>
            <a:ext cx="202399" cy="202399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1F36E8D2-3DBF-4A60-9694-FDB24CC13E2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89248" y="5614696"/>
            <a:ext cx="202460" cy="202460"/>
          </a:xfrm>
          <a:prstGeom prst="rect">
            <a:avLst/>
          </a:prstGeom>
        </p:spPr>
      </p:pic>
      <p:pic>
        <p:nvPicPr>
          <p:cNvPr id="34" name="Gráfico 33" descr="Apretón de manos">
            <a:extLst>
              <a:ext uri="{FF2B5EF4-FFF2-40B4-BE49-F238E27FC236}">
                <a16:creationId xmlns:a16="http://schemas.microsoft.com/office/drawing/2014/main" id="{FB6F4172-0516-4857-B9B2-6C51C627568E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70006" y="5895839"/>
            <a:ext cx="202398" cy="202398"/>
          </a:xfrm>
          <a:prstGeom prst="rect">
            <a:avLst/>
          </a:prstGeom>
        </p:spPr>
      </p:pic>
      <p:sp>
        <p:nvSpPr>
          <p:cNvPr id="15" name="Marcador de texto 9">
            <a:extLst>
              <a:ext uri="{FF2B5EF4-FFF2-40B4-BE49-F238E27FC236}">
                <a16:creationId xmlns:a16="http://schemas.microsoft.com/office/drawing/2014/main" id="{85F6D71B-9C9C-4853-8C53-08882066F551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38BC37F-9115-40DC-8540-6B211B5EB0F0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61315EBF-A886-4639-8B1B-47F98CD8B32C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377664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882595" y="5013510"/>
            <a:ext cx="5532565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25" name="Gráfico 24" descr="Marcador">
            <a:extLst>
              <a:ext uri="{FF2B5EF4-FFF2-40B4-BE49-F238E27FC236}">
                <a16:creationId xmlns:a16="http://schemas.microsoft.com/office/drawing/2014/main" id="{B2841CD4-3CB7-4671-A07F-28C5384683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26867" y="6679852"/>
            <a:ext cx="202461" cy="202461"/>
          </a:xfrm>
          <a:prstGeom prst="rect">
            <a:avLst/>
          </a:prstGeom>
        </p:spPr>
      </p:pic>
      <p:pic>
        <p:nvPicPr>
          <p:cNvPr id="29" name="Gráfico 28" descr="Obreros de la construcción">
            <a:extLst>
              <a:ext uri="{FF2B5EF4-FFF2-40B4-BE49-F238E27FC236}">
                <a16:creationId xmlns:a16="http://schemas.microsoft.com/office/drawing/2014/main" id="{D85986A5-C86C-4BC4-8729-7815B530E75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26868" y="5087231"/>
            <a:ext cx="202460" cy="202460"/>
          </a:xfrm>
          <a:prstGeom prst="rect">
            <a:avLst/>
          </a:prstGeom>
        </p:spPr>
      </p:pic>
      <p:sp>
        <p:nvSpPr>
          <p:cNvPr id="12" name="Marcador de texto 9">
            <a:extLst>
              <a:ext uri="{FF2B5EF4-FFF2-40B4-BE49-F238E27FC236}">
                <a16:creationId xmlns:a16="http://schemas.microsoft.com/office/drawing/2014/main" id="{1D00B638-DE04-4183-8200-D339DD5AAE32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9F99D8-9C12-4739-8898-E6EF383D2970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Marcador de texto 5">
            <a:extLst>
              <a:ext uri="{FF2B5EF4-FFF2-40B4-BE49-F238E27FC236}">
                <a16:creationId xmlns:a16="http://schemas.microsoft.com/office/drawing/2014/main" id="{17E70804-9AC1-4C6F-B0DE-ACE61CBD6DAC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1482896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058553FD-1BAD-422D-8F8E-BD47FD136D83}"/>
              </a:ext>
            </a:extLst>
          </p:cNvPr>
          <p:cNvSpPr txBox="1">
            <a:spLocks/>
          </p:cNvSpPr>
          <p:nvPr/>
        </p:nvSpPr>
        <p:spPr>
          <a:xfrm>
            <a:off x="626868" y="5064235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A69143D-5432-437C-803F-05AE95C29FC0}"/>
              </a:ext>
            </a:extLst>
          </p:cNvPr>
          <p:cNvSpPr txBox="1"/>
          <p:nvPr/>
        </p:nvSpPr>
        <p:spPr>
          <a:xfrm>
            <a:off x="1363579" y="2951747"/>
            <a:ext cx="4090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73A9C197-0C40-4DB1-B16A-A7AE0EFFE11E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B2C8CEA-3890-491D-A877-85DB2309D7DF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Marcador de texto 5">
            <a:extLst>
              <a:ext uri="{FF2B5EF4-FFF2-40B4-BE49-F238E27FC236}">
                <a16:creationId xmlns:a16="http://schemas.microsoft.com/office/drawing/2014/main" id="{BC4869E9-BAFB-4FCA-A2CD-15C1E2FC0B8B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274702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Levantamiento de actas de vecindad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1°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59923" y="2966035"/>
            <a:ext cx="575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la evaluación externa e interna del estado de los inmuebles, registrando de manera escrita, fotográfica y fílmica las condiciones actuales del mismo, antes del inicio de las obras y una vez finalizadas.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El acta de vecindad le servirá a las personas propietarias de los predios, como soporte técnico en caso de alguna afectación durante la ejecución de la obra, determinando la responsabilidad del contratista.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visita, programaremos una segunda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5" name="1 CuadroTexto">
            <a:extLst>
              <a:ext uri="{FF2B5EF4-FFF2-40B4-BE49-F238E27FC236}">
                <a16:creationId xmlns:a16="http://schemas.microsoft.com/office/drawing/2014/main" id="{2312C43D-7467-4F34-9C60-3F26CC0AB423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5068A99E-6AA6-4F39-813B-0DB2A0D84DC3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3" name="Gráfico 2" descr="Calendario diario">
              <a:extLst>
                <a:ext uri="{FF2B5EF4-FFF2-40B4-BE49-F238E27FC236}">
                  <a16:creationId xmlns:a16="http://schemas.microsoft.com/office/drawing/2014/main" id="{CF2A0808-903A-442E-82E3-3799EF3127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F333183-A67E-4EE5-B61E-D9985ED5190C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9CC5B1A6-044E-4B91-A115-5DCD283FF574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22B92B7B-2A76-4CF2-BCE2-A3589EFA1D24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14" name="Gráfico 13" descr="Reloj">
              <a:extLst>
                <a:ext uri="{FF2B5EF4-FFF2-40B4-BE49-F238E27FC236}">
                  <a16:creationId xmlns:a16="http://schemas.microsoft.com/office/drawing/2014/main" id="{B5F7AF6B-8E27-4A2E-8A1C-AB4A07AE4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  <p:sp>
        <p:nvSpPr>
          <p:cNvPr id="16" name="Marcador de texto 9">
            <a:extLst>
              <a:ext uri="{FF2B5EF4-FFF2-40B4-BE49-F238E27FC236}">
                <a16:creationId xmlns:a16="http://schemas.microsoft.com/office/drawing/2014/main" id="{DE73C387-127B-492A-BA45-59B1F085D2FB}"/>
              </a:ext>
            </a:extLst>
          </p:cNvPr>
          <p:cNvSpPr txBox="1">
            <a:spLocks/>
          </p:cNvSpPr>
          <p:nvPr/>
        </p:nvSpPr>
        <p:spPr>
          <a:xfrm>
            <a:off x="832595" y="7567169"/>
            <a:ext cx="2692658" cy="149845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Más información sobre 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050" b="1" dirty="0"/>
              <a:t>Contrato IDU XXXX de XXXX:</a:t>
            </a:r>
            <a:endParaRPr lang="es-CO" sz="105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 lunes a viernes de 8:00 a.m. a 4:00 p.m. y sábados de 8:00 a.m. a 10:00 a.m.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9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9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Interventoría: XXXXXXXXXXX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234DD-8AE8-4418-A612-842DD1DF43ED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Marcador de texto 5">
            <a:extLst>
              <a:ext uri="{FF2B5EF4-FFF2-40B4-BE49-F238E27FC236}">
                <a16:creationId xmlns:a16="http://schemas.microsoft.com/office/drawing/2014/main" id="{06E8BD9E-28E8-4836-A1EB-1ADDC4A5559F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</p:spTree>
    <p:extLst>
      <p:ext uri="{BB962C8B-B14F-4D97-AF65-F5344CB8AC3E}">
        <p14:creationId xmlns:p14="http://schemas.microsoft.com/office/powerpoint/2010/main" val="287719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D2A6DE82-F71D-4C45-B991-CC9903E6D1E7}"/>
              </a:ext>
            </a:extLst>
          </p:cNvPr>
          <p:cNvSpPr/>
          <p:nvPr/>
        </p:nvSpPr>
        <p:spPr>
          <a:xfrm>
            <a:off x="581149" y="1386608"/>
            <a:ext cx="45719" cy="159054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F4E905E-B8D7-4C91-AFC4-54410282CFB4}"/>
              </a:ext>
            </a:extLst>
          </p:cNvPr>
          <p:cNvSpPr txBox="1"/>
          <p:nvPr/>
        </p:nvSpPr>
        <p:spPr>
          <a:xfrm>
            <a:off x="514474" y="1579233"/>
            <a:ext cx="576250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Levantamiento de actas de vecindad </a:t>
            </a:r>
          </a:p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Notificación de 2° visita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4" name="51 CuadroTexto">
            <a:extLst>
              <a:ext uri="{FF2B5EF4-FFF2-40B4-BE49-F238E27FC236}">
                <a16:creationId xmlns:a16="http://schemas.microsoft.com/office/drawing/2014/main" id="{C4AF61CF-9209-4E8F-A471-76D5660F14B2}"/>
              </a:ext>
            </a:extLst>
          </p:cNvPr>
          <p:cNvSpPr txBox="1"/>
          <p:nvPr/>
        </p:nvSpPr>
        <p:spPr>
          <a:xfrm>
            <a:off x="538470" y="2912992"/>
            <a:ext cx="57594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Realizaremos una segunda visita para hacer la evaluación externa e interna del estado de los inmuebles, registrando de manera escrita, fotográfica y fílmica sus condiciones actuales, antes del inicio de las obras.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El acta de vecindad le servirá a las personas propietarias, como soporte técnico en caso de alguna afectación durante la ejecución de la obra, determinando la responsabilidad del contratista.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Se requiere la presencia de las personas propietarias, arrendatarias y/o encargadas del predio, así como su acompañamiento y autorización de ingreso.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Esta actividad no tiene ningún costo, ni requiere entrega de documentos.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Si no se puede realizar esta visita, programaremos una última cita. Una vez cumplida la programación, sin poder tener acceso, se levantará únicamente un acta de vecindad de fachada del predio; con lo cual no habrá lugar a futuras reclamaciones.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Adobe Gothic Std B" pitchFamily="34" charset="-128"/>
                <a:cs typeface="Arial" panose="020B0604020202020204" pitchFamily="34" charset="0"/>
              </a:rPr>
              <a:t>Profesionales que realizarán la actividad, garantizando el cumplimiento de los protocolos de bioseguridad:  </a:t>
            </a:r>
            <a:endParaRPr lang="es-CO" sz="1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Adobe Gothic Std B" pitchFamily="34" charset="-128"/>
              <a:cs typeface="Arial" panose="020B0604020202020204" pitchFamily="34" charset="0"/>
            </a:endParaRPr>
          </a:p>
        </p:txBody>
      </p:sp>
      <p:sp>
        <p:nvSpPr>
          <p:cNvPr id="28" name="1 CuadroTexto">
            <a:extLst>
              <a:ext uri="{FF2B5EF4-FFF2-40B4-BE49-F238E27FC236}">
                <a16:creationId xmlns:a16="http://schemas.microsoft.com/office/drawing/2014/main" id="{212E43F0-D340-4C6E-8134-49F09042BF3A}"/>
              </a:ext>
            </a:extLst>
          </p:cNvPr>
          <p:cNvSpPr txBox="1"/>
          <p:nvPr/>
        </p:nvSpPr>
        <p:spPr>
          <a:xfrm>
            <a:off x="536016" y="2395779"/>
            <a:ext cx="575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 a las personas propietarias de los predios: </a:t>
            </a:r>
          </a:p>
          <a:p>
            <a:r>
              <a:rPr lang="es-CO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Tramo, dirección puntual o barrio, según el caso.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6413E1C-F9B6-4631-A524-DE8F238892ED}"/>
              </a:ext>
            </a:extLst>
          </p:cNvPr>
          <p:cNvSpPr txBox="1"/>
          <p:nvPr/>
        </p:nvSpPr>
        <p:spPr>
          <a:xfrm>
            <a:off x="593059" y="1309579"/>
            <a:ext cx="5950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Grupo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2BCFF2B3-7AAE-4582-9578-EF636731C63A}"/>
              </a:ext>
            </a:extLst>
          </p:cNvPr>
          <p:cNvSpPr txBox="1">
            <a:spLocks/>
          </p:cNvSpPr>
          <p:nvPr/>
        </p:nvSpPr>
        <p:spPr>
          <a:xfrm rot="16200000">
            <a:off x="-2073004" y="2330574"/>
            <a:ext cx="4608924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18C9E542-75F0-4D0E-A07C-60DF5CEC31DA}"/>
              </a:ext>
            </a:extLst>
          </p:cNvPr>
          <p:cNvGrpSpPr/>
          <p:nvPr/>
        </p:nvGrpSpPr>
        <p:grpSpPr>
          <a:xfrm>
            <a:off x="859319" y="6775599"/>
            <a:ext cx="3691341" cy="351142"/>
            <a:chOff x="581025" y="6557880"/>
            <a:chExt cx="3691341" cy="351142"/>
          </a:xfrm>
        </p:grpSpPr>
        <p:pic>
          <p:nvPicPr>
            <p:cNvPr id="19" name="Gráfico 18" descr="Calendario diario">
              <a:extLst>
                <a:ext uri="{FF2B5EF4-FFF2-40B4-BE49-F238E27FC236}">
                  <a16:creationId xmlns:a16="http://schemas.microsoft.com/office/drawing/2014/main" id="{2611A6F8-8ABB-404E-84EE-53F1CBF2F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581025" y="6557880"/>
              <a:ext cx="351142" cy="351142"/>
            </a:xfrm>
            <a:prstGeom prst="rect">
              <a:avLst/>
            </a:prstGeom>
          </p:spPr>
        </p:pic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95C5E67C-AC36-44AB-8786-B1C316E0AEEA}"/>
                </a:ext>
              </a:extLst>
            </p:cNvPr>
            <p:cNvSpPr txBox="1"/>
            <p:nvPr/>
          </p:nvSpPr>
          <p:spPr>
            <a:xfrm>
              <a:off x="932167" y="6600467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fecha o el lapso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CFAC59C3-46AF-49C2-A35F-A0ECFDBD6822}"/>
              </a:ext>
            </a:extLst>
          </p:cNvPr>
          <p:cNvGrpSpPr/>
          <p:nvPr/>
        </p:nvGrpSpPr>
        <p:grpSpPr>
          <a:xfrm>
            <a:off x="3797566" y="6815572"/>
            <a:ext cx="3586650" cy="307777"/>
            <a:chOff x="1893433" y="6590263"/>
            <a:chExt cx="3586650" cy="307777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8CF85210-BB76-479A-A6C3-5026734EC317}"/>
                </a:ext>
              </a:extLst>
            </p:cNvPr>
            <p:cNvSpPr txBox="1"/>
            <p:nvPr/>
          </p:nvSpPr>
          <p:spPr>
            <a:xfrm>
              <a:off x="2139884" y="6590263"/>
              <a:ext cx="3340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Escribir la hora aproximada</a:t>
              </a:r>
              <a:endParaRPr lang="es-CO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pic>
          <p:nvPicPr>
            <p:cNvPr id="27" name="Gráfico 26" descr="Reloj">
              <a:extLst>
                <a:ext uri="{FF2B5EF4-FFF2-40B4-BE49-F238E27FC236}">
                  <a16:creationId xmlns:a16="http://schemas.microsoft.com/office/drawing/2014/main" id="{262C0BD5-2186-466C-B816-1FE982568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93433" y="6604891"/>
              <a:ext cx="278522" cy="2785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1438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1606</TotalTime>
  <Words>1827</Words>
  <Application>Microsoft Office PowerPoint</Application>
  <PresentationFormat>Carta (216 x 279 mm)</PresentationFormat>
  <Paragraphs>199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Adobe Gothic Std B</vt:lpstr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GONZALEZ</dc:creator>
  <cp:lastModifiedBy>Ana Maria Catalina Gonzalez Guarin</cp:lastModifiedBy>
  <cp:revision>80</cp:revision>
  <dcterms:created xsi:type="dcterms:W3CDTF">2021-08-17T23:44:59Z</dcterms:created>
  <dcterms:modified xsi:type="dcterms:W3CDTF">2022-03-11T15:08:44Z</dcterms:modified>
</cp:coreProperties>
</file>