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57" r:id="rId4"/>
    <p:sldId id="258" r:id="rId5"/>
    <p:sldId id="261" r:id="rId6"/>
    <p:sldId id="260" r:id="rId7"/>
    <p:sldId id="266" r:id="rId8"/>
    <p:sldId id="262" r:id="rId9"/>
    <p:sldId id="263" r:id="rId10"/>
    <p:sldId id="265" r:id="rId11"/>
    <p:sldId id="264" r:id="rId12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79225"/>
    <a:srgbClr val="3A4010"/>
    <a:srgbClr val="8592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5" d="100"/>
          <a:sy n="55" d="100"/>
        </p:scale>
        <p:origin x="225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  <a:prstGeom prst="rect">
            <a:avLst/>
          </a:prstGeo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19/01/2022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245456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19/01/2022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564870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19/01/2022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94798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19/01/2022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080098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19/01/2022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129521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19/01/2022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006235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19/01/2022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944875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19/01/2022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084394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19/01/2022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398205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19/01/2022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33738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19/01/2022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897642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ángulo 21">
            <a:extLst>
              <a:ext uri="{FF2B5EF4-FFF2-40B4-BE49-F238E27FC236}">
                <a16:creationId xmlns:a16="http://schemas.microsoft.com/office/drawing/2014/main" id="{1A966C19-1CB2-4209-B2B2-A0A5CA758349}"/>
              </a:ext>
            </a:extLst>
          </p:cNvPr>
          <p:cNvSpPr/>
          <p:nvPr userDrawn="1"/>
        </p:nvSpPr>
        <p:spPr>
          <a:xfrm>
            <a:off x="0" y="7437226"/>
            <a:ext cx="6858000" cy="60646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8EB3BA70-B599-4A23-93E3-FE4B464FD5E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540" t="83284" b="10983"/>
          <a:stretch/>
        </p:blipFill>
        <p:spPr>
          <a:xfrm>
            <a:off x="3740330" y="7437226"/>
            <a:ext cx="3117669" cy="589778"/>
          </a:xfrm>
          <a:prstGeom prst="rect">
            <a:avLst/>
          </a:prstGeom>
        </p:spPr>
      </p:pic>
      <p:sp>
        <p:nvSpPr>
          <p:cNvPr id="8" name="Rectángulo 7">
            <a:extLst>
              <a:ext uri="{FF2B5EF4-FFF2-40B4-BE49-F238E27FC236}">
                <a16:creationId xmlns:a16="http://schemas.microsoft.com/office/drawing/2014/main" id="{3479DD75-FF73-408B-8C5D-226C700C727F}"/>
              </a:ext>
            </a:extLst>
          </p:cNvPr>
          <p:cNvSpPr/>
          <p:nvPr userDrawn="1"/>
        </p:nvSpPr>
        <p:spPr>
          <a:xfrm>
            <a:off x="1" y="1386607"/>
            <a:ext cx="679268" cy="198875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16" name="Imagen 15">
            <a:extLst>
              <a:ext uri="{FF2B5EF4-FFF2-40B4-BE49-F238E27FC236}">
                <a16:creationId xmlns:a16="http://schemas.microsoft.com/office/drawing/2014/main" id="{42DD49DA-A8AB-47D6-93EE-B534B44F1C4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4"/>
          <a:srcRect l="66412" t="44443" r="20001" b="36660"/>
          <a:stretch/>
        </p:blipFill>
        <p:spPr>
          <a:xfrm>
            <a:off x="4757006" y="7974751"/>
            <a:ext cx="931818" cy="382436"/>
          </a:xfrm>
          <a:prstGeom prst="rect">
            <a:avLst/>
          </a:prstGeom>
        </p:spPr>
      </p:pic>
      <p:pic>
        <p:nvPicPr>
          <p:cNvPr id="17" name="Imagen 16">
            <a:extLst>
              <a:ext uri="{FF2B5EF4-FFF2-40B4-BE49-F238E27FC236}">
                <a16:creationId xmlns:a16="http://schemas.microsoft.com/office/drawing/2014/main" id="{0E5F8E69-36B5-46BA-8C82-987E6B7196F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540" t="92807"/>
          <a:stretch/>
        </p:blipFill>
        <p:spPr>
          <a:xfrm>
            <a:off x="3735975" y="8403769"/>
            <a:ext cx="3117669" cy="739956"/>
          </a:xfrm>
          <a:prstGeom prst="rect">
            <a:avLst/>
          </a:prstGeom>
        </p:spPr>
      </p:pic>
      <p:pic>
        <p:nvPicPr>
          <p:cNvPr id="19" name="Imagen 18">
            <a:extLst>
              <a:ext uri="{FF2B5EF4-FFF2-40B4-BE49-F238E27FC236}">
                <a16:creationId xmlns:a16="http://schemas.microsoft.com/office/drawing/2014/main" id="{443A8621-E435-4CBD-AA51-AB2A6C38367F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417" y="7235453"/>
            <a:ext cx="617417" cy="1921337"/>
          </a:xfrm>
          <a:prstGeom prst="rect">
            <a:avLst/>
          </a:prstGeom>
        </p:spPr>
      </p:pic>
      <p:sp>
        <p:nvSpPr>
          <p:cNvPr id="21" name="CuadroTexto 20">
            <a:extLst>
              <a:ext uri="{FF2B5EF4-FFF2-40B4-BE49-F238E27FC236}">
                <a16:creationId xmlns:a16="http://schemas.microsoft.com/office/drawing/2014/main" id="{4A0132F3-CB20-4C5E-B1B2-A293A63CB2BD}"/>
              </a:ext>
            </a:extLst>
          </p:cNvPr>
          <p:cNvSpPr txBox="1"/>
          <p:nvPr userDrawn="1"/>
        </p:nvSpPr>
        <p:spPr>
          <a:xfrm>
            <a:off x="3792578" y="7994467"/>
            <a:ext cx="109478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Redes sociales:</a:t>
            </a:r>
            <a:endParaRPr lang="es-CO" sz="1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959B938-6327-4053-A140-1F9BCA0D77F9}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45289" y="133490"/>
            <a:ext cx="966513" cy="4089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4302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svg"/><Relationship Id="rId3" Type="http://schemas.openxmlformats.org/officeDocument/2006/relationships/image" Target="../media/image6.svg"/><Relationship Id="rId7" Type="http://schemas.openxmlformats.org/officeDocument/2006/relationships/image" Target="../media/image10.svg"/><Relationship Id="rId12" Type="http://schemas.openxmlformats.org/officeDocument/2006/relationships/image" Target="../media/image15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11" Type="http://schemas.openxmlformats.org/officeDocument/2006/relationships/image" Target="../media/image14.svg"/><Relationship Id="rId5" Type="http://schemas.openxmlformats.org/officeDocument/2006/relationships/image" Target="../media/image8.sv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sv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sv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8.svg"/><Relationship Id="rId4" Type="http://schemas.openxmlformats.org/officeDocument/2006/relationships/image" Target="../media/image2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sv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8.svg"/><Relationship Id="rId4" Type="http://schemas.openxmlformats.org/officeDocument/2006/relationships/image" Target="../media/image27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svg"/><Relationship Id="rId3" Type="http://schemas.openxmlformats.org/officeDocument/2006/relationships/image" Target="../media/image6.svg"/><Relationship Id="rId7" Type="http://schemas.openxmlformats.org/officeDocument/2006/relationships/image" Target="../media/image10.svg"/><Relationship Id="rId12" Type="http://schemas.openxmlformats.org/officeDocument/2006/relationships/image" Target="../media/image15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11" Type="http://schemas.openxmlformats.org/officeDocument/2006/relationships/image" Target="../media/image14.svg"/><Relationship Id="rId5" Type="http://schemas.openxmlformats.org/officeDocument/2006/relationships/image" Target="../media/image8.svg"/><Relationship Id="rId15" Type="http://schemas.openxmlformats.org/officeDocument/2006/relationships/image" Target="../media/image18.sv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svg"/><Relationship Id="rId14" Type="http://schemas.openxmlformats.org/officeDocument/2006/relationships/image" Target="../media/image17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13" Type="http://schemas.openxmlformats.org/officeDocument/2006/relationships/image" Target="../media/image22.svg"/><Relationship Id="rId3" Type="http://schemas.openxmlformats.org/officeDocument/2006/relationships/image" Target="../media/image6.svg"/><Relationship Id="rId7" Type="http://schemas.openxmlformats.org/officeDocument/2006/relationships/image" Target="../media/image16.svg"/><Relationship Id="rId12" Type="http://schemas.openxmlformats.org/officeDocument/2006/relationships/image" Target="../media/image21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png"/><Relationship Id="rId11" Type="http://schemas.openxmlformats.org/officeDocument/2006/relationships/image" Target="../media/image20.svg"/><Relationship Id="rId5" Type="http://schemas.openxmlformats.org/officeDocument/2006/relationships/image" Target="../media/image8.svg"/><Relationship Id="rId15" Type="http://schemas.openxmlformats.org/officeDocument/2006/relationships/image" Target="../media/image24.svg"/><Relationship Id="rId10" Type="http://schemas.openxmlformats.org/officeDocument/2006/relationships/image" Target="../media/image19.png"/><Relationship Id="rId4" Type="http://schemas.openxmlformats.org/officeDocument/2006/relationships/image" Target="../media/image7.png"/><Relationship Id="rId9" Type="http://schemas.openxmlformats.org/officeDocument/2006/relationships/image" Target="../media/image18.svg"/><Relationship Id="rId14" Type="http://schemas.openxmlformats.org/officeDocument/2006/relationships/image" Target="../media/image23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13" Type="http://schemas.openxmlformats.org/officeDocument/2006/relationships/image" Target="../media/image24.svg"/><Relationship Id="rId3" Type="http://schemas.openxmlformats.org/officeDocument/2006/relationships/image" Target="../media/image6.svg"/><Relationship Id="rId7" Type="http://schemas.openxmlformats.org/officeDocument/2006/relationships/image" Target="../media/image16.svg"/><Relationship Id="rId12" Type="http://schemas.openxmlformats.org/officeDocument/2006/relationships/image" Target="../media/image2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png"/><Relationship Id="rId11" Type="http://schemas.openxmlformats.org/officeDocument/2006/relationships/image" Target="../media/image20.svg"/><Relationship Id="rId5" Type="http://schemas.openxmlformats.org/officeDocument/2006/relationships/image" Target="../media/image8.svg"/><Relationship Id="rId15" Type="http://schemas.openxmlformats.org/officeDocument/2006/relationships/image" Target="../media/image22.svg"/><Relationship Id="rId10" Type="http://schemas.openxmlformats.org/officeDocument/2006/relationships/image" Target="../media/image19.png"/><Relationship Id="rId4" Type="http://schemas.openxmlformats.org/officeDocument/2006/relationships/image" Target="../media/image7.png"/><Relationship Id="rId9" Type="http://schemas.openxmlformats.org/officeDocument/2006/relationships/image" Target="../media/image18.svg"/><Relationship Id="rId14" Type="http://schemas.openxmlformats.org/officeDocument/2006/relationships/image" Target="../media/image21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6.svg"/><Relationship Id="rId7" Type="http://schemas.openxmlformats.org/officeDocument/2006/relationships/image" Target="../media/image1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png"/><Relationship Id="rId11" Type="http://schemas.openxmlformats.org/officeDocument/2006/relationships/image" Target="../media/image14.svg"/><Relationship Id="rId5" Type="http://schemas.openxmlformats.org/officeDocument/2006/relationships/image" Target="../media/image8.sv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0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svg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sv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8.svg"/><Relationship Id="rId4" Type="http://schemas.openxmlformats.org/officeDocument/2006/relationships/image" Target="../media/image2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sv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8.svg"/><Relationship Id="rId4" Type="http://schemas.openxmlformats.org/officeDocument/2006/relationships/image" Target="../media/image2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texto 9">
            <a:extLst>
              <a:ext uri="{FF2B5EF4-FFF2-40B4-BE49-F238E27FC236}">
                <a16:creationId xmlns:a16="http://schemas.microsoft.com/office/drawing/2014/main" id="{48C728AA-07A4-4926-BF1E-07A1A577F418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9" name="Marcador de texto 5">
            <a:extLst>
              <a:ext uri="{FF2B5EF4-FFF2-40B4-BE49-F238E27FC236}">
                <a16:creationId xmlns:a16="http://schemas.microsoft.com/office/drawing/2014/main" id="{20A87C6F-FB9F-4AA5-97C9-7C6ABFF8941A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F46E93AD-E3BB-4BEB-8666-812840503765}"/>
              </a:ext>
            </a:extLst>
          </p:cNvPr>
          <p:cNvSpPr txBox="1"/>
          <p:nvPr/>
        </p:nvSpPr>
        <p:spPr>
          <a:xfrm>
            <a:off x="652359" y="1309579"/>
            <a:ext cx="59500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Tramo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6" name="Marcador de texto 7">
            <a:extLst>
              <a:ext uri="{FF2B5EF4-FFF2-40B4-BE49-F238E27FC236}">
                <a16:creationId xmlns:a16="http://schemas.microsoft.com/office/drawing/2014/main" id="{058553FD-1BAD-422D-8F8E-BD47FD136D83}"/>
              </a:ext>
            </a:extLst>
          </p:cNvPr>
          <p:cNvSpPr txBox="1">
            <a:spLocks/>
          </p:cNvSpPr>
          <p:nvPr/>
        </p:nvSpPr>
        <p:spPr>
          <a:xfrm>
            <a:off x="832595" y="5059211"/>
            <a:ext cx="5886798" cy="23829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¿Cuándo – a partir de cuándo – entre qué lapso de tiempo?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¿Dónde (incluir los tramos si son varios, o los barrios)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¿Por qué -  Qué harán? (de forma sencilla)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¿Qué pasará, cómo afectará y a quién?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recomendación a la comunidad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Beneficio breve de la intervención</a:t>
            </a: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6A69143D-5432-437C-803F-05AE95C29FC0}"/>
              </a:ext>
            </a:extLst>
          </p:cNvPr>
          <p:cNvSpPr txBox="1"/>
          <p:nvPr/>
        </p:nvSpPr>
        <p:spPr>
          <a:xfrm>
            <a:off x="1363579" y="2951747"/>
            <a:ext cx="40907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/>
              <a:t>Espacio para imagen que contextualice el sector o la actividad a informar</a:t>
            </a:r>
            <a:endParaRPr lang="es-CO" dirty="0"/>
          </a:p>
        </p:txBody>
      </p:sp>
      <p:pic>
        <p:nvPicPr>
          <p:cNvPr id="13" name="Gráfico 12" descr="Marcador">
            <a:extLst>
              <a:ext uri="{FF2B5EF4-FFF2-40B4-BE49-F238E27FC236}">
                <a16:creationId xmlns:a16="http://schemas.microsoft.com/office/drawing/2014/main" id="{BA5644DC-7ABE-46B3-A77C-59445C17CB7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22012" y="5369120"/>
            <a:ext cx="202461" cy="202461"/>
          </a:xfrm>
          <a:prstGeom prst="rect">
            <a:avLst/>
          </a:prstGeom>
        </p:spPr>
      </p:pic>
      <p:pic>
        <p:nvPicPr>
          <p:cNvPr id="25" name="Gráfico 24" descr="Calendario giratorio">
            <a:extLst>
              <a:ext uri="{FF2B5EF4-FFF2-40B4-BE49-F238E27FC236}">
                <a16:creationId xmlns:a16="http://schemas.microsoft.com/office/drawing/2014/main" id="{6B624818-8C7F-42F3-8961-81EC1B9E8AD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33139" y="5104009"/>
            <a:ext cx="206663" cy="206663"/>
          </a:xfrm>
          <a:prstGeom prst="rect">
            <a:avLst/>
          </a:prstGeom>
        </p:spPr>
      </p:pic>
      <p:pic>
        <p:nvPicPr>
          <p:cNvPr id="30" name="Gráfico 29" descr="Obreros de la construcción">
            <a:extLst>
              <a:ext uri="{FF2B5EF4-FFF2-40B4-BE49-F238E27FC236}">
                <a16:creationId xmlns:a16="http://schemas.microsoft.com/office/drawing/2014/main" id="{01486760-4660-4428-9F7D-11842EB8D1F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14349" y="5682631"/>
            <a:ext cx="202460" cy="202460"/>
          </a:xfrm>
          <a:prstGeom prst="rect">
            <a:avLst/>
          </a:prstGeom>
        </p:spPr>
      </p:pic>
      <p:pic>
        <p:nvPicPr>
          <p:cNvPr id="32" name="Gráfico 31" descr="Prohibido">
            <a:extLst>
              <a:ext uri="{FF2B5EF4-FFF2-40B4-BE49-F238E27FC236}">
                <a16:creationId xmlns:a16="http://schemas.microsoft.com/office/drawing/2014/main" id="{61D7FC14-CD1D-4B2F-82B1-AAAB0953EDCB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35200" y="6004206"/>
            <a:ext cx="141354" cy="141354"/>
          </a:xfrm>
          <a:prstGeom prst="rect">
            <a:avLst/>
          </a:prstGeom>
        </p:spPr>
      </p:pic>
      <p:pic>
        <p:nvPicPr>
          <p:cNvPr id="34" name="Gráfico 33" descr="Apretón de manos">
            <a:extLst>
              <a:ext uri="{FF2B5EF4-FFF2-40B4-BE49-F238E27FC236}">
                <a16:creationId xmlns:a16="http://schemas.microsoft.com/office/drawing/2014/main" id="{E9F94CDA-789A-410C-BCDF-ABC7F272BDA1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514349" y="6261602"/>
            <a:ext cx="202398" cy="202398"/>
          </a:xfrm>
          <a:prstGeom prst="rect">
            <a:avLst/>
          </a:prstGeom>
        </p:spPr>
      </p:pic>
      <p:pic>
        <p:nvPicPr>
          <p:cNvPr id="36" name="Gráfico 35" descr="Éxito de grupo">
            <a:extLst>
              <a:ext uri="{FF2B5EF4-FFF2-40B4-BE49-F238E27FC236}">
                <a16:creationId xmlns:a16="http://schemas.microsoft.com/office/drawing/2014/main" id="{F8661033-0848-4698-ADBF-C01928AFFC6E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533139" y="6505835"/>
            <a:ext cx="202399" cy="202399"/>
          </a:xfrm>
          <a:prstGeom prst="rect">
            <a:avLst/>
          </a:prstGeom>
        </p:spPr>
      </p:pic>
      <p:sp>
        <p:nvSpPr>
          <p:cNvPr id="37" name="CuadroTexto 36">
            <a:extLst>
              <a:ext uri="{FF2B5EF4-FFF2-40B4-BE49-F238E27FC236}">
                <a16:creationId xmlns:a16="http://schemas.microsoft.com/office/drawing/2014/main" id="{9BD43022-34D3-41E5-88DE-B1808A81679A}"/>
              </a:ext>
            </a:extLst>
          </p:cNvPr>
          <p:cNvSpPr txBox="1"/>
          <p:nvPr/>
        </p:nvSpPr>
        <p:spPr>
          <a:xfrm>
            <a:off x="623242" y="1701861"/>
            <a:ext cx="5960438" cy="56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Describa la actividad a informar brevemente </a:t>
            </a:r>
            <a:r>
              <a:rPr lang="es-ES" sz="7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(1 renglón)</a:t>
            </a:r>
            <a:endParaRPr lang="es-CO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B76A1570-6DB4-4220-ACCD-11507F4116C7}"/>
              </a:ext>
            </a:extLst>
          </p:cNvPr>
          <p:cNvSpPr txBox="1"/>
          <p:nvPr/>
        </p:nvSpPr>
        <p:spPr>
          <a:xfrm>
            <a:off x="573649" y="529616"/>
            <a:ext cx="57625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Nombre del proyecto resumido </a:t>
            </a:r>
            <a:endParaRPr lang="es-CO" sz="3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56920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ángulo 20">
            <a:extLst>
              <a:ext uri="{FF2B5EF4-FFF2-40B4-BE49-F238E27FC236}">
                <a16:creationId xmlns:a16="http://schemas.microsoft.com/office/drawing/2014/main" id="{D2A6DE82-F71D-4C45-B991-CC9903E6D1E7}"/>
              </a:ext>
            </a:extLst>
          </p:cNvPr>
          <p:cNvSpPr/>
          <p:nvPr/>
        </p:nvSpPr>
        <p:spPr>
          <a:xfrm>
            <a:off x="581149" y="1386608"/>
            <a:ext cx="45719" cy="159054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3F4E905E-B8D7-4C91-AFC4-54410282CFB4}"/>
              </a:ext>
            </a:extLst>
          </p:cNvPr>
          <p:cNvSpPr txBox="1"/>
          <p:nvPr/>
        </p:nvSpPr>
        <p:spPr>
          <a:xfrm>
            <a:off x="514474" y="1579233"/>
            <a:ext cx="5762501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Levantamiento de actas de vecindad</a:t>
            </a:r>
          </a:p>
          <a:p>
            <a:r>
              <a:rPr lang="es-E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Notificación de última visita</a:t>
            </a:r>
            <a:endParaRPr lang="es-CO" sz="2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4" name="51 CuadroTexto">
            <a:extLst>
              <a:ext uri="{FF2B5EF4-FFF2-40B4-BE49-F238E27FC236}">
                <a16:creationId xmlns:a16="http://schemas.microsoft.com/office/drawing/2014/main" id="{C4AF61CF-9209-4E8F-A471-76D5660F14B2}"/>
              </a:ext>
            </a:extLst>
          </p:cNvPr>
          <p:cNvSpPr txBox="1"/>
          <p:nvPr/>
        </p:nvSpPr>
        <p:spPr>
          <a:xfrm>
            <a:off x="538470" y="2952747"/>
            <a:ext cx="5759450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Realizaremos el cierre del acta de vecindad, que </a:t>
            </a:r>
            <a:r>
              <a:rPr lang="es-MX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consiste en la firma de un acta por parte de </a:t>
            </a: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las personas propietarias, arrendatarias y/o encargadas del predio</a:t>
            </a:r>
            <a:r>
              <a:rPr lang="es-MX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, en donde </a:t>
            </a:r>
            <a:r>
              <a:rPr lang="es-ES" altLang="es-CO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se registran las</a:t>
            </a:r>
            <a:r>
              <a:rPr lang="es-MX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 condiciones del predio una vez finalizadas las obras, y se deja constancia de que no se </a:t>
            </a:r>
            <a:r>
              <a:rPr lang="es-CO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presentaron</a:t>
            </a:r>
            <a:r>
              <a:rPr lang="es-ES" altLang="es-CO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 afectaciones.</a:t>
            </a:r>
            <a:endParaRPr lang="es-ES" sz="1200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ea typeface="Adobe Gothic Std B" pitchFamily="34" charset="-128"/>
              <a:cs typeface="Arial" panose="020B0604020202020204" pitchFamily="34" charset="0"/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Se requiere la presencia de las personas propietarias, arrendatarias y/o encargadas del predio, así como su acompañamiento y autorización de ingreso.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Esta actividad no tiene ningún costo, ni requiere entrega de documentos.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Si no se puede realizar esta visita</a:t>
            </a:r>
            <a:r>
              <a:rPr lang="es-E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, </a:t>
            </a:r>
            <a:r>
              <a:rPr lang="es-MX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el contratista procederá a cerrar el acta, con lo cual no habrá lugar a futuras reclamaciones.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MX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En caso de que considerar que su predio presenta alguna afectación, por favor comuníquese con nuestro </a:t>
            </a:r>
            <a:r>
              <a:rPr lang="es-E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Punto IDU.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Profesionales que realizarán la actividad, garantizando el cumplimiento de los protocolos de bioseguridad:  </a:t>
            </a:r>
            <a:endParaRPr lang="es-CO" sz="12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Adobe Gothic Std B" pitchFamily="34" charset="-128"/>
              <a:cs typeface="Arial" panose="020B0604020202020204" pitchFamily="34" charset="0"/>
            </a:endParaRPr>
          </a:p>
        </p:txBody>
      </p:sp>
      <p:sp>
        <p:nvSpPr>
          <p:cNvPr id="28" name="1 CuadroTexto">
            <a:extLst>
              <a:ext uri="{FF2B5EF4-FFF2-40B4-BE49-F238E27FC236}">
                <a16:creationId xmlns:a16="http://schemas.microsoft.com/office/drawing/2014/main" id="{416686AA-295E-4AE4-9EF5-1623B1F50BF4}"/>
              </a:ext>
            </a:extLst>
          </p:cNvPr>
          <p:cNvSpPr txBox="1"/>
          <p:nvPr/>
        </p:nvSpPr>
        <p:spPr>
          <a:xfrm>
            <a:off x="536016" y="2395779"/>
            <a:ext cx="57594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O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Dirigido a las personas propietarias de los predios: </a:t>
            </a:r>
          </a:p>
          <a:p>
            <a:r>
              <a:rPr lang="es-CO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Tramo, dirección puntual o barrio, según el caso.</a:t>
            </a:r>
          </a:p>
        </p:txBody>
      </p:sp>
      <p:sp>
        <p:nvSpPr>
          <p:cNvPr id="15" name="Marcador de texto 9">
            <a:extLst>
              <a:ext uri="{FF2B5EF4-FFF2-40B4-BE49-F238E27FC236}">
                <a16:creationId xmlns:a16="http://schemas.microsoft.com/office/drawing/2014/main" id="{30631775-3C2C-4D6A-AEA5-557217743920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7" name="Marcador de texto 5">
            <a:extLst>
              <a:ext uri="{FF2B5EF4-FFF2-40B4-BE49-F238E27FC236}">
                <a16:creationId xmlns:a16="http://schemas.microsoft.com/office/drawing/2014/main" id="{D411B63F-FDA4-43DA-B56B-1B7AE291BF6F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grpSp>
        <p:nvGrpSpPr>
          <p:cNvPr id="18" name="Grupo 17">
            <a:extLst>
              <a:ext uri="{FF2B5EF4-FFF2-40B4-BE49-F238E27FC236}">
                <a16:creationId xmlns:a16="http://schemas.microsoft.com/office/drawing/2014/main" id="{A8652105-7FD1-49B7-BCE4-A97312D9B63A}"/>
              </a:ext>
            </a:extLst>
          </p:cNvPr>
          <p:cNvGrpSpPr/>
          <p:nvPr/>
        </p:nvGrpSpPr>
        <p:grpSpPr>
          <a:xfrm>
            <a:off x="859319" y="6775599"/>
            <a:ext cx="3691341" cy="351142"/>
            <a:chOff x="581025" y="6557880"/>
            <a:chExt cx="3691341" cy="351142"/>
          </a:xfrm>
        </p:grpSpPr>
        <p:pic>
          <p:nvPicPr>
            <p:cNvPr id="19" name="Gráfico 18" descr="Calendario diario">
              <a:extLst>
                <a:ext uri="{FF2B5EF4-FFF2-40B4-BE49-F238E27FC236}">
                  <a16:creationId xmlns:a16="http://schemas.microsoft.com/office/drawing/2014/main" id="{8A9B46B1-1661-493B-8B5F-4F62AABD0AF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581025" y="6557880"/>
              <a:ext cx="351142" cy="351142"/>
            </a:xfrm>
            <a:prstGeom prst="rect">
              <a:avLst/>
            </a:prstGeom>
          </p:spPr>
        </p:pic>
        <p:sp>
          <p:nvSpPr>
            <p:cNvPr id="22" name="CuadroTexto 21">
              <a:extLst>
                <a:ext uri="{FF2B5EF4-FFF2-40B4-BE49-F238E27FC236}">
                  <a16:creationId xmlns:a16="http://schemas.microsoft.com/office/drawing/2014/main" id="{578C90D7-DBAD-4E6A-9E8A-C3E735B474EB}"/>
                </a:ext>
              </a:extLst>
            </p:cNvPr>
            <p:cNvSpPr txBox="1"/>
            <p:nvPr/>
          </p:nvSpPr>
          <p:spPr>
            <a:xfrm>
              <a:off x="932167" y="6600467"/>
              <a:ext cx="334019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Escribir la fecha o el lapso</a:t>
              </a:r>
              <a:endParaRPr lang="es-CO" sz="14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grpSp>
        <p:nvGrpSpPr>
          <p:cNvPr id="25" name="Grupo 24">
            <a:extLst>
              <a:ext uri="{FF2B5EF4-FFF2-40B4-BE49-F238E27FC236}">
                <a16:creationId xmlns:a16="http://schemas.microsoft.com/office/drawing/2014/main" id="{AEE9125E-B975-4CC5-8AD0-1D636AAD761A}"/>
              </a:ext>
            </a:extLst>
          </p:cNvPr>
          <p:cNvGrpSpPr/>
          <p:nvPr/>
        </p:nvGrpSpPr>
        <p:grpSpPr>
          <a:xfrm>
            <a:off x="3797566" y="6815572"/>
            <a:ext cx="3586650" cy="307777"/>
            <a:chOff x="1893433" y="6590263"/>
            <a:chExt cx="3586650" cy="307777"/>
          </a:xfrm>
        </p:grpSpPr>
        <p:sp>
          <p:nvSpPr>
            <p:cNvPr id="26" name="CuadroTexto 25">
              <a:extLst>
                <a:ext uri="{FF2B5EF4-FFF2-40B4-BE49-F238E27FC236}">
                  <a16:creationId xmlns:a16="http://schemas.microsoft.com/office/drawing/2014/main" id="{F824C869-1446-4863-8ED0-902A2E9F0B38}"/>
                </a:ext>
              </a:extLst>
            </p:cNvPr>
            <p:cNvSpPr txBox="1"/>
            <p:nvPr/>
          </p:nvSpPr>
          <p:spPr>
            <a:xfrm>
              <a:off x="2139884" y="6590263"/>
              <a:ext cx="334019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Escribir la hora aproximada</a:t>
              </a:r>
              <a:endParaRPr lang="es-CO" sz="14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pic>
          <p:nvPicPr>
            <p:cNvPr id="27" name="Gráfico 26" descr="Reloj">
              <a:extLst>
                <a:ext uri="{FF2B5EF4-FFF2-40B4-BE49-F238E27FC236}">
                  <a16:creationId xmlns:a16="http://schemas.microsoft.com/office/drawing/2014/main" id="{C5071D80-0EA0-40EB-A311-494ACFA3F25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893433" y="6604891"/>
              <a:ext cx="278522" cy="278522"/>
            </a:xfrm>
            <a:prstGeom prst="rect">
              <a:avLst/>
            </a:prstGeom>
          </p:spPr>
        </p:pic>
      </p:grpSp>
      <p:sp>
        <p:nvSpPr>
          <p:cNvPr id="20" name="CuadroTexto 19">
            <a:extLst>
              <a:ext uri="{FF2B5EF4-FFF2-40B4-BE49-F238E27FC236}">
                <a16:creationId xmlns:a16="http://schemas.microsoft.com/office/drawing/2014/main" id="{B826DD48-B079-44C2-8343-8641F0101C35}"/>
              </a:ext>
            </a:extLst>
          </p:cNvPr>
          <p:cNvSpPr txBox="1"/>
          <p:nvPr/>
        </p:nvSpPr>
        <p:spPr>
          <a:xfrm>
            <a:off x="593059" y="1309579"/>
            <a:ext cx="59500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Tramo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9" name="CuadroTexto 28">
            <a:extLst>
              <a:ext uri="{FF2B5EF4-FFF2-40B4-BE49-F238E27FC236}">
                <a16:creationId xmlns:a16="http://schemas.microsoft.com/office/drawing/2014/main" id="{627F2477-65DB-4741-B5B2-EF854AA302BC}"/>
              </a:ext>
            </a:extLst>
          </p:cNvPr>
          <p:cNvSpPr txBox="1"/>
          <p:nvPr/>
        </p:nvSpPr>
        <p:spPr>
          <a:xfrm>
            <a:off x="514349" y="529616"/>
            <a:ext cx="57625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Nombre del proyecto resumido </a:t>
            </a:r>
            <a:endParaRPr lang="es-CO" sz="3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52561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ángulo 20">
            <a:extLst>
              <a:ext uri="{FF2B5EF4-FFF2-40B4-BE49-F238E27FC236}">
                <a16:creationId xmlns:a16="http://schemas.microsoft.com/office/drawing/2014/main" id="{D2A6DE82-F71D-4C45-B991-CC9903E6D1E7}"/>
              </a:ext>
            </a:extLst>
          </p:cNvPr>
          <p:cNvSpPr/>
          <p:nvPr/>
        </p:nvSpPr>
        <p:spPr>
          <a:xfrm>
            <a:off x="581149" y="1386608"/>
            <a:ext cx="45719" cy="159054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3F4E905E-B8D7-4C91-AFC4-54410282CFB4}"/>
              </a:ext>
            </a:extLst>
          </p:cNvPr>
          <p:cNvSpPr txBox="1"/>
          <p:nvPr/>
        </p:nvSpPr>
        <p:spPr>
          <a:xfrm>
            <a:off x="514474" y="1579233"/>
            <a:ext cx="576250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Cierre de actas de vecindad  </a:t>
            </a:r>
          </a:p>
          <a:p>
            <a:r>
              <a:rPr lang="es-E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Notificación de última visita</a:t>
            </a:r>
            <a:endParaRPr lang="es-CO" sz="2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4" name="51 CuadroTexto">
            <a:extLst>
              <a:ext uri="{FF2B5EF4-FFF2-40B4-BE49-F238E27FC236}">
                <a16:creationId xmlns:a16="http://schemas.microsoft.com/office/drawing/2014/main" id="{C4AF61CF-9209-4E8F-A471-76D5660F14B2}"/>
              </a:ext>
            </a:extLst>
          </p:cNvPr>
          <p:cNvSpPr txBox="1"/>
          <p:nvPr/>
        </p:nvSpPr>
        <p:spPr>
          <a:xfrm>
            <a:off x="538470" y="2912992"/>
            <a:ext cx="575945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Realizaremos la última visita para hacer la evaluación externa e interna del estado de los inmuebles, registrando de manera escrita, fotográfica y fílmica las condiciones actuales del mismo, antes del inicio de las obras.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El acta de vecindad le servirá a las personas propietarias, como soporte técnico en caso de alguna afectación durante la ejecución de la obra, determinando la responsabilidad del contratista.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Se requiere la presencia de las personas propietarias, arrendatarias y/o encargadas del predio, así como su acompañamiento y autorización de ingreso.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Esta actividad no tiene ningún costo, ni requiere entrega de documentos.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Si no se puede realizar esta visita, programaremos una última cita. Una vez cumplida la programación, sin poder tener acceso, se levantará únicamente un acta de vecindad de fachada del predio; con lo cual no habrá lugar a futuras reclamaciones.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Profesionales que realizarán la actividad, garantizando el cumplimiento de los protocolos de bioseguridad:  </a:t>
            </a:r>
            <a:endParaRPr lang="es-CO" sz="12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Adobe Gothic Std B" pitchFamily="34" charset="-128"/>
              <a:cs typeface="Arial" panose="020B0604020202020204" pitchFamily="34" charset="0"/>
            </a:endParaRPr>
          </a:p>
        </p:txBody>
      </p:sp>
      <p:sp>
        <p:nvSpPr>
          <p:cNvPr id="28" name="1 CuadroTexto">
            <a:extLst>
              <a:ext uri="{FF2B5EF4-FFF2-40B4-BE49-F238E27FC236}">
                <a16:creationId xmlns:a16="http://schemas.microsoft.com/office/drawing/2014/main" id="{E6464636-BF23-43CF-83ED-D1F469FDDA88}"/>
              </a:ext>
            </a:extLst>
          </p:cNvPr>
          <p:cNvSpPr txBox="1"/>
          <p:nvPr/>
        </p:nvSpPr>
        <p:spPr>
          <a:xfrm>
            <a:off x="536016" y="2395779"/>
            <a:ext cx="57594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O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Dirigido a las personas propietarias de los predios: </a:t>
            </a:r>
          </a:p>
          <a:p>
            <a:r>
              <a:rPr lang="es-CO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Tramo, dirección puntual o barrio, según el caso.</a:t>
            </a:r>
          </a:p>
        </p:txBody>
      </p:sp>
      <p:sp>
        <p:nvSpPr>
          <p:cNvPr id="15" name="Marcador de texto 9">
            <a:extLst>
              <a:ext uri="{FF2B5EF4-FFF2-40B4-BE49-F238E27FC236}">
                <a16:creationId xmlns:a16="http://schemas.microsoft.com/office/drawing/2014/main" id="{F34ADFA4-D6E5-4EC8-9BAE-D7CD83C98E25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7" name="Marcador de texto 5">
            <a:extLst>
              <a:ext uri="{FF2B5EF4-FFF2-40B4-BE49-F238E27FC236}">
                <a16:creationId xmlns:a16="http://schemas.microsoft.com/office/drawing/2014/main" id="{398EF6B5-4A21-4CD6-BE1A-162C0B874817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grpSp>
        <p:nvGrpSpPr>
          <p:cNvPr id="18" name="Grupo 17">
            <a:extLst>
              <a:ext uri="{FF2B5EF4-FFF2-40B4-BE49-F238E27FC236}">
                <a16:creationId xmlns:a16="http://schemas.microsoft.com/office/drawing/2014/main" id="{DA53081C-0CFA-4504-9A7C-D0399BF1CD6B}"/>
              </a:ext>
            </a:extLst>
          </p:cNvPr>
          <p:cNvGrpSpPr/>
          <p:nvPr/>
        </p:nvGrpSpPr>
        <p:grpSpPr>
          <a:xfrm>
            <a:off x="859319" y="6775599"/>
            <a:ext cx="3691341" cy="351142"/>
            <a:chOff x="581025" y="6557880"/>
            <a:chExt cx="3691341" cy="351142"/>
          </a:xfrm>
        </p:grpSpPr>
        <p:pic>
          <p:nvPicPr>
            <p:cNvPr id="19" name="Gráfico 18" descr="Calendario diario">
              <a:extLst>
                <a:ext uri="{FF2B5EF4-FFF2-40B4-BE49-F238E27FC236}">
                  <a16:creationId xmlns:a16="http://schemas.microsoft.com/office/drawing/2014/main" id="{4EBC52BD-EBAF-40AA-8502-08EC6768998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581025" y="6557880"/>
              <a:ext cx="351142" cy="351142"/>
            </a:xfrm>
            <a:prstGeom prst="rect">
              <a:avLst/>
            </a:prstGeom>
          </p:spPr>
        </p:pic>
        <p:sp>
          <p:nvSpPr>
            <p:cNvPr id="22" name="CuadroTexto 21">
              <a:extLst>
                <a:ext uri="{FF2B5EF4-FFF2-40B4-BE49-F238E27FC236}">
                  <a16:creationId xmlns:a16="http://schemas.microsoft.com/office/drawing/2014/main" id="{2C1C81E1-6F1D-4E2E-86C2-B4939BBBEFF2}"/>
                </a:ext>
              </a:extLst>
            </p:cNvPr>
            <p:cNvSpPr txBox="1"/>
            <p:nvPr/>
          </p:nvSpPr>
          <p:spPr>
            <a:xfrm>
              <a:off x="932167" y="6600467"/>
              <a:ext cx="334019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Escribir la fecha o el lapso</a:t>
              </a:r>
              <a:endParaRPr lang="es-CO" sz="14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grpSp>
        <p:nvGrpSpPr>
          <p:cNvPr id="25" name="Grupo 24">
            <a:extLst>
              <a:ext uri="{FF2B5EF4-FFF2-40B4-BE49-F238E27FC236}">
                <a16:creationId xmlns:a16="http://schemas.microsoft.com/office/drawing/2014/main" id="{80678336-4031-4334-BF47-56FDBE47FEC1}"/>
              </a:ext>
            </a:extLst>
          </p:cNvPr>
          <p:cNvGrpSpPr/>
          <p:nvPr/>
        </p:nvGrpSpPr>
        <p:grpSpPr>
          <a:xfrm>
            <a:off x="3797566" y="6815572"/>
            <a:ext cx="3586650" cy="307777"/>
            <a:chOff x="1893433" y="6590263"/>
            <a:chExt cx="3586650" cy="307777"/>
          </a:xfrm>
        </p:grpSpPr>
        <p:sp>
          <p:nvSpPr>
            <p:cNvPr id="26" name="CuadroTexto 25">
              <a:extLst>
                <a:ext uri="{FF2B5EF4-FFF2-40B4-BE49-F238E27FC236}">
                  <a16:creationId xmlns:a16="http://schemas.microsoft.com/office/drawing/2014/main" id="{26BFB4C4-4F60-4AB7-86CE-E19658B990E6}"/>
                </a:ext>
              </a:extLst>
            </p:cNvPr>
            <p:cNvSpPr txBox="1"/>
            <p:nvPr/>
          </p:nvSpPr>
          <p:spPr>
            <a:xfrm>
              <a:off x="2139884" y="6590263"/>
              <a:ext cx="334019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Escribir la hora aproximada</a:t>
              </a:r>
              <a:endParaRPr lang="es-CO" sz="14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pic>
          <p:nvPicPr>
            <p:cNvPr id="27" name="Gráfico 26" descr="Reloj">
              <a:extLst>
                <a:ext uri="{FF2B5EF4-FFF2-40B4-BE49-F238E27FC236}">
                  <a16:creationId xmlns:a16="http://schemas.microsoft.com/office/drawing/2014/main" id="{5219190D-07C4-4604-B857-0DFA7DA12E3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893433" y="6604891"/>
              <a:ext cx="278522" cy="278522"/>
            </a:xfrm>
            <a:prstGeom prst="rect">
              <a:avLst/>
            </a:prstGeom>
          </p:spPr>
        </p:pic>
      </p:grpSp>
      <p:sp>
        <p:nvSpPr>
          <p:cNvPr id="20" name="CuadroTexto 19">
            <a:extLst>
              <a:ext uri="{FF2B5EF4-FFF2-40B4-BE49-F238E27FC236}">
                <a16:creationId xmlns:a16="http://schemas.microsoft.com/office/drawing/2014/main" id="{51827E76-EEF1-4F33-956C-9099E046F19B}"/>
              </a:ext>
            </a:extLst>
          </p:cNvPr>
          <p:cNvSpPr txBox="1"/>
          <p:nvPr/>
        </p:nvSpPr>
        <p:spPr>
          <a:xfrm>
            <a:off x="593059" y="1309579"/>
            <a:ext cx="59500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Tramo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9" name="CuadroTexto 28">
            <a:extLst>
              <a:ext uri="{FF2B5EF4-FFF2-40B4-BE49-F238E27FC236}">
                <a16:creationId xmlns:a16="http://schemas.microsoft.com/office/drawing/2014/main" id="{CC44B8DA-1868-4554-80CD-8DCA8E64B540}"/>
              </a:ext>
            </a:extLst>
          </p:cNvPr>
          <p:cNvSpPr txBox="1"/>
          <p:nvPr/>
        </p:nvSpPr>
        <p:spPr>
          <a:xfrm>
            <a:off x="514349" y="529616"/>
            <a:ext cx="57625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Nombre del proyecto resumido </a:t>
            </a:r>
            <a:endParaRPr lang="es-CO" sz="3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76579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Marcador de texto 7">
            <a:extLst>
              <a:ext uri="{FF2B5EF4-FFF2-40B4-BE49-F238E27FC236}">
                <a16:creationId xmlns:a16="http://schemas.microsoft.com/office/drawing/2014/main" id="{058553FD-1BAD-422D-8F8E-BD47FD136D83}"/>
              </a:ext>
            </a:extLst>
          </p:cNvPr>
          <p:cNvSpPr txBox="1">
            <a:spLocks/>
          </p:cNvSpPr>
          <p:nvPr/>
        </p:nvSpPr>
        <p:spPr>
          <a:xfrm>
            <a:off x="834886" y="4835633"/>
            <a:ext cx="5689005" cy="24621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¿A partir de cuándo y hasta cuándo?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¿Tienen horarios de trabajo definidos?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¿Dónde, especificar barrio o tramos si no están arriba?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¿Por qué – qué actividad harán? (sencilla y brevemente)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¿Qué pasará, cómo afectará y a quiénes? (desvíos, </a:t>
            </a:r>
            <a:r>
              <a:rPr lang="es-ES" sz="1200" dirty="0" err="1"/>
              <a:t>etc</a:t>
            </a:r>
            <a:r>
              <a:rPr lang="es-ES" sz="1200" dirty="0"/>
              <a:t>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recomendación a la comunidad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Beneficio breve de la intervención</a:t>
            </a: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6A69143D-5432-437C-803F-05AE95C29FC0}"/>
              </a:ext>
            </a:extLst>
          </p:cNvPr>
          <p:cNvSpPr txBox="1"/>
          <p:nvPr/>
        </p:nvSpPr>
        <p:spPr>
          <a:xfrm>
            <a:off x="1363579" y="2951747"/>
            <a:ext cx="49132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Espacio para imagen y/o plano que ilustren.</a:t>
            </a:r>
          </a:p>
          <a:p>
            <a:r>
              <a:rPr lang="es-ES" dirty="0"/>
              <a:t>Con convenciones y norte. Si se requiere base de mapa, lo pueden tomar de: https://mapas.bogota.gov.co/</a:t>
            </a:r>
            <a:endParaRPr lang="es-CO" dirty="0"/>
          </a:p>
        </p:txBody>
      </p:sp>
      <p:pic>
        <p:nvPicPr>
          <p:cNvPr id="25" name="Gráfico 24" descr="Marcador">
            <a:extLst>
              <a:ext uri="{FF2B5EF4-FFF2-40B4-BE49-F238E27FC236}">
                <a16:creationId xmlns:a16="http://schemas.microsoft.com/office/drawing/2014/main" id="{EA829C89-AAC3-4E1A-B0D7-26EF918BC14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22012" y="5448634"/>
            <a:ext cx="202461" cy="202461"/>
          </a:xfrm>
          <a:prstGeom prst="rect">
            <a:avLst/>
          </a:prstGeom>
        </p:spPr>
      </p:pic>
      <p:pic>
        <p:nvPicPr>
          <p:cNvPr id="29" name="Gráfico 28" descr="Calendario giratorio">
            <a:extLst>
              <a:ext uri="{FF2B5EF4-FFF2-40B4-BE49-F238E27FC236}">
                <a16:creationId xmlns:a16="http://schemas.microsoft.com/office/drawing/2014/main" id="{9FCA8826-86AD-4AEE-81CB-6AFE009FF33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33139" y="4873420"/>
            <a:ext cx="206663" cy="206663"/>
          </a:xfrm>
          <a:prstGeom prst="rect">
            <a:avLst/>
          </a:prstGeom>
        </p:spPr>
      </p:pic>
      <p:pic>
        <p:nvPicPr>
          <p:cNvPr id="30" name="Gráfico 29" descr="Obreros de la construcción">
            <a:extLst>
              <a:ext uri="{FF2B5EF4-FFF2-40B4-BE49-F238E27FC236}">
                <a16:creationId xmlns:a16="http://schemas.microsoft.com/office/drawing/2014/main" id="{3B0B555C-6507-4A8C-80BD-063D25646BB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14349" y="5738288"/>
            <a:ext cx="202460" cy="202460"/>
          </a:xfrm>
          <a:prstGeom prst="rect">
            <a:avLst/>
          </a:prstGeom>
        </p:spPr>
      </p:pic>
      <p:pic>
        <p:nvPicPr>
          <p:cNvPr id="31" name="Gráfico 30" descr="Prohibido">
            <a:extLst>
              <a:ext uri="{FF2B5EF4-FFF2-40B4-BE49-F238E27FC236}">
                <a16:creationId xmlns:a16="http://schemas.microsoft.com/office/drawing/2014/main" id="{CDA17DF2-67E2-478A-9E42-7B6ED9006009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35200" y="6075765"/>
            <a:ext cx="141354" cy="141354"/>
          </a:xfrm>
          <a:prstGeom prst="rect">
            <a:avLst/>
          </a:prstGeom>
        </p:spPr>
      </p:pic>
      <p:pic>
        <p:nvPicPr>
          <p:cNvPr id="32" name="Gráfico 31" descr="Apretón de manos">
            <a:extLst>
              <a:ext uri="{FF2B5EF4-FFF2-40B4-BE49-F238E27FC236}">
                <a16:creationId xmlns:a16="http://schemas.microsoft.com/office/drawing/2014/main" id="{94C82DE5-052F-417D-988A-0E8F904A6418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514349" y="6333161"/>
            <a:ext cx="202398" cy="202398"/>
          </a:xfrm>
          <a:prstGeom prst="rect">
            <a:avLst/>
          </a:prstGeom>
        </p:spPr>
      </p:pic>
      <p:pic>
        <p:nvPicPr>
          <p:cNvPr id="33" name="Gráfico 32" descr="Éxito de grupo">
            <a:extLst>
              <a:ext uri="{FF2B5EF4-FFF2-40B4-BE49-F238E27FC236}">
                <a16:creationId xmlns:a16="http://schemas.microsoft.com/office/drawing/2014/main" id="{6CB0993A-C55A-4C8D-A6E9-8FC3D27AC164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533139" y="6609202"/>
            <a:ext cx="202399" cy="202399"/>
          </a:xfrm>
          <a:prstGeom prst="rect">
            <a:avLst/>
          </a:prstGeom>
        </p:spPr>
      </p:pic>
      <p:pic>
        <p:nvPicPr>
          <p:cNvPr id="3" name="Gráfico 2" descr="Reloj">
            <a:extLst>
              <a:ext uri="{FF2B5EF4-FFF2-40B4-BE49-F238E27FC236}">
                <a16:creationId xmlns:a16="http://schemas.microsoft.com/office/drawing/2014/main" id="{C67EF337-AA53-4762-BE8D-2E60E6E607C4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520384" y="5175042"/>
            <a:ext cx="202399" cy="202399"/>
          </a:xfrm>
          <a:prstGeom prst="rect">
            <a:avLst/>
          </a:prstGeom>
        </p:spPr>
      </p:pic>
      <p:sp>
        <p:nvSpPr>
          <p:cNvPr id="35" name="CuadroTexto 34">
            <a:extLst>
              <a:ext uri="{FF2B5EF4-FFF2-40B4-BE49-F238E27FC236}">
                <a16:creationId xmlns:a16="http://schemas.microsoft.com/office/drawing/2014/main" id="{5497D8FA-64A6-4338-9DD9-3802B7604211}"/>
              </a:ext>
            </a:extLst>
          </p:cNvPr>
          <p:cNvSpPr txBox="1"/>
          <p:nvPr/>
        </p:nvSpPr>
        <p:spPr>
          <a:xfrm>
            <a:off x="589325" y="1590138"/>
            <a:ext cx="70829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Escriba la afectación principal  al tránsito </a:t>
            </a:r>
            <a:r>
              <a:rPr lang="es-ES" sz="11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(1 renglón)</a:t>
            </a:r>
            <a:endParaRPr lang="es-CO" sz="11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5" name="Marcador de texto 9">
            <a:extLst>
              <a:ext uri="{FF2B5EF4-FFF2-40B4-BE49-F238E27FC236}">
                <a16:creationId xmlns:a16="http://schemas.microsoft.com/office/drawing/2014/main" id="{C0788EF6-1FCD-49E4-B1E2-89F9F270FD0F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8" name="Marcador de texto 5">
            <a:extLst>
              <a:ext uri="{FF2B5EF4-FFF2-40B4-BE49-F238E27FC236}">
                <a16:creationId xmlns:a16="http://schemas.microsoft.com/office/drawing/2014/main" id="{655EBC91-0DCC-4F3C-8EEF-81CE283E83E4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DE1B488A-85DF-432B-B6E5-F4B993143403}"/>
              </a:ext>
            </a:extLst>
          </p:cNvPr>
          <p:cNvSpPr txBox="1"/>
          <p:nvPr/>
        </p:nvSpPr>
        <p:spPr>
          <a:xfrm>
            <a:off x="593059" y="1309579"/>
            <a:ext cx="59500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Tramo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5C8F5F55-1A69-4E8A-A2EB-4BBFC8830E33}"/>
              </a:ext>
            </a:extLst>
          </p:cNvPr>
          <p:cNvSpPr txBox="1"/>
          <p:nvPr/>
        </p:nvSpPr>
        <p:spPr>
          <a:xfrm>
            <a:off x="514349" y="529616"/>
            <a:ext cx="57625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Nombre del proyecto resumido </a:t>
            </a:r>
            <a:endParaRPr lang="es-CO" sz="3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8139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CuadroTexto 22">
            <a:extLst>
              <a:ext uri="{FF2B5EF4-FFF2-40B4-BE49-F238E27FC236}">
                <a16:creationId xmlns:a16="http://schemas.microsoft.com/office/drawing/2014/main" id="{3F4E905E-B8D7-4C91-AFC4-54410282CFB4}"/>
              </a:ext>
            </a:extLst>
          </p:cNvPr>
          <p:cNvSpPr txBox="1"/>
          <p:nvPr/>
        </p:nvSpPr>
        <p:spPr>
          <a:xfrm>
            <a:off x="514474" y="1579233"/>
            <a:ext cx="57625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Tipo de reunión – virtual o presencial</a:t>
            </a:r>
            <a:endParaRPr lang="es-CO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6" name="Marcador de texto 7">
            <a:extLst>
              <a:ext uri="{FF2B5EF4-FFF2-40B4-BE49-F238E27FC236}">
                <a16:creationId xmlns:a16="http://schemas.microsoft.com/office/drawing/2014/main" id="{058553FD-1BAD-422D-8F8E-BD47FD136D83}"/>
              </a:ext>
            </a:extLst>
          </p:cNvPr>
          <p:cNvSpPr txBox="1">
            <a:spLocks/>
          </p:cNvSpPr>
          <p:nvPr/>
        </p:nvSpPr>
        <p:spPr>
          <a:xfrm>
            <a:off x="782154" y="4833649"/>
            <a:ext cx="5741738" cy="246413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Fecha: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Hora: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Lugar/ enlace:  (cambiar el ícono según)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Agenda o tema puntual: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Forma de participar, si no dan en enlace abierto, o si no pertenece al comité IDU: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Recomendación de participación (si la hay)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beneficio del proyecto</a:t>
            </a:r>
          </a:p>
          <a:p>
            <a:pPr marL="0" indent="0">
              <a:lnSpc>
                <a:spcPct val="100000"/>
              </a:lnSpc>
              <a:buNone/>
            </a:pPr>
            <a:endParaRPr lang="es-ES" sz="1200" dirty="0"/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6A69143D-5432-437C-803F-05AE95C29FC0}"/>
              </a:ext>
            </a:extLst>
          </p:cNvPr>
          <p:cNvSpPr txBox="1"/>
          <p:nvPr/>
        </p:nvSpPr>
        <p:spPr>
          <a:xfrm>
            <a:off x="1363579" y="2951747"/>
            <a:ext cx="40907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Espacio para imagen de la obra o de alguna reunión con la comunidad.</a:t>
            </a:r>
            <a:endParaRPr lang="es-CO" dirty="0"/>
          </a:p>
        </p:txBody>
      </p:sp>
      <p:pic>
        <p:nvPicPr>
          <p:cNvPr id="25" name="Gráfico 24" descr="Marcador">
            <a:extLst>
              <a:ext uri="{FF2B5EF4-FFF2-40B4-BE49-F238E27FC236}">
                <a16:creationId xmlns:a16="http://schemas.microsoft.com/office/drawing/2014/main" id="{82BEB9C3-143C-4FDD-BCE9-B205163FB59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5620" y="5448634"/>
            <a:ext cx="202461" cy="202461"/>
          </a:xfrm>
          <a:prstGeom prst="rect">
            <a:avLst/>
          </a:prstGeom>
        </p:spPr>
      </p:pic>
      <p:pic>
        <p:nvPicPr>
          <p:cNvPr id="29" name="Gráfico 28" descr="Calendario giratorio">
            <a:extLst>
              <a:ext uri="{FF2B5EF4-FFF2-40B4-BE49-F238E27FC236}">
                <a16:creationId xmlns:a16="http://schemas.microsoft.com/office/drawing/2014/main" id="{503A0779-3009-4B2F-ADC0-9F23745FE6C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33139" y="4873420"/>
            <a:ext cx="206663" cy="206663"/>
          </a:xfrm>
          <a:prstGeom prst="rect">
            <a:avLst/>
          </a:prstGeom>
        </p:spPr>
      </p:pic>
      <p:pic>
        <p:nvPicPr>
          <p:cNvPr id="33" name="Gráfico 32" descr="Éxito de grupo">
            <a:extLst>
              <a:ext uri="{FF2B5EF4-FFF2-40B4-BE49-F238E27FC236}">
                <a16:creationId xmlns:a16="http://schemas.microsoft.com/office/drawing/2014/main" id="{635F8A55-24EF-452B-A3FF-67C9F974F22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61499" y="6573202"/>
            <a:ext cx="202399" cy="202399"/>
          </a:xfrm>
          <a:prstGeom prst="rect">
            <a:avLst/>
          </a:prstGeom>
        </p:spPr>
      </p:pic>
      <p:pic>
        <p:nvPicPr>
          <p:cNvPr id="34" name="Gráfico 33" descr="Reloj">
            <a:extLst>
              <a:ext uri="{FF2B5EF4-FFF2-40B4-BE49-F238E27FC236}">
                <a16:creationId xmlns:a16="http://schemas.microsoft.com/office/drawing/2014/main" id="{5B9CAE4C-1630-408D-941B-13941B21941F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20384" y="5175042"/>
            <a:ext cx="202399" cy="202399"/>
          </a:xfrm>
          <a:prstGeom prst="rect">
            <a:avLst/>
          </a:prstGeom>
        </p:spPr>
      </p:pic>
      <p:pic>
        <p:nvPicPr>
          <p:cNvPr id="3" name="Gráfico 2" descr="Internet">
            <a:extLst>
              <a:ext uri="{FF2B5EF4-FFF2-40B4-BE49-F238E27FC236}">
                <a16:creationId xmlns:a16="http://schemas.microsoft.com/office/drawing/2014/main" id="{518DB3CD-0C1F-4579-814E-4CCC8A4A284E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397716" y="5460089"/>
            <a:ext cx="195551" cy="195551"/>
          </a:xfrm>
          <a:prstGeom prst="rect">
            <a:avLst/>
          </a:prstGeom>
        </p:spPr>
      </p:pic>
      <p:pic>
        <p:nvPicPr>
          <p:cNvPr id="10" name="Gráfico 9" descr="Chat RTL">
            <a:extLst>
              <a:ext uri="{FF2B5EF4-FFF2-40B4-BE49-F238E27FC236}">
                <a16:creationId xmlns:a16="http://schemas.microsoft.com/office/drawing/2014/main" id="{127776E4-BE82-48DF-995B-9E27575D545E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534768" y="6014036"/>
            <a:ext cx="200770" cy="200770"/>
          </a:xfrm>
          <a:prstGeom prst="rect">
            <a:avLst/>
          </a:prstGeom>
        </p:spPr>
      </p:pic>
      <p:pic>
        <p:nvPicPr>
          <p:cNvPr id="12" name="Gráfico 11" descr="Lista">
            <a:extLst>
              <a:ext uri="{FF2B5EF4-FFF2-40B4-BE49-F238E27FC236}">
                <a16:creationId xmlns:a16="http://schemas.microsoft.com/office/drawing/2014/main" id="{8634B057-6FE1-49E8-AAF6-E715E7C6F27D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550670" y="5744147"/>
            <a:ext cx="184868" cy="184868"/>
          </a:xfrm>
          <a:prstGeom prst="rect">
            <a:avLst/>
          </a:prstGeom>
        </p:spPr>
      </p:pic>
      <p:sp>
        <p:nvSpPr>
          <p:cNvPr id="17" name="Marcador de texto 9">
            <a:extLst>
              <a:ext uri="{FF2B5EF4-FFF2-40B4-BE49-F238E27FC236}">
                <a16:creationId xmlns:a16="http://schemas.microsoft.com/office/drawing/2014/main" id="{02489EBC-20AA-4F43-803A-DE66CFA76263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9" name="Marcador de texto 5">
            <a:extLst>
              <a:ext uri="{FF2B5EF4-FFF2-40B4-BE49-F238E27FC236}">
                <a16:creationId xmlns:a16="http://schemas.microsoft.com/office/drawing/2014/main" id="{D83AD8A9-4208-42E1-A1F4-E6E7AAC27303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89403D90-A721-4BC8-8443-10A3C408E53F}"/>
              </a:ext>
            </a:extLst>
          </p:cNvPr>
          <p:cNvSpPr txBox="1"/>
          <p:nvPr/>
        </p:nvSpPr>
        <p:spPr>
          <a:xfrm>
            <a:off x="593059" y="1309579"/>
            <a:ext cx="59500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Tramo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580233FF-A4D3-4388-90B3-1F39BA2500F7}"/>
              </a:ext>
            </a:extLst>
          </p:cNvPr>
          <p:cNvSpPr txBox="1"/>
          <p:nvPr/>
        </p:nvSpPr>
        <p:spPr>
          <a:xfrm>
            <a:off x="514349" y="529616"/>
            <a:ext cx="57625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Nombre del proyecto resumido </a:t>
            </a:r>
            <a:endParaRPr lang="es-CO" sz="3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53913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CuadroTexto 22">
            <a:extLst>
              <a:ext uri="{FF2B5EF4-FFF2-40B4-BE49-F238E27FC236}">
                <a16:creationId xmlns:a16="http://schemas.microsoft.com/office/drawing/2014/main" id="{3F4E905E-B8D7-4C91-AFC4-54410282CFB4}"/>
              </a:ext>
            </a:extLst>
          </p:cNvPr>
          <p:cNvSpPr txBox="1"/>
          <p:nvPr/>
        </p:nvSpPr>
        <p:spPr>
          <a:xfrm>
            <a:off x="514474" y="1579233"/>
            <a:ext cx="57625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Tipo de reunión – virtual o presencial</a:t>
            </a:r>
            <a:endParaRPr lang="es-CO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6" name="Marcador de texto 7">
            <a:extLst>
              <a:ext uri="{FF2B5EF4-FFF2-40B4-BE49-F238E27FC236}">
                <a16:creationId xmlns:a16="http://schemas.microsoft.com/office/drawing/2014/main" id="{058553FD-1BAD-422D-8F8E-BD47FD136D83}"/>
              </a:ext>
            </a:extLst>
          </p:cNvPr>
          <p:cNvSpPr txBox="1">
            <a:spLocks/>
          </p:cNvSpPr>
          <p:nvPr/>
        </p:nvSpPr>
        <p:spPr>
          <a:xfrm>
            <a:off x="897003" y="5250232"/>
            <a:ext cx="5518157" cy="220430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Fecha: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Hora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Lugar/ enlace: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Agenda puntual: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Forma de participar, (si no dan en enlace abierto, o si no pertenece al comité IDU)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beneficio del proyecto</a:t>
            </a: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6A69143D-5432-437C-803F-05AE95C29FC0}"/>
              </a:ext>
            </a:extLst>
          </p:cNvPr>
          <p:cNvSpPr txBox="1"/>
          <p:nvPr/>
        </p:nvSpPr>
        <p:spPr>
          <a:xfrm>
            <a:off x="1363579" y="2951747"/>
            <a:ext cx="40907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Espacio para imagen</a:t>
            </a:r>
            <a:endParaRPr lang="es-CO" dirty="0"/>
          </a:p>
        </p:txBody>
      </p:sp>
      <p:sp>
        <p:nvSpPr>
          <p:cNvPr id="20" name="Marcador de texto 7">
            <a:extLst>
              <a:ext uri="{FF2B5EF4-FFF2-40B4-BE49-F238E27FC236}">
                <a16:creationId xmlns:a16="http://schemas.microsoft.com/office/drawing/2014/main" id="{709EEEC4-E183-4FDC-B492-7DB872BCE972}"/>
              </a:ext>
            </a:extLst>
          </p:cNvPr>
          <p:cNvSpPr txBox="1">
            <a:spLocks/>
          </p:cNvSpPr>
          <p:nvPr/>
        </p:nvSpPr>
        <p:spPr>
          <a:xfrm>
            <a:off x="514474" y="2001067"/>
            <a:ext cx="4175124" cy="3493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b="1" dirty="0"/>
              <a:t>Dirigido a: 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1789B9B9-EABF-4670-A7CA-B8AAF7FF29E4}"/>
              </a:ext>
            </a:extLst>
          </p:cNvPr>
          <p:cNvSpPr txBox="1"/>
          <p:nvPr/>
        </p:nvSpPr>
        <p:spPr>
          <a:xfrm>
            <a:off x="544191" y="4788567"/>
            <a:ext cx="58709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El Instituto de Desarrollo Urbano – IDU, agradece su participación o la de una persona delegada, para socializar información importante sobre este proyecto: </a:t>
            </a:r>
            <a:endParaRPr lang="es-CO" sz="12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30" name="Gráfico 29" descr="Marcador">
            <a:extLst>
              <a:ext uri="{FF2B5EF4-FFF2-40B4-BE49-F238E27FC236}">
                <a16:creationId xmlns:a16="http://schemas.microsoft.com/office/drawing/2014/main" id="{69961281-CB47-4B74-AE50-BF491AB866E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49228" y="5854153"/>
            <a:ext cx="202461" cy="202461"/>
          </a:xfrm>
          <a:prstGeom prst="rect">
            <a:avLst/>
          </a:prstGeom>
        </p:spPr>
      </p:pic>
      <p:pic>
        <p:nvPicPr>
          <p:cNvPr id="31" name="Gráfico 30" descr="Calendario giratorio">
            <a:extLst>
              <a:ext uri="{FF2B5EF4-FFF2-40B4-BE49-F238E27FC236}">
                <a16:creationId xmlns:a16="http://schemas.microsoft.com/office/drawing/2014/main" id="{C5412244-F2EB-4E7C-81B3-DD8E5CB5841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96747" y="5278939"/>
            <a:ext cx="206663" cy="206663"/>
          </a:xfrm>
          <a:prstGeom prst="rect">
            <a:avLst/>
          </a:prstGeom>
        </p:spPr>
      </p:pic>
      <p:pic>
        <p:nvPicPr>
          <p:cNvPr id="32" name="Gráfico 31" descr="Éxito de grupo">
            <a:extLst>
              <a:ext uri="{FF2B5EF4-FFF2-40B4-BE49-F238E27FC236}">
                <a16:creationId xmlns:a16="http://schemas.microsoft.com/office/drawing/2014/main" id="{11854126-0636-4E17-8BC3-BDB3F5CDDAA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96747" y="6733775"/>
            <a:ext cx="202399" cy="202399"/>
          </a:xfrm>
          <a:prstGeom prst="rect">
            <a:avLst/>
          </a:prstGeom>
        </p:spPr>
      </p:pic>
      <p:pic>
        <p:nvPicPr>
          <p:cNvPr id="33" name="Gráfico 32" descr="Reloj">
            <a:extLst>
              <a:ext uri="{FF2B5EF4-FFF2-40B4-BE49-F238E27FC236}">
                <a16:creationId xmlns:a16="http://schemas.microsoft.com/office/drawing/2014/main" id="{1BD8FA70-D0B5-4DBF-A945-434D6DDD36AF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83992" y="5580561"/>
            <a:ext cx="202399" cy="202399"/>
          </a:xfrm>
          <a:prstGeom prst="rect">
            <a:avLst/>
          </a:prstGeom>
        </p:spPr>
      </p:pic>
      <p:pic>
        <p:nvPicPr>
          <p:cNvPr id="34" name="Gráfico 33" descr="Internet">
            <a:extLst>
              <a:ext uri="{FF2B5EF4-FFF2-40B4-BE49-F238E27FC236}">
                <a16:creationId xmlns:a16="http://schemas.microsoft.com/office/drawing/2014/main" id="{0EBAB54D-F7A5-4232-AC49-1632352B20CA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461324" y="5865608"/>
            <a:ext cx="195551" cy="195551"/>
          </a:xfrm>
          <a:prstGeom prst="rect">
            <a:avLst/>
          </a:prstGeom>
        </p:spPr>
      </p:pic>
      <p:pic>
        <p:nvPicPr>
          <p:cNvPr id="36" name="Gráfico 35" descr="Lista">
            <a:extLst>
              <a:ext uri="{FF2B5EF4-FFF2-40B4-BE49-F238E27FC236}">
                <a16:creationId xmlns:a16="http://schemas.microsoft.com/office/drawing/2014/main" id="{C16BF80D-6B55-44BB-BE86-5B5723229CDF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614278" y="6149666"/>
            <a:ext cx="184868" cy="184868"/>
          </a:xfrm>
          <a:prstGeom prst="rect">
            <a:avLst/>
          </a:prstGeom>
        </p:spPr>
      </p:pic>
      <p:pic>
        <p:nvPicPr>
          <p:cNvPr id="37" name="Gráfico 36" descr="Chat RTL">
            <a:extLst>
              <a:ext uri="{FF2B5EF4-FFF2-40B4-BE49-F238E27FC236}">
                <a16:creationId xmlns:a16="http://schemas.microsoft.com/office/drawing/2014/main" id="{634D817C-8611-4421-A527-88E879819423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574523" y="6443410"/>
            <a:ext cx="200770" cy="200770"/>
          </a:xfrm>
          <a:prstGeom prst="rect">
            <a:avLst/>
          </a:prstGeom>
        </p:spPr>
      </p:pic>
      <p:sp>
        <p:nvSpPr>
          <p:cNvPr id="19" name="Marcador de texto 9">
            <a:extLst>
              <a:ext uri="{FF2B5EF4-FFF2-40B4-BE49-F238E27FC236}">
                <a16:creationId xmlns:a16="http://schemas.microsoft.com/office/drawing/2014/main" id="{4EA7C402-706A-440F-AB8A-6229C3A1AAF8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22" name="Marcador de texto 5">
            <a:extLst>
              <a:ext uri="{FF2B5EF4-FFF2-40B4-BE49-F238E27FC236}">
                <a16:creationId xmlns:a16="http://schemas.microsoft.com/office/drawing/2014/main" id="{BEC010E7-F7D0-490F-A4C5-8DC90D3CF464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13618BF5-B07E-4C48-885C-D602400B2D23}"/>
              </a:ext>
            </a:extLst>
          </p:cNvPr>
          <p:cNvSpPr txBox="1"/>
          <p:nvPr/>
        </p:nvSpPr>
        <p:spPr>
          <a:xfrm>
            <a:off x="593059" y="1309579"/>
            <a:ext cx="59500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Tramo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2EB2218D-1504-41DF-84DF-252BD49C0B5F}"/>
              </a:ext>
            </a:extLst>
          </p:cNvPr>
          <p:cNvSpPr txBox="1"/>
          <p:nvPr/>
        </p:nvSpPr>
        <p:spPr>
          <a:xfrm>
            <a:off x="514349" y="529616"/>
            <a:ext cx="57625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Nombre del proyecto resumido </a:t>
            </a:r>
            <a:endParaRPr lang="es-CO" sz="3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59311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ángulo 20">
            <a:extLst>
              <a:ext uri="{FF2B5EF4-FFF2-40B4-BE49-F238E27FC236}">
                <a16:creationId xmlns:a16="http://schemas.microsoft.com/office/drawing/2014/main" id="{D2A6DE82-F71D-4C45-B991-CC9903E6D1E7}"/>
              </a:ext>
            </a:extLst>
          </p:cNvPr>
          <p:cNvSpPr/>
          <p:nvPr/>
        </p:nvSpPr>
        <p:spPr>
          <a:xfrm>
            <a:off x="581149" y="1386608"/>
            <a:ext cx="45719" cy="159054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3F4E905E-B8D7-4C91-AFC4-54410282CFB4}"/>
              </a:ext>
            </a:extLst>
          </p:cNvPr>
          <p:cNvSpPr txBox="1"/>
          <p:nvPr/>
        </p:nvSpPr>
        <p:spPr>
          <a:xfrm>
            <a:off x="514474" y="1579233"/>
            <a:ext cx="57625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Suspensión de servicio de</a:t>
            </a:r>
            <a:endParaRPr lang="es-CO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6A69143D-5432-437C-803F-05AE95C29FC0}"/>
              </a:ext>
            </a:extLst>
          </p:cNvPr>
          <p:cNvSpPr txBox="1"/>
          <p:nvPr/>
        </p:nvSpPr>
        <p:spPr>
          <a:xfrm>
            <a:off x="1363579" y="2951747"/>
            <a:ext cx="40907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Espacio para imagen de contexto</a:t>
            </a:r>
            <a:endParaRPr lang="es-CO" dirty="0"/>
          </a:p>
        </p:txBody>
      </p:sp>
      <p:sp>
        <p:nvSpPr>
          <p:cNvPr id="20" name="Marcador de texto 7">
            <a:extLst>
              <a:ext uri="{FF2B5EF4-FFF2-40B4-BE49-F238E27FC236}">
                <a16:creationId xmlns:a16="http://schemas.microsoft.com/office/drawing/2014/main" id="{9B443BAD-E96D-4DF3-8447-5317A554D8F6}"/>
              </a:ext>
            </a:extLst>
          </p:cNvPr>
          <p:cNvSpPr txBox="1">
            <a:spLocks/>
          </p:cNvSpPr>
          <p:nvPr/>
        </p:nvSpPr>
        <p:spPr>
          <a:xfrm>
            <a:off x="817699" y="4992045"/>
            <a:ext cx="5443554" cy="224477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¿A partir de cuándo y hasta cuándo?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¿En dónde? (aclarar barrio o sector, según el caso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¿Por qué, qué actividad harán? (brevemente)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recomendación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beneficio del proyecto</a:t>
            </a:r>
          </a:p>
        </p:txBody>
      </p:sp>
      <p:pic>
        <p:nvPicPr>
          <p:cNvPr id="29" name="Gráfico 28" descr="Marcador">
            <a:extLst>
              <a:ext uri="{FF2B5EF4-FFF2-40B4-BE49-F238E27FC236}">
                <a16:creationId xmlns:a16="http://schemas.microsoft.com/office/drawing/2014/main" id="{9EE06CA5-0AA5-4653-871F-418954058CE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5618" y="5337317"/>
            <a:ext cx="202461" cy="202461"/>
          </a:xfrm>
          <a:prstGeom prst="rect">
            <a:avLst/>
          </a:prstGeom>
        </p:spPr>
      </p:pic>
      <p:pic>
        <p:nvPicPr>
          <p:cNvPr id="30" name="Gráfico 29" descr="Calendario giratorio">
            <a:extLst>
              <a:ext uri="{FF2B5EF4-FFF2-40B4-BE49-F238E27FC236}">
                <a16:creationId xmlns:a16="http://schemas.microsoft.com/office/drawing/2014/main" id="{408AD4C3-35C0-43A4-8BA1-9114A807531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96747" y="5056301"/>
            <a:ext cx="206663" cy="206663"/>
          </a:xfrm>
          <a:prstGeom prst="rect">
            <a:avLst/>
          </a:prstGeom>
        </p:spPr>
      </p:pic>
      <p:pic>
        <p:nvPicPr>
          <p:cNvPr id="31" name="Gráfico 30" descr="Éxito de grupo">
            <a:extLst>
              <a:ext uri="{FF2B5EF4-FFF2-40B4-BE49-F238E27FC236}">
                <a16:creationId xmlns:a16="http://schemas.microsoft.com/office/drawing/2014/main" id="{C4729E87-46E8-42A4-BB3B-0DAD2125C00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81025" y="6159209"/>
            <a:ext cx="202399" cy="202399"/>
          </a:xfrm>
          <a:prstGeom prst="rect">
            <a:avLst/>
          </a:prstGeom>
        </p:spPr>
      </p:pic>
      <p:pic>
        <p:nvPicPr>
          <p:cNvPr id="33" name="Gráfico 32" descr="Obreros de la construcción">
            <a:extLst>
              <a:ext uri="{FF2B5EF4-FFF2-40B4-BE49-F238E27FC236}">
                <a16:creationId xmlns:a16="http://schemas.microsoft.com/office/drawing/2014/main" id="{1F36E8D2-3DBF-4A60-9694-FDB24CC13E29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89248" y="5614696"/>
            <a:ext cx="202460" cy="202460"/>
          </a:xfrm>
          <a:prstGeom prst="rect">
            <a:avLst/>
          </a:prstGeom>
        </p:spPr>
      </p:pic>
      <p:pic>
        <p:nvPicPr>
          <p:cNvPr id="34" name="Gráfico 33" descr="Apretón de manos">
            <a:extLst>
              <a:ext uri="{FF2B5EF4-FFF2-40B4-BE49-F238E27FC236}">
                <a16:creationId xmlns:a16="http://schemas.microsoft.com/office/drawing/2014/main" id="{FB6F4172-0516-4857-B9B2-6C51C627568E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570006" y="5895839"/>
            <a:ext cx="202398" cy="202398"/>
          </a:xfrm>
          <a:prstGeom prst="rect">
            <a:avLst/>
          </a:prstGeom>
        </p:spPr>
      </p:pic>
      <p:sp>
        <p:nvSpPr>
          <p:cNvPr id="15" name="Marcador de texto 9">
            <a:extLst>
              <a:ext uri="{FF2B5EF4-FFF2-40B4-BE49-F238E27FC236}">
                <a16:creationId xmlns:a16="http://schemas.microsoft.com/office/drawing/2014/main" id="{85F6D71B-9C9C-4853-8C53-08882066F551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8" name="Marcador de texto 5">
            <a:extLst>
              <a:ext uri="{FF2B5EF4-FFF2-40B4-BE49-F238E27FC236}">
                <a16:creationId xmlns:a16="http://schemas.microsoft.com/office/drawing/2014/main" id="{61315EBF-A886-4639-8B1B-47F98CD8B32C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D2FC6FFC-4ACA-452E-96FA-FF564A0695AC}"/>
              </a:ext>
            </a:extLst>
          </p:cNvPr>
          <p:cNvSpPr txBox="1"/>
          <p:nvPr/>
        </p:nvSpPr>
        <p:spPr>
          <a:xfrm>
            <a:off x="593059" y="1309579"/>
            <a:ext cx="59500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Tramo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D7CDA5D2-9969-441B-B670-DEB7FB3AC326}"/>
              </a:ext>
            </a:extLst>
          </p:cNvPr>
          <p:cNvSpPr txBox="1"/>
          <p:nvPr/>
        </p:nvSpPr>
        <p:spPr>
          <a:xfrm>
            <a:off x="514349" y="529616"/>
            <a:ext cx="57625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Nombre del proyecto resumido </a:t>
            </a:r>
            <a:endParaRPr lang="es-CO" sz="3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66478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ángulo 20">
            <a:extLst>
              <a:ext uri="{FF2B5EF4-FFF2-40B4-BE49-F238E27FC236}">
                <a16:creationId xmlns:a16="http://schemas.microsoft.com/office/drawing/2014/main" id="{D2A6DE82-F71D-4C45-B991-CC9903E6D1E7}"/>
              </a:ext>
            </a:extLst>
          </p:cNvPr>
          <p:cNvSpPr/>
          <p:nvPr/>
        </p:nvSpPr>
        <p:spPr>
          <a:xfrm>
            <a:off x="581149" y="1386608"/>
            <a:ext cx="45719" cy="159054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3F4E905E-B8D7-4C91-AFC4-54410282CFB4}"/>
              </a:ext>
            </a:extLst>
          </p:cNvPr>
          <p:cNvSpPr txBox="1"/>
          <p:nvPr/>
        </p:nvSpPr>
        <p:spPr>
          <a:xfrm>
            <a:off x="514474" y="1579233"/>
            <a:ext cx="57625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Contratación de mano de obra no calificada</a:t>
            </a:r>
            <a:endParaRPr lang="es-CO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6" name="Marcador de texto 7">
            <a:extLst>
              <a:ext uri="{FF2B5EF4-FFF2-40B4-BE49-F238E27FC236}">
                <a16:creationId xmlns:a16="http://schemas.microsoft.com/office/drawing/2014/main" id="{058553FD-1BAD-422D-8F8E-BD47FD136D83}"/>
              </a:ext>
            </a:extLst>
          </p:cNvPr>
          <p:cNvSpPr txBox="1">
            <a:spLocks/>
          </p:cNvSpPr>
          <p:nvPr/>
        </p:nvSpPr>
        <p:spPr>
          <a:xfrm>
            <a:off x="882595" y="5013510"/>
            <a:ext cx="5532565" cy="23278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La empresa contratista de este proyecto, XXXXXXXXXXXX requiere personal para los cargos: </a:t>
            </a:r>
          </a:p>
          <a:p>
            <a:pPr marL="0" indent="0">
              <a:lnSpc>
                <a:spcPct val="100000"/>
              </a:lnSpc>
              <a:buNone/>
            </a:pPr>
            <a:endParaRPr lang="es-ES" sz="1200" dirty="0"/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Requisitos:</a:t>
            </a:r>
          </a:p>
          <a:p>
            <a:pPr marL="0" indent="0">
              <a:lnSpc>
                <a:spcPct val="100000"/>
              </a:lnSpc>
              <a:buNone/>
            </a:pPr>
            <a:endParaRPr lang="es-ES" sz="1200" dirty="0"/>
          </a:p>
          <a:p>
            <a:pPr marL="0" indent="0">
              <a:lnSpc>
                <a:spcPct val="100000"/>
              </a:lnSpc>
              <a:buNone/>
            </a:pPr>
            <a:endParaRPr lang="es-ES" sz="1200" dirty="0"/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¿En dónde se entregan o envían los documentos?</a:t>
            </a:r>
          </a:p>
          <a:p>
            <a:pPr marL="0" indent="0">
              <a:lnSpc>
                <a:spcPct val="100000"/>
              </a:lnSpc>
              <a:buNone/>
            </a:pPr>
            <a:endParaRPr lang="es-ES" sz="1200" dirty="0"/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6A69143D-5432-437C-803F-05AE95C29FC0}"/>
              </a:ext>
            </a:extLst>
          </p:cNvPr>
          <p:cNvSpPr txBox="1"/>
          <p:nvPr/>
        </p:nvSpPr>
        <p:spPr>
          <a:xfrm>
            <a:off x="1363579" y="2951747"/>
            <a:ext cx="40907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Espacio para imagen de contexto</a:t>
            </a:r>
            <a:endParaRPr lang="es-CO" dirty="0"/>
          </a:p>
        </p:txBody>
      </p:sp>
      <p:pic>
        <p:nvPicPr>
          <p:cNvPr id="25" name="Gráfico 24" descr="Marcador">
            <a:extLst>
              <a:ext uri="{FF2B5EF4-FFF2-40B4-BE49-F238E27FC236}">
                <a16:creationId xmlns:a16="http://schemas.microsoft.com/office/drawing/2014/main" id="{B2841CD4-3CB7-4671-A07F-28C5384683D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26867" y="6679852"/>
            <a:ext cx="202461" cy="202461"/>
          </a:xfrm>
          <a:prstGeom prst="rect">
            <a:avLst/>
          </a:prstGeom>
        </p:spPr>
      </p:pic>
      <p:pic>
        <p:nvPicPr>
          <p:cNvPr id="29" name="Gráfico 28" descr="Obreros de la construcción">
            <a:extLst>
              <a:ext uri="{FF2B5EF4-FFF2-40B4-BE49-F238E27FC236}">
                <a16:creationId xmlns:a16="http://schemas.microsoft.com/office/drawing/2014/main" id="{D85986A5-C86C-4BC4-8729-7815B530E75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26868" y="5087231"/>
            <a:ext cx="202460" cy="202460"/>
          </a:xfrm>
          <a:prstGeom prst="rect">
            <a:avLst/>
          </a:prstGeom>
        </p:spPr>
      </p:pic>
      <p:sp>
        <p:nvSpPr>
          <p:cNvPr id="12" name="Marcador de texto 9">
            <a:extLst>
              <a:ext uri="{FF2B5EF4-FFF2-40B4-BE49-F238E27FC236}">
                <a16:creationId xmlns:a16="http://schemas.microsoft.com/office/drawing/2014/main" id="{1D00B638-DE04-4183-8200-D339DD5AAE32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4" name="Marcador de texto 5">
            <a:extLst>
              <a:ext uri="{FF2B5EF4-FFF2-40B4-BE49-F238E27FC236}">
                <a16:creationId xmlns:a16="http://schemas.microsoft.com/office/drawing/2014/main" id="{17E70804-9AC1-4C6F-B0DE-ACE61CBD6DAC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6DA08FEB-D638-4826-AC8A-DF85510293BF}"/>
              </a:ext>
            </a:extLst>
          </p:cNvPr>
          <p:cNvSpPr txBox="1"/>
          <p:nvPr/>
        </p:nvSpPr>
        <p:spPr>
          <a:xfrm>
            <a:off x="593059" y="1309579"/>
            <a:ext cx="59500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Tramo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613F73BC-82A6-4468-860F-9FAB49A87EAD}"/>
              </a:ext>
            </a:extLst>
          </p:cNvPr>
          <p:cNvSpPr txBox="1"/>
          <p:nvPr/>
        </p:nvSpPr>
        <p:spPr>
          <a:xfrm>
            <a:off x="514349" y="529616"/>
            <a:ext cx="57625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Nombre del proyecto resumido </a:t>
            </a:r>
            <a:endParaRPr lang="es-CO" sz="3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28966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ángulo 20">
            <a:extLst>
              <a:ext uri="{FF2B5EF4-FFF2-40B4-BE49-F238E27FC236}">
                <a16:creationId xmlns:a16="http://schemas.microsoft.com/office/drawing/2014/main" id="{D2A6DE82-F71D-4C45-B991-CC9903E6D1E7}"/>
              </a:ext>
            </a:extLst>
          </p:cNvPr>
          <p:cNvSpPr/>
          <p:nvPr/>
        </p:nvSpPr>
        <p:spPr>
          <a:xfrm>
            <a:off x="581149" y="1386608"/>
            <a:ext cx="45719" cy="159054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3F4E905E-B8D7-4C91-AFC4-54410282CFB4}"/>
              </a:ext>
            </a:extLst>
          </p:cNvPr>
          <p:cNvSpPr txBox="1"/>
          <p:nvPr/>
        </p:nvSpPr>
        <p:spPr>
          <a:xfrm>
            <a:off x="514474" y="1579233"/>
            <a:ext cx="57625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Otra información (escribir resumido)</a:t>
            </a:r>
            <a:endParaRPr lang="es-CO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6" name="Marcador de texto 7">
            <a:extLst>
              <a:ext uri="{FF2B5EF4-FFF2-40B4-BE49-F238E27FC236}">
                <a16:creationId xmlns:a16="http://schemas.microsoft.com/office/drawing/2014/main" id="{058553FD-1BAD-422D-8F8E-BD47FD136D83}"/>
              </a:ext>
            </a:extLst>
          </p:cNvPr>
          <p:cNvSpPr txBox="1">
            <a:spLocks/>
          </p:cNvSpPr>
          <p:nvPr/>
        </p:nvSpPr>
        <p:spPr>
          <a:xfrm>
            <a:off x="626868" y="5064235"/>
            <a:ext cx="4175124" cy="1436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s-ES" sz="1200" dirty="0"/>
              <a:t>¿Qué?</a:t>
            </a:r>
          </a:p>
          <a:p>
            <a:pPr>
              <a:lnSpc>
                <a:spcPct val="100000"/>
              </a:lnSpc>
            </a:pPr>
            <a:r>
              <a:rPr lang="es-ES" sz="1200" dirty="0"/>
              <a:t>¿Dónde</a:t>
            </a:r>
          </a:p>
          <a:p>
            <a:pPr>
              <a:lnSpc>
                <a:spcPct val="100000"/>
              </a:lnSpc>
            </a:pPr>
            <a:r>
              <a:rPr lang="es-ES" sz="1200" dirty="0"/>
              <a:t>¿Por qué?</a:t>
            </a:r>
          </a:p>
          <a:p>
            <a:pPr>
              <a:lnSpc>
                <a:spcPct val="100000"/>
              </a:lnSpc>
            </a:pPr>
            <a:r>
              <a:rPr lang="es-ES" sz="1200" dirty="0"/>
              <a:t>Breve recomendación, </a:t>
            </a:r>
            <a:r>
              <a:rPr lang="es-ES" sz="1200" dirty="0" err="1"/>
              <a:t>etc</a:t>
            </a:r>
            <a:endParaRPr lang="es-ES" sz="1200" dirty="0"/>
          </a:p>
          <a:p>
            <a:pPr>
              <a:lnSpc>
                <a:spcPct val="100000"/>
              </a:lnSpc>
            </a:pPr>
            <a:r>
              <a:rPr lang="es-ES" sz="1200" dirty="0"/>
              <a:t>Breve beneficio del proyecto</a:t>
            </a: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6A69143D-5432-437C-803F-05AE95C29FC0}"/>
              </a:ext>
            </a:extLst>
          </p:cNvPr>
          <p:cNvSpPr txBox="1"/>
          <p:nvPr/>
        </p:nvSpPr>
        <p:spPr>
          <a:xfrm>
            <a:off x="1363579" y="2951747"/>
            <a:ext cx="40907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Espacio para imagen de contexto</a:t>
            </a:r>
            <a:endParaRPr lang="es-CO" dirty="0"/>
          </a:p>
        </p:txBody>
      </p:sp>
      <p:sp>
        <p:nvSpPr>
          <p:cNvPr id="10" name="Marcador de texto 9">
            <a:extLst>
              <a:ext uri="{FF2B5EF4-FFF2-40B4-BE49-F238E27FC236}">
                <a16:creationId xmlns:a16="http://schemas.microsoft.com/office/drawing/2014/main" id="{73A9C197-0C40-4DB1-B16A-A7AE0EFFE11E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2" name="Marcador de texto 5">
            <a:extLst>
              <a:ext uri="{FF2B5EF4-FFF2-40B4-BE49-F238E27FC236}">
                <a16:creationId xmlns:a16="http://schemas.microsoft.com/office/drawing/2014/main" id="{BC4869E9-BAFB-4FCA-A2CD-15C1E2FC0B8B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D68084EF-0105-4288-AF90-FBD068F6DA40}"/>
              </a:ext>
            </a:extLst>
          </p:cNvPr>
          <p:cNvSpPr txBox="1"/>
          <p:nvPr/>
        </p:nvSpPr>
        <p:spPr>
          <a:xfrm>
            <a:off x="593059" y="1309579"/>
            <a:ext cx="59500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Tramo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A2F23FA7-FDE6-4F89-ACF2-E6F2E5459860}"/>
              </a:ext>
            </a:extLst>
          </p:cNvPr>
          <p:cNvSpPr txBox="1"/>
          <p:nvPr/>
        </p:nvSpPr>
        <p:spPr>
          <a:xfrm>
            <a:off x="514349" y="529616"/>
            <a:ext cx="57625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Nombre del proyecto resumido </a:t>
            </a:r>
            <a:endParaRPr lang="es-CO" sz="3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70211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ángulo 20">
            <a:extLst>
              <a:ext uri="{FF2B5EF4-FFF2-40B4-BE49-F238E27FC236}">
                <a16:creationId xmlns:a16="http://schemas.microsoft.com/office/drawing/2014/main" id="{D2A6DE82-F71D-4C45-B991-CC9903E6D1E7}"/>
              </a:ext>
            </a:extLst>
          </p:cNvPr>
          <p:cNvSpPr/>
          <p:nvPr/>
        </p:nvSpPr>
        <p:spPr>
          <a:xfrm>
            <a:off x="581149" y="1386608"/>
            <a:ext cx="45719" cy="159054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3F4E905E-B8D7-4C91-AFC4-54410282CFB4}"/>
              </a:ext>
            </a:extLst>
          </p:cNvPr>
          <p:cNvSpPr txBox="1"/>
          <p:nvPr/>
        </p:nvSpPr>
        <p:spPr>
          <a:xfrm>
            <a:off x="514474" y="1579233"/>
            <a:ext cx="5762501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Levantamiento de actas de vecindad</a:t>
            </a:r>
          </a:p>
          <a:p>
            <a:r>
              <a:rPr lang="es-E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Notificación de 1° visita</a:t>
            </a:r>
            <a:endParaRPr lang="es-CO" sz="2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4" name="51 CuadroTexto">
            <a:extLst>
              <a:ext uri="{FF2B5EF4-FFF2-40B4-BE49-F238E27FC236}">
                <a16:creationId xmlns:a16="http://schemas.microsoft.com/office/drawing/2014/main" id="{C4AF61CF-9209-4E8F-A471-76D5660F14B2}"/>
              </a:ext>
            </a:extLst>
          </p:cNvPr>
          <p:cNvSpPr txBox="1"/>
          <p:nvPr/>
        </p:nvSpPr>
        <p:spPr>
          <a:xfrm>
            <a:off x="559923" y="2966035"/>
            <a:ext cx="575945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Realizaremos la evaluación externa e interna del estado de los inmuebles, registrando de manera escrita, fotográfica y fílmica las condiciones actuales del mismo, antes del inicio de las obras y una vez finalizadas.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El acta de vecindad le servirá a las personas propietarias de los predios, como soporte técnico en caso de alguna afectación durante la ejecución de la obra, determinando la responsabilidad del contratista.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Se requiere la presencia de las personas propietarias, arrendatarias o encargadas del predio, así como su acompañamiento y autorización de ingreso.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Esta actividad no tiene ningún costo, ni requiere entrega de documentos.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Si no se puede realizar esta visita, programaremos una segunda cita. Una vez cumplida la programación, sin poder tener acceso, se levantará únicamente un acta de vecindad de fachada del predio; con lo cual no habrá lugar a futuras reclamaciones.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Profesionales que realizarán la actividad, garantizando el cumplimiento de los protocolos de bioseguridad:  </a:t>
            </a:r>
            <a:endParaRPr lang="es-CO" sz="12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Adobe Gothic Std B" pitchFamily="34" charset="-128"/>
              <a:cs typeface="Arial" panose="020B0604020202020204" pitchFamily="34" charset="0"/>
            </a:endParaRPr>
          </a:p>
        </p:txBody>
      </p:sp>
      <p:sp>
        <p:nvSpPr>
          <p:cNvPr id="25" name="1 CuadroTexto">
            <a:extLst>
              <a:ext uri="{FF2B5EF4-FFF2-40B4-BE49-F238E27FC236}">
                <a16:creationId xmlns:a16="http://schemas.microsoft.com/office/drawing/2014/main" id="{2312C43D-7467-4F34-9C60-3F26CC0AB423}"/>
              </a:ext>
            </a:extLst>
          </p:cNvPr>
          <p:cNvSpPr txBox="1"/>
          <p:nvPr/>
        </p:nvSpPr>
        <p:spPr>
          <a:xfrm>
            <a:off x="536016" y="2395779"/>
            <a:ext cx="57594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O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Dirigido a las personas propietarias de los predios: </a:t>
            </a:r>
          </a:p>
          <a:p>
            <a:r>
              <a:rPr lang="es-CO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Tramo, dirección puntual o barrio, según el caso.</a:t>
            </a:r>
          </a:p>
        </p:txBody>
      </p:sp>
      <p:grpSp>
        <p:nvGrpSpPr>
          <p:cNvPr id="10" name="Grupo 9">
            <a:extLst>
              <a:ext uri="{FF2B5EF4-FFF2-40B4-BE49-F238E27FC236}">
                <a16:creationId xmlns:a16="http://schemas.microsoft.com/office/drawing/2014/main" id="{5068A99E-6AA6-4F39-813B-0DB2A0D84DC3}"/>
              </a:ext>
            </a:extLst>
          </p:cNvPr>
          <p:cNvGrpSpPr/>
          <p:nvPr/>
        </p:nvGrpSpPr>
        <p:grpSpPr>
          <a:xfrm>
            <a:off x="859319" y="6775599"/>
            <a:ext cx="3691341" cy="351142"/>
            <a:chOff x="581025" y="6557880"/>
            <a:chExt cx="3691341" cy="351142"/>
          </a:xfrm>
        </p:grpSpPr>
        <p:pic>
          <p:nvPicPr>
            <p:cNvPr id="3" name="Gráfico 2" descr="Calendario diario">
              <a:extLst>
                <a:ext uri="{FF2B5EF4-FFF2-40B4-BE49-F238E27FC236}">
                  <a16:creationId xmlns:a16="http://schemas.microsoft.com/office/drawing/2014/main" id="{CF2A0808-903A-442E-82E3-3799EF3127D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581025" y="6557880"/>
              <a:ext cx="351142" cy="351142"/>
            </a:xfrm>
            <a:prstGeom prst="rect">
              <a:avLst/>
            </a:prstGeom>
          </p:spPr>
        </p:pic>
        <p:sp>
          <p:nvSpPr>
            <p:cNvPr id="8" name="CuadroTexto 7">
              <a:extLst>
                <a:ext uri="{FF2B5EF4-FFF2-40B4-BE49-F238E27FC236}">
                  <a16:creationId xmlns:a16="http://schemas.microsoft.com/office/drawing/2014/main" id="{8F333183-A67E-4EE5-B61E-D9985ED5190C}"/>
                </a:ext>
              </a:extLst>
            </p:cNvPr>
            <p:cNvSpPr txBox="1"/>
            <p:nvPr/>
          </p:nvSpPr>
          <p:spPr>
            <a:xfrm>
              <a:off x="932167" y="6600467"/>
              <a:ext cx="334019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Escribir la fecha o el lapso</a:t>
              </a:r>
              <a:endParaRPr lang="es-CO" sz="14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grpSp>
        <p:nvGrpSpPr>
          <p:cNvPr id="2" name="Grupo 1">
            <a:extLst>
              <a:ext uri="{FF2B5EF4-FFF2-40B4-BE49-F238E27FC236}">
                <a16:creationId xmlns:a16="http://schemas.microsoft.com/office/drawing/2014/main" id="{9CC5B1A6-044E-4B91-A115-5DCD283FF574}"/>
              </a:ext>
            </a:extLst>
          </p:cNvPr>
          <p:cNvGrpSpPr/>
          <p:nvPr/>
        </p:nvGrpSpPr>
        <p:grpSpPr>
          <a:xfrm>
            <a:off x="3797566" y="6815572"/>
            <a:ext cx="3586650" cy="307777"/>
            <a:chOff x="1893433" y="6590263"/>
            <a:chExt cx="3586650" cy="307777"/>
          </a:xfrm>
        </p:grpSpPr>
        <p:sp>
          <p:nvSpPr>
            <p:cNvPr id="58" name="CuadroTexto 57">
              <a:extLst>
                <a:ext uri="{FF2B5EF4-FFF2-40B4-BE49-F238E27FC236}">
                  <a16:creationId xmlns:a16="http://schemas.microsoft.com/office/drawing/2014/main" id="{22B92B7B-2A76-4CF2-BCE2-A3589EFA1D24}"/>
                </a:ext>
              </a:extLst>
            </p:cNvPr>
            <p:cNvSpPr txBox="1"/>
            <p:nvPr/>
          </p:nvSpPr>
          <p:spPr>
            <a:xfrm>
              <a:off x="2139884" y="6590263"/>
              <a:ext cx="334019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Escribir la hora aproximada</a:t>
              </a:r>
              <a:endParaRPr lang="es-CO" sz="14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pic>
          <p:nvPicPr>
            <p:cNvPr id="14" name="Gráfico 13" descr="Reloj">
              <a:extLst>
                <a:ext uri="{FF2B5EF4-FFF2-40B4-BE49-F238E27FC236}">
                  <a16:creationId xmlns:a16="http://schemas.microsoft.com/office/drawing/2014/main" id="{B5F7AF6B-8E27-4A2E-8A1C-AB4A07AE4B4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893433" y="6604891"/>
              <a:ext cx="278522" cy="278522"/>
            </a:xfrm>
            <a:prstGeom prst="rect">
              <a:avLst/>
            </a:prstGeom>
          </p:spPr>
        </p:pic>
      </p:grpSp>
      <p:sp>
        <p:nvSpPr>
          <p:cNvPr id="16" name="Marcador de texto 9">
            <a:extLst>
              <a:ext uri="{FF2B5EF4-FFF2-40B4-BE49-F238E27FC236}">
                <a16:creationId xmlns:a16="http://schemas.microsoft.com/office/drawing/2014/main" id="{DE73C387-127B-492A-BA45-59B1F085D2FB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8" name="Marcador de texto 5">
            <a:extLst>
              <a:ext uri="{FF2B5EF4-FFF2-40B4-BE49-F238E27FC236}">
                <a16:creationId xmlns:a16="http://schemas.microsoft.com/office/drawing/2014/main" id="{06E8BD9E-28E8-4836-A1EB-1ADDC4A5559F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5D9D4F08-0589-4E47-9B59-F7CD46B79770}"/>
              </a:ext>
            </a:extLst>
          </p:cNvPr>
          <p:cNvSpPr txBox="1"/>
          <p:nvPr/>
        </p:nvSpPr>
        <p:spPr>
          <a:xfrm>
            <a:off x="593059" y="1309579"/>
            <a:ext cx="59500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Tramo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AFA3A94D-0D68-4638-830E-6D6DA46AB8CA}"/>
              </a:ext>
            </a:extLst>
          </p:cNvPr>
          <p:cNvSpPr txBox="1"/>
          <p:nvPr/>
        </p:nvSpPr>
        <p:spPr>
          <a:xfrm>
            <a:off x="514349" y="529616"/>
            <a:ext cx="57625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Nombre del proyecto resumido </a:t>
            </a:r>
            <a:endParaRPr lang="es-CO" sz="3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71961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ángulo 20">
            <a:extLst>
              <a:ext uri="{FF2B5EF4-FFF2-40B4-BE49-F238E27FC236}">
                <a16:creationId xmlns:a16="http://schemas.microsoft.com/office/drawing/2014/main" id="{D2A6DE82-F71D-4C45-B991-CC9903E6D1E7}"/>
              </a:ext>
            </a:extLst>
          </p:cNvPr>
          <p:cNvSpPr/>
          <p:nvPr/>
        </p:nvSpPr>
        <p:spPr>
          <a:xfrm>
            <a:off x="581149" y="1386608"/>
            <a:ext cx="45719" cy="159054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3F4E905E-B8D7-4C91-AFC4-54410282CFB4}"/>
              </a:ext>
            </a:extLst>
          </p:cNvPr>
          <p:cNvSpPr txBox="1"/>
          <p:nvPr/>
        </p:nvSpPr>
        <p:spPr>
          <a:xfrm>
            <a:off x="514474" y="1579233"/>
            <a:ext cx="5762501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Levantamiento de actas de vecindad </a:t>
            </a:r>
          </a:p>
          <a:p>
            <a:r>
              <a:rPr lang="es-E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Notificación de 2° visita</a:t>
            </a:r>
            <a:endParaRPr lang="es-CO" sz="2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4" name="51 CuadroTexto">
            <a:extLst>
              <a:ext uri="{FF2B5EF4-FFF2-40B4-BE49-F238E27FC236}">
                <a16:creationId xmlns:a16="http://schemas.microsoft.com/office/drawing/2014/main" id="{C4AF61CF-9209-4E8F-A471-76D5660F14B2}"/>
              </a:ext>
            </a:extLst>
          </p:cNvPr>
          <p:cNvSpPr txBox="1"/>
          <p:nvPr/>
        </p:nvSpPr>
        <p:spPr>
          <a:xfrm>
            <a:off x="538470" y="2912992"/>
            <a:ext cx="575945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Realizaremos una segunda visita para hacer la evaluación externa e interna del estado de los inmuebles, registrando de manera escrita, fotográfica y fílmica sus condiciones actuales, antes del inicio de las obras.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El acta de vecindad le servirá a las personas propietarias, como soporte técnico en caso de alguna afectación durante la ejecución de la obra, determinando la responsabilidad del contratista.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Se requiere la presencia de las personas propietarias, arrendatarias y/o encargadas del predio, así como su acompañamiento y autorización de ingreso.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Esta actividad no tiene ningún costo, ni requiere entrega de documentos.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Si no se puede realizar esta visita, programaremos una última cita. Una vez cumplida la programación, sin poder tener acceso, se levantará únicamente un acta de vecindad de fachada del predio; con lo cual no habrá lugar a futuras reclamaciones.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Profesionales que realizarán la actividad, garantizando el cumplimiento de los protocolos de bioseguridad:  </a:t>
            </a:r>
            <a:endParaRPr lang="es-CO" sz="12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Adobe Gothic Std B" pitchFamily="34" charset="-128"/>
              <a:cs typeface="Arial" panose="020B0604020202020204" pitchFamily="34" charset="0"/>
            </a:endParaRPr>
          </a:p>
        </p:txBody>
      </p:sp>
      <p:sp>
        <p:nvSpPr>
          <p:cNvPr id="28" name="1 CuadroTexto">
            <a:extLst>
              <a:ext uri="{FF2B5EF4-FFF2-40B4-BE49-F238E27FC236}">
                <a16:creationId xmlns:a16="http://schemas.microsoft.com/office/drawing/2014/main" id="{212E43F0-D340-4C6E-8134-49F09042BF3A}"/>
              </a:ext>
            </a:extLst>
          </p:cNvPr>
          <p:cNvSpPr txBox="1"/>
          <p:nvPr/>
        </p:nvSpPr>
        <p:spPr>
          <a:xfrm>
            <a:off x="536016" y="2395779"/>
            <a:ext cx="57594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O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Dirigido a las personas propietarias de los predios: </a:t>
            </a:r>
          </a:p>
          <a:p>
            <a:r>
              <a:rPr lang="es-CO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Tramo, dirección puntual o barrio, según el caso.</a:t>
            </a:r>
          </a:p>
        </p:txBody>
      </p:sp>
      <p:sp>
        <p:nvSpPr>
          <p:cNvPr id="17" name="Marcador de texto 5">
            <a:extLst>
              <a:ext uri="{FF2B5EF4-FFF2-40B4-BE49-F238E27FC236}">
                <a16:creationId xmlns:a16="http://schemas.microsoft.com/office/drawing/2014/main" id="{2BCFF2B3-7AAE-4582-9578-EF636731C63A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grpSp>
        <p:nvGrpSpPr>
          <p:cNvPr id="18" name="Grupo 17">
            <a:extLst>
              <a:ext uri="{FF2B5EF4-FFF2-40B4-BE49-F238E27FC236}">
                <a16:creationId xmlns:a16="http://schemas.microsoft.com/office/drawing/2014/main" id="{18C9E542-75F0-4D0E-A07C-60DF5CEC31DA}"/>
              </a:ext>
            </a:extLst>
          </p:cNvPr>
          <p:cNvGrpSpPr/>
          <p:nvPr/>
        </p:nvGrpSpPr>
        <p:grpSpPr>
          <a:xfrm>
            <a:off x="859319" y="6775599"/>
            <a:ext cx="3691341" cy="351142"/>
            <a:chOff x="581025" y="6557880"/>
            <a:chExt cx="3691341" cy="351142"/>
          </a:xfrm>
        </p:grpSpPr>
        <p:pic>
          <p:nvPicPr>
            <p:cNvPr id="19" name="Gráfico 18" descr="Calendario diario">
              <a:extLst>
                <a:ext uri="{FF2B5EF4-FFF2-40B4-BE49-F238E27FC236}">
                  <a16:creationId xmlns:a16="http://schemas.microsoft.com/office/drawing/2014/main" id="{2611A6F8-8ABB-404E-84EE-53F1CBF2FD8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581025" y="6557880"/>
              <a:ext cx="351142" cy="351142"/>
            </a:xfrm>
            <a:prstGeom prst="rect">
              <a:avLst/>
            </a:prstGeom>
          </p:spPr>
        </p:pic>
        <p:sp>
          <p:nvSpPr>
            <p:cNvPr id="22" name="CuadroTexto 21">
              <a:extLst>
                <a:ext uri="{FF2B5EF4-FFF2-40B4-BE49-F238E27FC236}">
                  <a16:creationId xmlns:a16="http://schemas.microsoft.com/office/drawing/2014/main" id="{95C5E67C-AC36-44AB-8786-B1C316E0AEEA}"/>
                </a:ext>
              </a:extLst>
            </p:cNvPr>
            <p:cNvSpPr txBox="1"/>
            <p:nvPr/>
          </p:nvSpPr>
          <p:spPr>
            <a:xfrm>
              <a:off x="932167" y="6600467"/>
              <a:ext cx="334019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Escribir la fecha o el lapso</a:t>
              </a:r>
              <a:endParaRPr lang="es-CO" sz="14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grpSp>
        <p:nvGrpSpPr>
          <p:cNvPr id="25" name="Grupo 24">
            <a:extLst>
              <a:ext uri="{FF2B5EF4-FFF2-40B4-BE49-F238E27FC236}">
                <a16:creationId xmlns:a16="http://schemas.microsoft.com/office/drawing/2014/main" id="{CFAC59C3-46AF-49C2-A35F-A0ECFDBD6822}"/>
              </a:ext>
            </a:extLst>
          </p:cNvPr>
          <p:cNvGrpSpPr/>
          <p:nvPr/>
        </p:nvGrpSpPr>
        <p:grpSpPr>
          <a:xfrm>
            <a:off x="3797566" y="6815572"/>
            <a:ext cx="3586650" cy="307777"/>
            <a:chOff x="1893433" y="6590263"/>
            <a:chExt cx="3586650" cy="307777"/>
          </a:xfrm>
        </p:grpSpPr>
        <p:sp>
          <p:nvSpPr>
            <p:cNvPr id="26" name="CuadroTexto 25">
              <a:extLst>
                <a:ext uri="{FF2B5EF4-FFF2-40B4-BE49-F238E27FC236}">
                  <a16:creationId xmlns:a16="http://schemas.microsoft.com/office/drawing/2014/main" id="{8CF85210-BB76-479A-A6C3-5026734EC317}"/>
                </a:ext>
              </a:extLst>
            </p:cNvPr>
            <p:cNvSpPr txBox="1"/>
            <p:nvPr/>
          </p:nvSpPr>
          <p:spPr>
            <a:xfrm>
              <a:off x="2139884" y="6590263"/>
              <a:ext cx="334019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Escribir la hora aproximada</a:t>
              </a:r>
              <a:endParaRPr lang="es-CO" sz="14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pic>
          <p:nvPicPr>
            <p:cNvPr id="27" name="Gráfico 26" descr="Reloj">
              <a:extLst>
                <a:ext uri="{FF2B5EF4-FFF2-40B4-BE49-F238E27FC236}">
                  <a16:creationId xmlns:a16="http://schemas.microsoft.com/office/drawing/2014/main" id="{262C0BD5-2186-466C-B816-1FE982568E1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893433" y="6604891"/>
              <a:ext cx="278522" cy="278522"/>
            </a:xfrm>
            <a:prstGeom prst="rect">
              <a:avLst/>
            </a:prstGeom>
          </p:spPr>
        </p:pic>
      </p:grpSp>
      <p:sp>
        <p:nvSpPr>
          <p:cNvPr id="14" name="CuadroTexto 13">
            <a:extLst>
              <a:ext uri="{FF2B5EF4-FFF2-40B4-BE49-F238E27FC236}">
                <a16:creationId xmlns:a16="http://schemas.microsoft.com/office/drawing/2014/main" id="{B5682F44-1D4D-4B5D-905B-6CFCBCEB5234}"/>
              </a:ext>
            </a:extLst>
          </p:cNvPr>
          <p:cNvSpPr txBox="1"/>
          <p:nvPr/>
        </p:nvSpPr>
        <p:spPr>
          <a:xfrm>
            <a:off x="593059" y="1309579"/>
            <a:ext cx="59500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Tramo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17F30469-AFFB-4DBB-A6B0-62C34509F9E1}"/>
              </a:ext>
            </a:extLst>
          </p:cNvPr>
          <p:cNvSpPr txBox="1"/>
          <p:nvPr/>
        </p:nvSpPr>
        <p:spPr>
          <a:xfrm>
            <a:off x="514349" y="529616"/>
            <a:ext cx="57625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Nombre del proyecto resumido </a:t>
            </a:r>
            <a:endParaRPr lang="es-CO" sz="3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143879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1616</TotalTime>
  <Words>2027</Words>
  <Application>Microsoft Office PowerPoint</Application>
  <PresentationFormat>Carta (216 x 279 mm)</PresentationFormat>
  <Paragraphs>210</Paragraphs>
  <Slides>11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ANA GONZALEZ</dc:creator>
  <cp:lastModifiedBy>ANA GONZALEZ</cp:lastModifiedBy>
  <cp:revision>84</cp:revision>
  <dcterms:created xsi:type="dcterms:W3CDTF">2021-08-17T23:44:59Z</dcterms:created>
  <dcterms:modified xsi:type="dcterms:W3CDTF">2022-01-19T16:07:47Z</dcterms:modified>
</cp:coreProperties>
</file>