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70" r:id="rId5"/>
    <p:sldId id="267" r:id="rId6"/>
    <p:sldId id="268" r:id="rId7"/>
    <p:sldId id="269" r:id="rId8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9" name="Rectángulo 28">
            <a:extLst>
              <a:ext uri="{FF2B5EF4-FFF2-40B4-BE49-F238E27FC236}">
                <a16:creationId xmlns:a16="http://schemas.microsoft.com/office/drawing/2014/main" id="{DBCE487A-19C7-4421-B9FB-7BC2937B9DCD}"/>
              </a:ext>
            </a:extLst>
          </p:cNvPr>
          <p:cNvSpPr/>
          <p:nvPr userDrawn="1"/>
        </p:nvSpPr>
        <p:spPr>
          <a:xfrm>
            <a:off x="0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20E8C0F-E2FE-491E-9ED3-8D5D95EB84B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8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1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9.png"/><Relationship Id="rId4" Type="http://schemas.openxmlformats.org/officeDocument/2006/relationships/image" Target="../media/image7.png"/><Relationship Id="rId9" Type="http://schemas.openxmlformats.org/officeDocument/2006/relationships/image" Target="../media/image18.sv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69E66F8-1BDD-47AF-BA9F-4174A85E7F05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A07E785A-43D2-4B68-923B-E468337F3026}"/>
              </a:ext>
            </a:extLst>
          </p:cNvPr>
          <p:cNvSpPr txBox="1"/>
          <p:nvPr/>
        </p:nvSpPr>
        <p:spPr>
          <a:xfrm>
            <a:off x="253946" y="323219"/>
            <a:ext cx="6847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espacio público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F79F82FB-6368-4F85-970D-3E3E0595FC22}"/>
              </a:ext>
            </a:extLst>
          </p:cNvPr>
          <p:cNvSpPr txBox="1">
            <a:spLocks/>
          </p:cNvSpPr>
          <p:nvPr/>
        </p:nvSpPr>
        <p:spPr>
          <a:xfrm>
            <a:off x="3073048" y="1349896"/>
            <a:ext cx="3668320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0EFE6BF-28B0-44BF-8FC0-BF357AA12C4E}"/>
              </a:ext>
            </a:extLst>
          </p:cNvPr>
          <p:cNvSpPr txBox="1"/>
          <p:nvPr/>
        </p:nvSpPr>
        <p:spPr>
          <a:xfrm>
            <a:off x="405319" y="1657099"/>
            <a:ext cx="206932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Espacio para imagen que contextualice el sector, evidencie el mal estado </a:t>
            </a:r>
          </a:p>
          <a:p>
            <a:pPr algn="ctr"/>
            <a:r>
              <a:rPr lang="es-ES" sz="1400" dirty="0"/>
              <a:t>y la necesidad de la intervención</a:t>
            </a:r>
            <a:endParaRPr lang="es-CO" sz="1400" dirty="0"/>
          </a:p>
        </p:txBody>
      </p:sp>
      <p:pic>
        <p:nvPicPr>
          <p:cNvPr id="20" name="Gráfico 19" descr="Marcador">
            <a:extLst>
              <a:ext uri="{FF2B5EF4-FFF2-40B4-BE49-F238E27FC236}">
                <a16:creationId xmlns:a16="http://schemas.microsoft.com/office/drawing/2014/main" id="{D705A53E-8D4D-4479-B62F-A2B0E56C7F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62465" y="1827134"/>
            <a:ext cx="202461" cy="202461"/>
          </a:xfrm>
          <a:prstGeom prst="rect">
            <a:avLst/>
          </a:prstGeom>
        </p:spPr>
      </p:pic>
      <p:pic>
        <p:nvPicPr>
          <p:cNvPr id="21" name="Gráfico 20" descr="Calendario giratorio">
            <a:extLst>
              <a:ext uri="{FF2B5EF4-FFF2-40B4-BE49-F238E27FC236}">
                <a16:creationId xmlns:a16="http://schemas.microsoft.com/office/drawing/2014/main" id="{A114D4B2-A414-4789-A3FF-92457FFC22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3592" y="1421904"/>
            <a:ext cx="206663" cy="206663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B86DC419-D0F3-47EA-BD11-EE72737E19B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54802" y="2140645"/>
            <a:ext cx="202460" cy="202460"/>
          </a:xfrm>
          <a:prstGeom prst="rect">
            <a:avLst/>
          </a:prstGeom>
        </p:spPr>
      </p:pic>
      <p:pic>
        <p:nvPicPr>
          <p:cNvPr id="23" name="Gráfico 22" descr="Prohibido">
            <a:extLst>
              <a:ext uri="{FF2B5EF4-FFF2-40B4-BE49-F238E27FC236}">
                <a16:creationId xmlns:a16="http://schemas.microsoft.com/office/drawing/2014/main" id="{41085BAA-7D72-482D-944E-F0CD49EF52A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775653" y="2462220"/>
            <a:ext cx="141354" cy="141354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40D333FE-68AC-4EB6-9368-5320B03A457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754802" y="2719616"/>
            <a:ext cx="202398" cy="202398"/>
          </a:xfrm>
          <a:prstGeom prst="rect">
            <a:avLst/>
          </a:prstGeom>
        </p:spPr>
      </p:pic>
      <p:pic>
        <p:nvPicPr>
          <p:cNvPr id="25" name="Gráfico 24" descr="Éxito de grupo">
            <a:extLst>
              <a:ext uri="{FF2B5EF4-FFF2-40B4-BE49-F238E27FC236}">
                <a16:creationId xmlns:a16="http://schemas.microsoft.com/office/drawing/2014/main" id="{813BA209-AC19-4720-ADF8-0A100AF8544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73592" y="2963849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15EA9C5-4671-4CF4-B252-6EE2CB31D657}"/>
              </a:ext>
            </a:extLst>
          </p:cNvPr>
          <p:cNvSpPr txBox="1"/>
          <p:nvPr/>
        </p:nvSpPr>
        <p:spPr>
          <a:xfrm>
            <a:off x="332656" y="85354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DCF31DC-0E9D-43DB-8CE7-8DF134258B79}"/>
              </a:ext>
            </a:extLst>
          </p:cNvPr>
          <p:cNvSpPr txBox="1"/>
          <p:nvPr/>
        </p:nvSpPr>
        <p:spPr>
          <a:xfrm>
            <a:off x="253946" y="323219"/>
            <a:ext cx="6919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espacio público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2BE87D63-18D5-497B-A11D-875011175FAC}"/>
              </a:ext>
            </a:extLst>
          </p:cNvPr>
          <p:cNvSpPr txBox="1">
            <a:spLocks/>
          </p:cNvSpPr>
          <p:nvPr/>
        </p:nvSpPr>
        <p:spPr>
          <a:xfrm>
            <a:off x="4107021" y="1205880"/>
            <a:ext cx="2634347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84CA714-6D94-4ABA-BE09-9F4327C15015}"/>
              </a:ext>
            </a:extLst>
          </p:cNvPr>
          <p:cNvSpPr txBox="1"/>
          <p:nvPr/>
        </p:nvSpPr>
        <p:spPr>
          <a:xfrm>
            <a:off x="804553" y="1689398"/>
            <a:ext cx="23647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imágenes que evidencien el  estado inicial y finalizada la intervención, tomadas desde el mismo punto.</a:t>
            </a:r>
            <a:endParaRPr lang="es-CO" sz="1600" dirty="0"/>
          </a:p>
        </p:txBody>
      </p:sp>
      <p:pic>
        <p:nvPicPr>
          <p:cNvPr id="19" name="Gráfico 18" descr="Marcador">
            <a:extLst>
              <a:ext uri="{FF2B5EF4-FFF2-40B4-BE49-F238E27FC236}">
                <a16:creationId xmlns:a16="http://schemas.microsoft.com/office/drawing/2014/main" id="{4612EA0D-3FF3-4174-AD98-553ABEE01A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05790" y="1376860"/>
            <a:ext cx="202461" cy="202461"/>
          </a:xfrm>
          <a:prstGeom prst="rect">
            <a:avLst/>
          </a:prstGeom>
        </p:spPr>
      </p:pic>
      <p:pic>
        <p:nvPicPr>
          <p:cNvPr id="20" name="Gráfico 19" descr="Obreros de la construcción">
            <a:extLst>
              <a:ext uri="{FF2B5EF4-FFF2-40B4-BE49-F238E27FC236}">
                <a16:creationId xmlns:a16="http://schemas.microsoft.com/office/drawing/2014/main" id="{B2109724-3989-44BA-B858-320BB0A33D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7000" y="1931708"/>
            <a:ext cx="202460" cy="202460"/>
          </a:xfrm>
          <a:prstGeom prst="rect">
            <a:avLst/>
          </a:prstGeom>
        </p:spPr>
      </p:pic>
      <p:pic>
        <p:nvPicPr>
          <p:cNvPr id="21" name="Gráfico 20" descr="Apretón de manos">
            <a:extLst>
              <a:ext uri="{FF2B5EF4-FFF2-40B4-BE49-F238E27FC236}">
                <a16:creationId xmlns:a16="http://schemas.microsoft.com/office/drawing/2014/main" id="{0825C51D-97AD-4CA6-B5B1-1668DCC2193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499" y="2453458"/>
            <a:ext cx="202398" cy="202398"/>
          </a:xfrm>
          <a:prstGeom prst="rect">
            <a:avLst/>
          </a:prstGeom>
        </p:spPr>
      </p:pic>
      <p:pic>
        <p:nvPicPr>
          <p:cNvPr id="22" name="Gráfico 21" descr="Éxito de grupo">
            <a:extLst>
              <a:ext uri="{FF2B5EF4-FFF2-40B4-BE49-F238E27FC236}">
                <a16:creationId xmlns:a16="http://schemas.microsoft.com/office/drawing/2014/main" id="{1407D3CD-0D0E-4558-8290-B9758D954C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76840" y="3072252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250A76E-8081-4C11-AA1B-DCC221BFF88E}"/>
              </a:ext>
            </a:extLst>
          </p:cNvPr>
          <p:cNvSpPr txBox="1"/>
          <p:nvPr/>
        </p:nvSpPr>
        <p:spPr>
          <a:xfrm>
            <a:off x="294446" y="832098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barrios,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53450546-77B3-4C04-82E8-E0DC0C8EEDB1}"/>
              </a:ext>
            </a:extLst>
          </p:cNvPr>
          <p:cNvSpPr txBox="1">
            <a:spLocks/>
          </p:cNvSpPr>
          <p:nvPr/>
        </p:nvSpPr>
        <p:spPr>
          <a:xfrm>
            <a:off x="3389497" y="1133872"/>
            <a:ext cx="3207855" cy="22289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 o beneficio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986F08F-6351-496A-9FAA-6A01401248C1}"/>
              </a:ext>
            </a:extLst>
          </p:cNvPr>
          <p:cNvSpPr txBox="1"/>
          <p:nvPr/>
        </p:nvSpPr>
        <p:spPr>
          <a:xfrm>
            <a:off x="448959" y="1627742"/>
            <a:ext cx="240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35CF302-3B83-4671-9799-36E810033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76623" y="1822219"/>
            <a:ext cx="202461" cy="202461"/>
          </a:xfrm>
          <a:prstGeom prst="rect">
            <a:avLst/>
          </a:prstGeom>
        </p:spPr>
      </p:pic>
      <p:pic>
        <p:nvPicPr>
          <p:cNvPr id="32" name="Gráfico 31" descr="Calendario giratorio">
            <a:extLst>
              <a:ext uri="{FF2B5EF4-FFF2-40B4-BE49-F238E27FC236}">
                <a16:creationId xmlns:a16="http://schemas.microsoft.com/office/drawing/2014/main" id="{F3176935-A971-4301-9604-35A802BDD6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68960" y="1205880"/>
            <a:ext cx="206663" cy="206663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D217E5E0-DE1A-481A-A56A-5D95F26C7AF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8960" y="2227556"/>
            <a:ext cx="202460" cy="202460"/>
          </a:xfrm>
          <a:prstGeom prst="rect">
            <a:avLst/>
          </a:prstGeom>
        </p:spPr>
      </p:pic>
      <p:pic>
        <p:nvPicPr>
          <p:cNvPr id="34" name="Gráfico 33" descr="Prohibido">
            <a:extLst>
              <a:ext uri="{FF2B5EF4-FFF2-40B4-BE49-F238E27FC236}">
                <a16:creationId xmlns:a16="http://schemas.microsoft.com/office/drawing/2014/main" id="{C165BA67-C307-40EA-BD78-7ABA8A0C5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98653" y="2743992"/>
            <a:ext cx="141354" cy="141354"/>
          </a:xfrm>
          <a:prstGeom prst="rect">
            <a:avLst/>
          </a:prstGeom>
        </p:spPr>
      </p:pic>
      <p:pic>
        <p:nvPicPr>
          <p:cNvPr id="35" name="Gráfico 34" descr="Apretón de manos">
            <a:extLst>
              <a:ext uri="{FF2B5EF4-FFF2-40B4-BE49-F238E27FC236}">
                <a16:creationId xmlns:a16="http://schemas.microsoft.com/office/drawing/2014/main" id="{2FDA2ED7-FDEF-44D5-A5BF-5E124126F6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8960" y="3163722"/>
            <a:ext cx="202398" cy="202398"/>
          </a:xfrm>
          <a:prstGeom prst="rect">
            <a:avLst/>
          </a:prstGeom>
        </p:spPr>
      </p:pic>
      <p:pic>
        <p:nvPicPr>
          <p:cNvPr id="37" name="Gráfico 36" descr="Reloj">
            <a:extLst>
              <a:ext uri="{FF2B5EF4-FFF2-40B4-BE49-F238E27FC236}">
                <a16:creationId xmlns:a16="http://schemas.microsoft.com/office/drawing/2014/main" id="{504A4621-B8F3-4304-BC4F-680B9A5F6B2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74995" y="1548627"/>
            <a:ext cx="202399" cy="202399"/>
          </a:xfrm>
          <a:prstGeom prst="rect">
            <a:avLst/>
          </a:prstGeom>
        </p:spPr>
      </p:pic>
      <p:sp>
        <p:nvSpPr>
          <p:cNvPr id="38" name="CuadroTexto 37">
            <a:extLst>
              <a:ext uri="{FF2B5EF4-FFF2-40B4-BE49-F238E27FC236}">
                <a16:creationId xmlns:a16="http://schemas.microsoft.com/office/drawing/2014/main" id="{94A1F30F-9D96-4AF0-BF78-A39DAC7C2031}"/>
              </a:ext>
            </a:extLst>
          </p:cNvPr>
          <p:cNvSpPr txBox="1"/>
          <p:nvPr/>
        </p:nvSpPr>
        <p:spPr>
          <a:xfrm>
            <a:off x="209301" y="270983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31086" y="1421904"/>
            <a:ext cx="3810282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1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1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615985" y="1724673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2006986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517821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947697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819443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2018441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646040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286000"/>
            <a:ext cx="184868" cy="1848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DEACC8E-0C14-4EE7-A8FC-003A6D4D3D0B}"/>
              </a:ext>
            </a:extLst>
          </p:cNvPr>
          <p:cNvSpPr txBox="1"/>
          <p:nvPr/>
        </p:nvSpPr>
        <p:spPr>
          <a:xfrm>
            <a:off x="260648" y="1121802"/>
            <a:ext cx="5762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5096B4D-98CF-4089-B811-33C32B6B0AE9}"/>
              </a:ext>
            </a:extLst>
          </p:cNvPr>
          <p:cNvSpPr txBox="1"/>
          <p:nvPr/>
        </p:nvSpPr>
        <p:spPr>
          <a:xfrm>
            <a:off x="255315" y="82939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E8C1783-A558-4A09-818B-4DD9D8894F6E}"/>
              </a:ext>
            </a:extLst>
          </p:cNvPr>
          <p:cNvSpPr txBox="1"/>
          <p:nvPr/>
        </p:nvSpPr>
        <p:spPr>
          <a:xfrm>
            <a:off x="209301" y="270983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2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495C81-AE12-400E-868B-E325FFA42F99}"/>
              </a:ext>
            </a:extLst>
          </p:cNvPr>
          <p:cNvSpPr txBox="1"/>
          <p:nvPr/>
        </p:nvSpPr>
        <p:spPr>
          <a:xfrm>
            <a:off x="288079" y="1133872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3A3D20-6265-4BB2-88A0-89142ABD9A84}"/>
              </a:ext>
            </a:extLst>
          </p:cNvPr>
          <p:cNvSpPr txBox="1">
            <a:spLocks/>
          </p:cNvSpPr>
          <p:nvPr/>
        </p:nvSpPr>
        <p:spPr>
          <a:xfrm>
            <a:off x="3162617" y="1642997"/>
            <a:ext cx="3290719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2B9CCE7-563F-4B7A-BD1A-324F528756DE}"/>
              </a:ext>
            </a:extLst>
          </p:cNvPr>
          <p:cNvSpPr txBox="1"/>
          <p:nvPr/>
        </p:nvSpPr>
        <p:spPr>
          <a:xfrm>
            <a:off x="477671" y="2086880"/>
            <a:ext cx="2447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D2A69261-7C63-41F0-B549-E9ABDB81A2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06889" y="3006080"/>
            <a:ext cx="202461" cy="202461"/>
          </a:xfrm>
          <a:prstGeom prst="rect">
            <a:avLst/>
          </a:prstGeom>
        </p:spPr>
      </p:pic>
      <p:pic>
        <p:nvPicPr>
          <p:cNvPr id="18" name="Gráfico 17" descr="Obreros de la construcción">
            <a:extLst>
              <a:ext uri="{FF2B5EF4-FFF2-40B4-BE49-F238E27FC236}">
                <a16:creationId xmlns:a16="http://schemas.microsoft.com/office/drawing/2014/main" id="{CB1C59D7-FF58-47C4-B904-FBF823D8AA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06890" y="1716718"/>
            <a:ext cx="202460" cy="20246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D3B54D01-8422-4378-803C-5F202426C6C2}"/>
              </a:ext>
            </a:extLst>
          </p:cNvPr>
          <p:cNvSpPr txBox="1"/>
          <p:nvPr/>
        </p:nvSpPr>
        <p:spPr>
          <a:xfrm>
            <a:off x="354630" y="841462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6AEB58A5-F404-4183-A47B-84E8B74662DB}"/>
              </a:ext>
            </a:extLst>
          </p:cNvPr>
          <p:cNvSpPr txBox="1"/>
          <p:nvPr/>
        </p:nvSpPr>
        <p:spPr>
          <a:xfrm>
            <a:off x="209301" y="270983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D7172CF-1137-401E-AEBF-EBEDF342C76A}"/>
              </a:ext>
            </a:extLst>
          </p:cNvPr>
          <p:cNvSpPr txBox="1"/>
          <p:nvPr/>
        </p:nvSpPr>
        <p:spPr>
          <a:xfrm>
            <a:off x="473523" y="1791147"/>
            <a:ext cx="1882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2BF219F-ECFB-4927-A2A6-16B17A83E42D}"/>
              </a:ext>
            </a:extLst>
          </p:cNvPr>
          <p:cNvSpPr txBox="1"/>
          <p:nvPr/>
        </p:nvSpPr>
        <p:spPr>
          <a:xfrm>
            <a:off x="332656" y="863641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20F95C1-BB65-410F-98BF-193792B42C57}"/>
              </a:ext>
            </a:extLst>
          </p:cNvPr>
          <p:cNvSpPr txBox="1"/>
          <p:nvPr/>
        </p:nvSpPr>
        <p:spPr>
          <a:xfrm>
            <a:off x="332656" y="1061864"/>
            <a:ext cx="57625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870D607-3114-4EA8-A0F9-2DBA6B0B8188}"/>
              </a:ext>
            </a:extLst>
          </p:cNvPr>
          <p:cNvSpPr txBox="1">
            <a:spLocks/>
          </p:cNvSpPr>
          <p:nvPr/>
        </p:nvSpPr>
        <p:spPr>
          <a:xfrm>
            <a:off x="3169330" y="1534715"/>
            <a:ext cx="3206050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4EB0B780-E64B-4B31-8214-5CF5FF1396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8548" y="1879987"/>
            <a:ext cx="202461" cy="202461"/>
          </a:xfrm>
          <a:prstGeom prst="rect">
            <a:avLst/>
          </a:prstGeom>
        </p:spPr>
      </p:pic>
      <p:pic>
        <p:nvPicPr>
          <p:cNvPr id="22" name="Gráfico 21" descr="Calendario giratorio">
            <a:extLst>
              <a:ext uri="{FF2B5EF4-FFF2-40B4-BE49-F238E27FC236}">
                <a16:creationId xmlns:a16="http://schemas.microsoft.com/office/drawing/2014/main" id="{5FBC6F97-E31F-403D-A3F4-49510FF555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79677" y="1598971"/>
            <a:ext cx="206663" cy="206663"/>
          </a:xfrm>
          <a:prstGeom prst="rect">
            <a:avLst/>
          </a:prstGeom>
        </p:spPr>
      </p:pic>
      <p:pic>
        <p:nvPicPr>
          <p:cNvPr id="23" name="Gráfico 22" descr="Éxito de grupo">
            <a:extLst>
              <a:ext uri="{FF2B5EF4-FFF2-40B4-BE49-F238E27FC236}">
                <a16:creationId xmlns:a16="http://schemas.microsoft.com/office/drawing/2014/main" id="{1AB9C137-D80E-457D-9276-827579B2558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63955" y="2701879"/>
            <a:ext cx="202399" cy="202399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1A2A2485-018A-4FE0-A903-AE0A149EBE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2178" y="2157366"/>
            <a:ext cx="202460" cy="202460"/>
          </a:xfrm>
          <a:prstGeom prst="rect">
            <a:avLst/>
          </a:prstGeom>
        </p:spPr>
      </p:pic>
      <p:pic>
        <p:nvPicPr>
          <p:cNvPr id="25" name="Gráfico 24" descr="Apretón de manos">
            <a:extLst>
              <a:ext uri="{FF2B5EF4-FFF2-40B4-BE49-F238E27FC236}">
                <a16:creationId xmlns:a16="http://schemas.microsoft.com/office/drawing/2014/main" id="{697C6E45-9A80-4FCA-8C2D-2AB5C36FA1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2438509"/>
            <a:ext cx="202398" cy="202398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D57C6F86-C436-4C7C-ACE1-A66BBB34EE15}"/>
              </a:ext>
            </a:extLst>
          </p:cNvPr>
          <p:cNvSpPr txBox="1"/>
          <p:nvPr/>
        </p:nvSpPr>
        <p:spPr>
          <a:xfrm>
            <a:off x="209301" y="270983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57481" y="2022126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641893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650702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2DA410-BF9D-45B8-8D01-C6799C9F01F6}"/>
              </a:ext>
            </a:extLst>
          </p:cNvPr>
          <p:cNvSpPr txBox="1"/>
          <p:nvPr/>
        </p:nvSpPr>
        <p:spPr>
          <a:xfrm>
            <a:off x="345247" y="107793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E6E219B-A729-4DDD-BDC7-84FA5848D8E5}"/>
              </a:ext>
            </a:extLst>
          </p:cNvPr>
          <p:cNvSpPr txBox="1"/>
          <p:nvPr/>
        </p:nvSpPr>
        <p:spPr>
          <a:xfrm>
            <a:off x="345247" y="869104"/>
            <a:ext cx="3945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 si son varios: </a:t>
            </a:r>
            <a:endParaRPr lang="es-CO" sz="1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B915F3C-9F82-490B-B2DE-84D4F6037EAE}"/>
              </a:ext>
            </a:extLst>
          </p:cNvPr>
          <p:cNvSpPr txBox="1"/>
          <p:nvPr/>
        </p:nvSpPr>
        <p:spPr>
          <a:xfrm>
            <a:off x="209301" y="270983"/>
            <a:ext cx="5762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espacio público</a:t>
            </a:r>
            <a:endParaRPr lang="es-CO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809</Words>
  <Application>Microsoft Office PowerPoint</Application>
  <PresentationFormat>Personalizado</PresentationFormat>
  <Paragraphs>128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273</cp:revision>
  <cp:lastPrinted>2019-09-16T13:01:52Z</cp:lastPrinted>
  <dcterms:created xsi:type="dcterms:W3CDTF">2017-09-14T15:05:19Z</dcterms:created>
  <dcterms:modified xsi:type="dcterms:W3CDTF">2022-01-19T15:55:52Z</dcterms:modified>
</cp:coreProperties>
</file>