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66" r:id="rId3"/>
    <p:sldId id="270" r:id="rId4"/>
    <p:sldId id="267" r:id="rId5"/>
    <p:sldId id="268" r:id="rId6"/>
    <p:sldId id="269" r:id="rId7"/>
  </p:sldIdLst>
  <p:sldSz cx="6858000" cy="4572000"/>
  <p:notesSz cx="9926638" cy="6797675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D23B"/>
    <a:srgbClr val="F9F9F9"/>
    <a:srgbClr val="FFFFFF"/>
    <a:srgbClr val="781855"/>
    <a:srgbClr val="C8002D"/>
    <a:srgbClr val="8D993A"/>
    <a:srgbClr val="4F5529"/>
    <a:srgbClr val="00639A"/>
    <a:srgbClr val="007CC0"/>
    <a:srgbClr val="F1B6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000" autoAdjust="0"/>
    <p:restoredTop sz="94394" autoAdjust="0"/>
  </p:normalViewPr>
  <p:slideViewPr>
    <p:cSldViewPr>
      <p:cViewPr varScale="1">
        <p:scale>
          <a:sx n="107" d="100"/>
          <a:sy n="107" d="100"/>
        </p:scale>
        <p:origin x="132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4106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4106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EF81FB3-EACB-45EB-A2DC-2D5AEDAB181A}" type="datetimeFigureOut">
              <a:rPr lang="es-CO" smtClean="0"/>
              <a:pPr/>
              <a:t>19/01/2022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243263" y="850900"/>
            <a:ext cx="3440112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992665" y="3271381"/>
            <a:ext cx="7941310" cy="2676585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301543" cy="34106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622799" y="6456612"/>
            <a:ext cx="4301543" cy="34106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18F3A18-C940-43E2-B241-780047DEB1AE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12502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799FF7-3B68-4F84-87C9-5BFA5F150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913" y="152405"/>
            <a:ext cx="4176191" cy="285620"/>
          </a:xfrm>
          <a:prstGeom prst="rect">
            <a:avLst/>
          </a:prstGeom>
        </p:spPr>
        <p:txBody>
          <a:bodyPr lIns="36000" tIns="36000" rIns="36000" bIns="36000"/>
          <a:lstStyle>
            <a:lvl1pPr algn="l">
              <a:defRPr sz="2000" b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endParaRPr lang="es-CO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4F2CA1A-537A-42BB-91FC-E015A8E12B4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88892" y="439861"/>
            <a:ext cx="4176191" cy="189955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1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CO" dirty="0"/>
          </a:p>
        </p:txBody>
      </p:sp>
      <p:sp>
        <p:nvSpPr>
          <p:cNvPr id="11" name="Marcador de texto 4">
            <a:extLst>
              <a:ext uri="{FF2B5EF4-FFF2-40B4-BE49-F238E27FC236}">
                <a16:creationId xmlns:a16="http://schemas.microsoft.com/office/drawing/2014/main" id="{34C7D4AC-6550-4891-A2CD-FBE52500A53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 rot="16200000">
            <a:off x="-1100662" y="2656929"/>
            <a:ext cx="2446087" cy="72279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19" name="Marcador de texto 4">
            <a:extLst>
              <a:ext uri="{FF2B5EF4-FFF2-40B4-BE49-F238E27FC236}">
                <a16:creationId xmlns:a16="http://schemas.microsoft.com/office/drawing/2014/main" id="{70FECC8D-E63E-4751-B0BF-0469D43D7C4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45879" y="4014192"/>
            <a:ext cx="2376267" cy="96010"/>
          </a:xfrm>
          <a:prstGeom prst="rect">
            <a:avLst/>
          </a:prstGeom>
        </p:spPr>
        <p:txBody>
          <a:bodyPr lIns="36000" tIns="36000" rIns="36000" bIns="36000"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0" name="Marcador de texto 4">
            <a:extLst>
              <a:ext uri="{FF2B5EF4-FFF2-40B4-BE49-F238E27FC236}">
                <a16:creationId xmlns:a16="http://schemas.microsoft.com/office/drawing/2014/main" id="{0EF857FC-3FAC-41DA-84F9-8D87C5B062D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45528" y="4110203"/>
            <a:ext cx="2376267" cy="386109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1" name="Marcador de texto 4">
            <a:extLst>
              <a:ext uri="{FF2B5EF4-FFF2-40B4-BE49-F238E27FC236}">
                <a16:creationId xmlns:a16="http://schemas.microsoft.com/office/drawing/2014/main" id="{EBDC95A0-9334-4FDA-8313-F7F405F03B1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501008" y="917849"/>
            <a:ext cx="3168080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  <p:sp>
        <p:nvSpPr>
          <p:cNvPr id="13" name="Marcador de texto 4">
            <a:extLst>
              <a:ext uri="{FF2B5EF4-FFF2-40B4-BE49-F238E27FC236}">
                <a16:creationId xmlns:a16="http://schemas.microsoft.com/office/drawing/2014/main" id="{1D2BE0FC-BD72-4966-B45A-B7351104E54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88892" y="917849"/>
            <a:ext cx="3168080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47878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O CON IM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799FF7-3B68-4F84-87C9-5BFA5F150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913" y="152405"/>
            <a:ext cx="4176191" cy="285620"/>
          </a:xfrm>
          <a:prstGeom prst="rect">
            <a:avLst/>
          </a:prstGeom>
        </p:spPr>
        <p:txBody>
          <a:bodyPr lIns="36000" tIns="36000" rIns="36000" bIns="36000"/>
          <a:lstStyle>
            <a:lvl1pPr algn="l">
              <a:defRPr sz="2000" b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endParaRPr lang="es-CO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4F2CA1A-537A-42BB-91FC-E015A8E12B4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88892" y="439861"/>
            <a:ext cx="4176191" cy="189955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1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CO" dirty="0"/>
          </a:p>
        </p:txBody>
      </p:sp>
      <p:sp>
        <p:nvSpPr>
          <p:cNvPr id="10" name="Marcador de posición de imagen 9">
            <a:extLst>
              <a:ext uri="{FF2B5EF4-FFF2-40B4-BE49-F238E27FC236}">
                <a16:creationId xmlns:a16="http://schemas.microsoft.com/office/drawing/2014/main" id="{383DE253-54B3-49AA-9BEE-F8B50CEDC88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221088" y="1325836"/>
            <a:ext cx="2448000" cy="192032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CO" dirty="0"/>
              <a:t>Haga clic para agregar imagen</a:t>
            </a:r>
          </a:p>
        </p:txBody>
      </p:sp>
      <p:sp>
        <p:nvSpPr>
          <p:cNvPr id="14" name="Marcador de texto 4">
            <a:extLst>
              <a:ext uri="{FF2B5EF4-FFF2-40B4-BE49-F238E27FC236}">
                <a16:creationId xmlns:a16="http://schemas.microsoft.com/office/drawing/2014/main" id="{46D644E2-0265-472B-A618-F1FBACDCD40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88913" y="917849"/>
            <a:ext cx="1871935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  <p:sp>
        <p:nvSpPr>
          <p:cNvPr id="19" name="Marcador de texto 4">
            <a:extLst>
              <a:ext uri="{FF2B5EF4-FFF2-40B4-BE49-F238E27FC236}">
                <a16:creationId xmlns:a16="http://schemas.microsoft.com/office/drawing/2014/main" id="{70FECC8D-E63E-4751-B0BF-0469D43D7C4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45879" y="4014192"/>
            <a:ext cx="2376267" cy="96010"/>
          </a:xfrm>
          <a:prstGeom prst="rect">
            <a:avLst/>
          </a:prstGeom>
        </p:spPr>
        <p:txBody>
          <a:bodyPr lIns="36000" tIns="36000" rIns="36000" bIns="36000"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0" name="Marcador de texto 4">
            <a:extLst>
              <a:ext uri="{FF2B5EF4-FFF2-40B4-BE49-F238E27FC236}">
                <a16:creationId xmlns:a16="http://schemas.microsoft.com/office/drawing/2014/main" id="{0EF857FC-3FAC-41DA-84F9-8D87C5B062D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45528" y="4110203"/>
            <a:ext cx="2376267" cy="386109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1" name="Marcador de texto 4">
            <a:extLst>
              <a:ext uri="{FF2B5EF4-FFF2-40B4-BE49-F238E27FC236}">
                <a16:creationId xmlns:a16="http://schemas.microsoft.com/office/drawing/2014/main" id="{EBDC95A0-9334-4FDA-8313-F7F405F03B1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2205137" y="917849"/>
            <a:ext cx="1871935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  <p:sp>
        <p:nvSpPr>
          <p:cNvPr id="22" name="Marcador de texto 4">
            <a:extLst>
              <a:ext uri="{FF2B5EF4-FFF2-40B4-BE49-F238E27FC236}">
                <a16:creationId xmlns:a16="http://schemas.microsoft.com/office/drawing/2014/main" id="{9966D7F7-FF4B-470B-9FD5-B585720F9E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 rot="16200000">
            <a:off x="-1100662" y="2656929"/>
            <a:ext cx="2446087" cy="72279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pPr lvl="0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BBD3A4D7-B822-4DD5-A485-08582B6ADAF7}"/>
              </a:ext>
            </a:extLst>
          </p:cNvPr>
          <p:cNvSpPr/>
          <p:nvPr userDrawn="1"/>
        </p:nvSpPr>
        <p:spPr>
          <a:xfrm>
            <a:off x="-2" y="1"/>
            <a:ext cx="6858002" cy="7738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FFF472CC-2736-4C34-8091-4D724BF93414}"/>
              </a:ext>
            </a:extLst>
          </p:cNvPr>
          <p:cNvSpPr/>
          <p:nvPr userDrawn="1"/>
        </p:nvSpPr>
        <p:spPr>
          <a:xfrm>
            <a:off x="-8712" y="3438128"/>
            <a:ext cx="6858000" cy="60646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1E9ECB04-C789-40DE-AEA9-978E058F430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40" t="92807"/>
          <a:stretch/>
        </p:blipFill>
        <p:spPr>
          <a:xfrm>
            <a:off x="4730900" y="3870176"/>
            <a:ext cx="2160028" cy="512667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B5F71070-B08F-475B-8F5A-A97D41BFFC4A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00" y="3343970"/>
            <a:ext cx="393071" cy="1223193"/>
          </a:xfrm>
          <a:prstGeom prst="rect">
            <a:avLst/>
          </a:prstGeom>
        </p:spPr>
      </p:pic>
      <p:grpSp>
        <p:nvGrpSpPr>
          <p:cNvPr id="2" name="Grupo 1">
            <a:extLst>
              <a:ext uri="{FF2B5EF4-FFF2-40B4-BE49-F238E27FC236}">
                <a16:creationId xmlns:a16="http://schemas.microsoft.com/office/drawing/2014/main" id="{5ADDA172-A1D3-4BD2-B519-59BA4AA22EC7}"/>
              </a:ext>
            </a:extLst>
          </p:cNvPr>
          <p:cNvGrpSpPr/>
          <p:nvPr userDrawn="1"/>
        </p:nvGrpSpPr>
        <p:grpSpPr>
          <a:xfrm>
            <a:off x="2241286" y="3676769"/>
            <a:ext cx="2520283" cy="743685"/>
            <a:chOff x="3740330" y="7437226"/>
            <a:chExt cx="3117669" cy="919961"/>
          </a:xfrm>
        </p:grpSpPr>
        <p:pic>
          <p:nvPicPr>
            <p:cNvPr id="6" name="Imagen 5">
              <a:extLst>
                <a:ext uri="{FF2B5EF4-FFF2-40B4-BE49-F238E27FC236}">
                  <a16:creationId xmlns:a16="http://schemas.microsoft.com/office/drawing/2014/main" id="{51775043-8FB5-49EE-9EB6-8F0A0AE16BDC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4540" t="83284" b="10983"/>
            <a:stretch/>
          </p:blipFill>
          <p:spPr>
            <a:xfrm>
              <a:off x="3740330" y="7437226"/>
              <a:ext cx="3117669" cy="589778"/>
            </a:xfrm>
            <a:prstGeom prst="rect">
              <a:avLst/>
            </a:prstGeom>
          </p:spPr>
        </p:pic>
        <p:pic>
          <p:nvPicPr>
            <p:cNvPr id="7" name="Imagen 6">
              <a:extLst>
                <a:ext uri="{FF2B5EF4-FFF2-40B4-BE49-F238E27FC236}">
                  <a16:creationId xmlns:a16="http://schemas.microsoft.com/office/drawing/2014/main" id="{0A877DDA-B6A9-49B6-AC64-226BA9E2CD6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6"/>
            <a:srcRect l="66412" t="44443" r="20001" b="36660"/>
            <a:stretch/>
          </p:blipFill>
          <p:spPr>
            <a:xfrm>
              <a:off x="4757006" y="7974751"/>
              <a:ext cx="931818" cy="382436"/>
            </a:xfrm>
            <a:prstGeom prst="rect">
              <a:avLst/>
            </a:prstGeom>
          </p:spPr>
        </p:pic>
        <p:sp>
          <p:nvSpPr>
            <p:cNvPr id="10" name="CuadroTexto 9">
              <a:extLst>
                <a:ext uri="{FF2B5EF4-FFF2-40B4-BE49-F238E27FC236}">
                  <a16:creationId xmlns:a16="http://schemas.microsoft.com/office/drawing/2014/main" id="{DBF09D62-4AA2-40E5-BA0C-736741AA7AFE}"/>
                </a:ext>
              </a:extLst>
            </p:cNvPr>
            <p:cNvSpPr txBox="1"/>
            <p:nvPr userDrawn="1"/>
          </p:nvSpPr>
          <p:spPr>
            <a:xfrm>
              <a:off x="3792579" y="7994467"/>
              <a:ext cx="1094781" cy="285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9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Redes sociales:</a:t>
              </a:r>
              <a:endParaRPr lang="es-CO" sz="9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29" name="Rectángulo 28">
            <a:extLst>
              <a:ext uri="{FF2B5EF4-FFF2-40B4-BE49-F238E27FC236}">
                <a16:creationId xmlns:a16="http://schemas.microsoft.com/office/drawing/2014/main" id="{DBCE487A-19C7-4421-B9FB-7BC2937B9DCD}"/>
              </a:ext>
            </a:extLst>
          </p:cNvPr>
          <p:cNvSpPr/>
          <p:nvPr userDrawn="1"/>
        </p:nvSpPr>
        <p:spPr>
          <a:xfrm>
            <a:off x="0" y="943917"/>
            <a:ext cx="332384" cy="189955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EE039326-70E6-4557-B1AE-10E92073364C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53" y="51865"/>
            <a:ext cx="705963" cy="298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</p:sldLayoutIdLst>
  <p:txStyles>
    <p:titleStyle>
      <a:lvl1pPr algn="ctr" defTabSz="203220" rtl="0" eaLnBrk="1" latinLnBrk="0" hangingPunct="1">
        <a:spcBef>
          <a:spcPct val="0"/>
        </a:spcBef>
        <a:buNone/>
        <a:defRPr sz="97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6208" indent="-76208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711" kern="1200">
          <a:solidFill>
            <a:schemeClr val="tx1"/>
          </a:solidFill>
          <a:latin typeface="+mn-lt"/>
          <a:ea typeface="+mn-ea"/>
          <a:cs typeface="+mn-cs"/>
        </a:defRPr>
      </a:lvl1pPr>
      <a:lvl2pPr marL="165116" indent="-63507" algn="l" defTabSz="203220" rtl="0" eaLnBrk="1" latinLnBrk="0" hangingPunct="1">
        <a:spcBef>
          <a:spcPct val="20000"/>
        </a:spcBef>
        <a:buFont typeface="Arial" panose="020B0604020202020204" pitchFamily="34" charset="0"/>
        <a:buChar char="–"/>
        <a:defRPr sz="622" kern="1200">
          <a:solidFill>
            <a:schemeClr val="tx1"/>
          </a:solidFill>
          <a:latin typeface="+mn-lt"/>
          <a:ea typeface="+mn-ea"/>
          <a:cs typeface="+mn-cs"/>
        </a:defRPr>
      </a:lvl2pPr>
      <a:lvl3pPr marL="254025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533" kern="1200">
          <a:solidFill>
            <a:schemeClr val="tx1"/>
          </a:solidFill>
          <a:latin typeface="+mn-lt"/>
          <a:ea typeface="+mn-ea"/>
          <a:cs typeface="+mn-cs"/>
        </a:defRPr>
      </a:lvl3pPr>
      <a:lvl4pPr marL="35563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–"/>
        <a:defRPr sz="445" kern="1200">
          <a:solidFill>
            <a:schemeClr val="tx1"/>
          </a:solidFill>
          <a:latin typeface="+mn-lt"/>
          <a:ea typeface="+mn-ea"/>
          <a:cs typeface="+mn-cs"/>
        </a:defRPr>
      </a:lvl4pPr>
      <a:lvl5pPr marL="45724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»"/>
        <a:defRPr sz="445" kern="1200">
          <a:solidFill>
            <a:schemeClr val="tx1"/>
          </a:solidFill>
          <a:latin typeface="+mn-lt"/>
          <a:ea typeface="+mn-ea"/>
          <a:cs typeface="+mn-cs"/>
        </a:defRPr>
      </a:lvl5pPr>
      <a:lvl6pPr marL="55885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6pPr>
      <a:lvl7pPr marL="66046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7pPr>
      <a:lvl8pPr marL="76207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8pPr>
      <a:lvl9pPr marL="863687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1pPr>
      <a:lvl2pPr marL="10161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2pPr>
      <a:lvl3pPr marL="20322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3pPr>
      <a:lvl4pPr marL="30483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4pPr>
      <a:lvl5pPr marL="40644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5pPr>
      <a:lvl6pPr marL="50805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6pPr>
      <a:lvl7pPr marL="60966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7pPr>
      <a:lvl8pPr marL="71127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8pPr>
      <a:lvl9pPr marL="81288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19" userDrawn="1">
          <p15:clr>
            <a:srgbClr val="F26B43"/>
          </p15:clr>
        </p15:guide>
        <p15:guide id="2" pos="420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sv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12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8.sv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12" Type="http://schemas.openxmlformats.org/officeDocument/2006/relationships/image" Target="../media/image1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svg"/><Relationship Id="rId3" Type="http://schemas.openxmlformats.org/officeDocument/2006/relationships/image" Target="../media/image6.svg"/><Relationship Id="rId7" Type="http://schemas.openxmlformats.org/officeDocument/2006/relationships/image" Target="../media/image16.svg"/><Relationship Id="rId12" Type="http://schemas.openxmlformats.org/officeDocument/2006/relationships/image" Target="../media/image2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11" Type="http://schemas.openxmlformats.org/officeDocument/2006/relationships/image" Target="../media/image20.svg"/><Relationship Id="rId5" Type="http://schemas.openxmlformats.org/officeDocument/2006/relationships/image" Target="../media/image8.svg"/><Relationship Id="rId15" Type="http://schemas.openxmlformats.org/officeDocument/2006/relationships/image" Target="../media/image24.svg"/><Relationship Id="rId10" Type="http://schemas.openxmlformats.org/officeDocument/2006/relationships/image" Target="../media/image19.png"/><Relationship Id="rId4" Type="http://schemas.openxmlformats.org/officeDocument/2006/relationships/image" Target="../media/image7.png"/><Relationship Id="rId9" Type="http://schemas.openxmlformats.org/officeDocument/2006/relationships/image" Target="../media/image18.svg"/><Relationship Id="rId14" Type="http://schemas.openxmlformats.org/officeDocument/2006/relationships/image" Target="../media/image2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6.svg"/><Relationship Id="rId7" Type="http://schemas.openxmlformats.org/officeDocument/2006/relationships/image" Target="../media/image1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0.sv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8" name="Marcador de texto 7">
            <a:extLst>
              <a:ext uri="{FF2B5EF4-FFF2-40B4-BE49-F238E27FC236}">
                <a16:creationId xmlns:a16="http://schemas.microsoft.com/office/drawing/2014/main" id="{F79F82FB-6368-4F85-970D-3E3E0595FC22}"/>
              </a:ext>
            </a:extLst>
          </p:cNvPr>
          <p:cNvSpPr txBox="1">
            <a:spLocks/>
          </p:cNvSpPr>
          <p:nvPr/>
        </p:nvSpPr>
        <p:spPr>
          <a:xfrm>
            <a:off x="3073048" y="1349896"/>
            <a:ext cx="3668320" cy="18078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¿Cuándo – a partir de cuándo – entre qué lapso de tiempo?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 (incluir los tramos si son varios, o los barrios)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-  Qué harán? (de forma sencilla)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Beneficio breve de la intervención</a:t>
            </a:r>
          </a:p>
        </p:txBody>
      </p:sp>
      <p:pic>
        <p:nvPicPr>
          <p:cNvPr id="20" name="Gráfico 19" descr="Marcador">
            <a:extLst>
              <a:ext uri="{FF2B5EF4-FFF2-40B4-BE49-F238E27FC236}">
                <a16:creationId xmlns:a16="http://schemas.microsoft.com/office/drawing/2014/main" id="{D705A53E-8D4D-4479-B62F-A2B0E56C7FC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62465" y="1827134"/>
            <a:ext cx="202461" cy="202461"/>
          </a:xfrm>
          <a:prstGeom prst="rect">
            <a:avLst/>
          </a:prstGeom>
        </p:spPr>
      </p:pic>
      <p:pic>
        <p:nvPicPr>
          <p:cNvPr id="21" name="Gráfico 20" descr="Calendario giratorio">
            <a:extLst>
              <a:ext uri="{FF2B5EF4-FFF2-40B4-BE49-F238E27FC236}">
                <a16:creationId xmlns:a16="http://schemas.microsoft.com/office/drawing/2014/main" id="{A114D4B2-A414-4789-A3FF-92457FFC221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773592" y="1421904"/>
            <a:ext cx="206663" cy="206663"/>
          </a:xfrm>
          <a:prstGeom prst="rect">
            <a:avLst/>
          </a:prstGeom>
        </p:spPr>
      </p:pic>
      <p:pic>
        <p:nvPicPr>
          <p:cNvPr id="22" name="Gráfico 21" descr="Obreros de la construcción">
            <a:extLst>
              <a:ext uri="{FF2B5EF4-FFF2-40B4-BE49-F238E27FC236}">
                <a16:creationId xmlns:a16="http://schemas.microsoft.com/office/drawing/2014/main" id="{B86DC419-D0F3-47EA-BD11-EE72737E19B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754802" y="2140645"/>
            <a:ext cx="202460" cy="202460"/>
          </a:xfrm>
          <a:prstGeom prst="rect">
            <a:avLst/>
          </a:prstGeom>
        </p:spPr>
      </p:pic>
      <p:pic>
        <p:nvPicPr>
          <p:cNvPr id="23" name="Gráfico 22" descr="Prohibido">
            <a:extLst>
              <a:ext uri="{FF2B5EF4-FFF2-40B4-BE49-F238E27FC236}">
                <a16:creationId xmlns:a16="http://schemas.microsoft.com/office/drawing/2014/main" id="{41085BAA-7D72-482D-944E-F0CD49EF52A9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775653" y="2462220"/>
            <a:ext cx="141354" cy="141354"/>
          </a:xfrm>
          <a:prstGeom prst="rect">
            <a:avLst/>
          </a:prstGeom>
        </p:spPr>
      </p:pic>
      <p:pic>
        <p:nvPicPr>
          <p:cNvPr id="24" name="Gráfico 23" descr="Apretón de manos">
            <a:extLst>
              <a:ext uri="{FF2B5EF4-FFF2-40B4-BE49-F238E27FC236}">
                <a16:creationId xmlns:a16="http://schemas.microsoft.com/office/drawing/2014/main" id="{40D333FE-68AC-4EB6-9368-5320B03A4579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754802" y="2719616"/>
            <a:ext cx="202398" cy="202398"/>
          </a:xfrm>
          <a:prstGeom prst="rect">
            <a:avLst/>
          </a:prstGeom>
        </p:spPr>
      </p:pic>
      <p:pic>
        <p:nvPicPr>
          <p:cNvPr id="25" name="Gráfico 24" descr="Éxito de grupo">
            <a:extLst>
              <a:ext uri="{FF2B5EF4-FFF2-40B4-BE49-F238E27FC236}">
                <a16:creationId xmlns:a16="http://schemas.microsoft.com/office/drawing/2014/main" id="{813BA209-AC19-4720-ADF8-0A100AF85442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773592" y="2963849"/>
            <a:ext cx="202399" cy="202399"/>
          </a:xfrm>
          <a:prstGeom prst="rect">
            <a:avLst/>
          </a:prstGeom>
        </p:spPr>
      </p:pic>
      <p:sp>
        <p:nvSpPr>
          <p:cNvPr id="14" name="CuadroTexto 13">
            <a:extLst>
              <a:ext uri="{FF2B5EF4-FFF2-40B4-BE49-F238E27FC236}">
                <a16:creationId xmlns:a16="http://schemas.microsoft.com/office/drawing/2014/main" id="{525381E7-668E-4CD7-9688-F796D6FB472D}"/>
              </a:ext>
            </a:extLst>
          </p:cNvPr>
          <p:cNvSpPr txBox="1"/>
          <p:nvPr/>
        </p:nvSpPr>
        <p:spPr>
          <a:xfrm>
            <a:off x="620688" y="485800"/>
            <a:ext cx="5950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</a:t>
            </a:r>
            <a:endParaRPr lang="es-CO" sz="1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7DCBBE17-CF77-46FE-985C-A292BF06615A}"/>
              </a:ext>
            </a:extLst>
          </p:cNvPr>
          <p:cNvSpPr txBox="1"/>
          <p:nvPr/>
        </p:nvSpPr>
        <p:spPr>
          <a:xfrm>
            <a:off x="231459" y="1875994"/>
            <a:ext cx="21174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/>
              <a:t>Espacio para imagen que contextualice el sector o la actividad a informar</a:t>
            </a:r>
            <a:endParaRPr lang="es-CO" sz="1200" dirty="0"/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AABE7A39-B12F-44F7-AE03-16BD4D9303BB}"/>
              </a:ext>
            </a:extLst>
          </p:cNvPr>
          <p:cNvSpPr txBox="1"/>
          <p:nvPr/>
        </p:nvSpPr>
        <p:spPr>
          <a:xfrm>
            <a:off x="251766" y="868310"/>
            <a:ext cx="59604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Describa la actividad a informar brevemente </a:t>
            </a:r>
            <a:r>
              <a:rPr lang="es-ES" sz="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(1 renglón)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81498EA1-9F92-4CDF-8298-FD6E9B546212}"/>
              </a:ext>
            </a:extLst>
          </p:cNvPr>
          <p:cNvSpPr txBox="1"/>
          <p:nvPr/>
        </p:nvSpPr>
        <p:spPr>
          <a:xfrm>
            <a:off x="1302741" y="98974"/>
            <a:ext cx="57625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Nombre del proyecto resumido </a:t>
            </a:r>
            <a:endParaRPr lang="es-CO" sz="3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1392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53450546-77B3-4C04-82E8-E0DC0C8EEDB1}"/>
              </a:ext>
            </a:extLst>
          </p:cNvPr>
          <p:cNvSpPr txBox="1">
            <a:spLocks/>
          </p:cNvSpPr>
          <p:nvPr/>
        </p:nvSpPr>
        <p:spPr>
          <a:xfrm>
            <a:off x="3389497" y="1277888"/>
            <a:ext cx="3207855" cy="22289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¿Tienen horarios de trabajo definidos?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¿Dónde, especificar barrio o tramos si no están arriba?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¿Por qué – qué actividad harán? (sencilla y brevemente)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¿Qué pasará, cómo afectará y a quiénes? (desvíos, </a:t>
            </a:r>
            <a:r>
              <a:rPr lang="es-ES" sz="1100" dirty="0" err="1"/>
              <a:t>etc</a:t>
            </a:r>
            <a:r>
              <a:rPr lang="es-ES" sz="1100" dirty="0"/>
              <a:t>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Breve recomendación a la comunidad o beneficio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4986F08F-6351-496A-9FAA-6A01401248C1}"/>
              </a:ext>
            </a:extLst>
          </p:cNvPr>
          <p:cNvSpPr txBox="1"/>
          <p:nvPr/>
        </p:nvSpPr>
        <p:spPr>
          <a:xfrm>
            <a:off x="448959" y="1627742"/>
            <a:ext cx="24039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Espacio para imagen y/o plano que ilustren.</a:t>
            </a:r>
          </a:p>
          <a:p>
            <a:r>
              <a:rPr lang="es-ES" sz="1200" dirty="0"/>
              <a:t>Con convenciones y norte. Si se requiere base de mapa, lo pueden tomar de: https://mapas.bogota.gov.co/</a:t>
            </a:r>
            <a:endParaRPr lang="es-CO" sz="1200" dirty="0"/>
          </a:p>
        </p:txBody>
      </p:sp>
      <p:pic>
        <p:nvPicPr>
          <p:cNvPr id="30" name="Gráfico 29" descr="Marcador">
            <a:extLst>
              <a:ext uri="{FF2B5EF4-FFF2-40B4-BE49-F238E27FC236}">
                <a16:creationId xmlns:a16="http://schemas.microsoft.com/office/drawing/2014/main" id="{635CF302-3B83-4671-9799-36E81003300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140968" y="1918618"/>
            <a:ext cx="202461" cy="202461"/>
          </a:xfrm>
          <a:prstGeom prst="rect">
            <a:avLst/>
          </a:prstGeom>
        </p:spPr>
      </p:pic>
      <p:pic>
        <p:nvPicPr>
          <p:cNvPr id="32" name="Gráfico 31" descr="Calendario giratorio">
            <a:extLst>
              <a:ext uri="{FF2B5EF4-FFF2-40B4-BE49-F238E27FC236}">
                <a16:creationId xmlns:a16="http://schemas.microsoft.com/office/drawing/2014/main" id="{F3176935-A971-4301-9604-35A802BDD6C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140968" y="1349896"/>
            <a:ext cx="206663" cy="206663"/>
          </a:xfrm>
          <a:prstGeom prst="rect">
            <a:avLst/>
          </a:prstGeom>
        </p:spPr>
      </p:pic>
      <p:pic>
        <p:nvPicPr>
          <p:cNvPr id="33" name="Gráfico 32" descr="Obreros de la construcción">
            <a:extLst>
              <a:ext uri="{FF2B5EF4-FFF2-40B4-BE49-F238E27FC236}">
                <a16:creationId xmlns:a16="http://schemas.microsoft.com/office/drawing/2014/main" id="{D217E5E0-DE1A-481A-A56A-5D95F26C7AF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153619" y="2312660"/>
            <a:ext cx="202460" cy="202460"/>
          </a:xfrm>
          <a:prstGeom prst="rect">
            <a:avLst/>
          </a:prstGeom>
        </p:spPr>
      </p:pic>
      <p:pic>
        <p:nvPicPr>
          <p:cNvPr id="34" name="Gráfico 33" descr="Prohibido">
            <a:extLst>
              <a:ext uri="{FF2B5EF4-FFF2-40B4-BE49-F238E27FC236}">
                <a16:creationId xmlns:a16="http://schemas.microsoft.com/office/drawing/2014/main" id="{C165BA67-C307-40EA-BD78-7ABA8A0C5C0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153619" y="2790056"/>
            <a:ext cx="141354" cy="141354"/>
          </a:xfrm>
          <a:prstGeom prst="rect">
            <a:avLst/>
          </a:prstGeom>
        </p:spPr>
      </p:pic>
      <p:pic>
        <p:nvPicPr>
          <p:cNvPr id="35" name="Gráfico 34" descr="Apretón de manos">
            <a:extLst>
              <a:ext uri="{FF2B5EF4-FFF2-40B4-BE49-F238E27FC236}">
                <a16:creationId xmlns:a16="http://schemas.microsoft.com/office/drawing/2014/main" id="{2FDA2ED7-FDEF-44D5-A5BF-5E124126F6C0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140968" y="3163722"/>
            <a:ext cx="202398" cy="202398"/>
          </a:xfrm>
          <a:prstGeom prst="rect">
            <a:avLst/>
          </a:prstGeom>
        </p:spPr>
      </p:pic>
      <p:pic>
        <p:nvPicPr>
          <p:cNvPr id="37" name="Gráfico 36" descr="Reloj">
            <a:extLst>
              <a:ext uri="{FF2B5EF4-FFF2-40B4-BE49-F238E27FC236}">
                <a16:creationId xmlns:a16="http://schemas.microsoft.com/office/drawing/2014/main" id="{504A4621-B8F3-4304-BC4F-680B9A5F6B27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3140968" y="1598055"/>
            <a:ext cx="202399" cy="202399"/>
          </a:xfrm>
          <a:prstGeom prst="rect">
            <a:avLst/>
          </a:prstGeom>
        </p:spPr>
      </p:pic>
      <p:sp>
        <p:nvSpPr>
          <p:cNvPr id="14" name="CuadroTexto 13">
            <a:extLst>
              <a:ext uri="{FF2B5EF4-FFF2-40B4-BE49-F238E27FC236}">
                <a16:creationId xmlns:a16="http://schemas.microsoft.com/office/drawing/2014/main" id="{86ECABFE-F684-49F2-B6EB-2C5A2CACCA48}"/>
              </a:ext>
            </a:extLst>
          </p:cNvPr>
          <p:cNvSpPr txBox="1"/>
          <p:nvPr/>
        </p:nvSpPr>
        <p:spPr>
          <a:xfrm>
            <a:off x="620688" y="540889"/>
            <a:ext cx="5950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</a:t>
            </a:r>
            <a:endParaRPr lang="es-CO" sz="1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2B3D6C6E-3751-4458-A0B7-029424A6C8D5}"/>
              </a:ext>
            </a:extLst>
          </p:cNvPr>
          <p:cNvSpPr txBox="1"/>
          <p:nvPr/>
        </p:nvSpPr>
        <p:spPr>
          <a:xfrm>
            <a:off x="1302741" y="98974"/>
            <a:ext cx="57625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Nombre del proyecto resumido </a:t>
            </a:r>
            <a:endParaRPr lang="es-CO" sz="3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3A0A8688-A294-4901-9189-AD93A3AEE84F}"/>
              </a:ext>
            </a:extLst>
          </p:cNvPr>
          <p:cNvSpPr txBox="1"/>
          <p:nvPr/>
        </p:nvSpPr>
        <p:spPr>
          <a:xfrm>
            <a:off x="260648" y="845840"/>
            <a:ext cx="7082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Escriba la afectación principal  al tránsito </a:t>
            </a:r>
            <a:r>
              <a:rPr lang="es-ES" sz="1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(1 renglón)</a:t>
            </a:r>
            <a:endParaRPr lang="es-CO" sz="1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2031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5" name="Marcador de texto 7">
            <a:extLst>
              <a:ext uri="{FF2B5EF4-FFF2-40B4-BE49-F238E27FC236}">
                <a16:creationId xmlns:a16="http://schemas.microsoft.com/office/drawing/2014/main" id="{99CF4F7C-981C-4720-AA7D-2EFEEFD762A6}"/>
              </a:ext>
            </a:extLst>
          </p:cNvPr>
          <p:cNvSpPr txBox="1">
            <a:spLocks/>
          </p:cNvSpPr>
          <p:nvPr/>
        </p:nvSpPr>
        <p:spPr>
          <a:xfrm>
            <a:off x="2931086" y="1421904"/>
            <a:ext cx="3810282" cy="24641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Fecha: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Hora: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Lugar/ enlace:  (cambiar el ícono según)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Agenda o tema puntual: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Forma de participar, si no dan en enlace abierto, o si no pertenece al comité IDU: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Recomendación de participación (si la hay)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Breve beneficio del proyecto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100" dirty="0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A0F2A4E4-CCD3-496E-9F0A-4123B90B4253}"/>
              </a:ext>
            </a:extLst>
          </p:cNvPr>
          <p:cNvSpPr txBox="1"/>
          <p:nvPr/>
        </p:nvSpPr>
        <p:spPr>
          <a:xfrm>
            <a:off x="615985" y="1724673"/>
            <a:ext cx="15399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/>
              <a:t>Espacio para imagen de la obra o de alguna reunión con la comunidad.</a:t>
            </a:r>
            <a:endParaRPr lang="es-CO" sz="1600" dirty="0"/>
          </a:p>
        </p:txBody>
      </p:sp>
      <p:pic>
        <p:nvPicPr>
          <p:cNvPr id="17" name="Gráfico 16" descr="Marcador">
            <a:extLst>
              <a:ext uri="{FF2B5EF4-FFF2-40B4-BE49-F238E27FC236}">
                <a16:creationId xmlns:a16="http://schemas.microsoft.com/office/drawing/2014/main" id="{6689CCF5-7DE6-4346-A70D-3268D6223D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52808" y="2006986"/>
            <a:ext cx="202461" cy="202461"/>
          </a:xfrm>
          <a:prstGeom prst="rect">
            <a:avLst/>
          </a:prstGeom>
        </p:spPr>
      </p:pic>
      <p:pic>
        <p:nvPicPr>
          <p:cNvPr id="18" name="Gráfico 17" descr="Calendario giratorio">
            <a:extLst>
              <a:ext uri="{FF2B5EF4-FFF2-40B4-BE49-F238E27FC236}">
                <a16:creationId xmlns:a16="http://schemas.microsoft.com/office/drawing/2014/main" id="{9EF2563C-6541-4254-BEFB-85C9E6FD004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700327" y="1517821"/>
            <a:ext cx="206663" cy="206663"/>
          </a:xfrm>
          <a:prstGeom prst="rect">
            <a:avLst/>
          </a:prstGeom>
        </p:spPr>
      </p:pic>
      <p:pic>
        <p:nvPicPr>
          <p:cNvPr id="19" name="Gráfico 18" descr="Éxito de grupo">
            <a:extLst>
              <a:ext uri="{FF2B5EF4-FFF2-40B4-BE49-F238E27FC236}">
                <a16:creationId xmlns:a16="http://schemas.microsoft.com/office/drawing/2014/main" id="{5D3110AC-DDA3-4FF5-A40A-0515D541C1D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728687" y="2947697"/>
            <a:ext cx="202399" cy="202399"/>
          </a:xfrm>
          <a:prstGeom prst="rect">
            <a:avLst/>
          </a:prstGeom>
        </p:spPr>
      </p:pic>
      <p:pic>
        <p:nvPicPr>
          <p:cNvPr id="20" name="Gráfico 19" descr="Reloj">
            <a:extLst>
              <a:ext uri="{FF2B5EF4-FFF2-40B4-BE49-F238E27FC236}">
                <a16:creationId xmlns:a16="http://schemas.microsoft.com/office/drawing/2014/main" id="{42BB9040-3ED8-43A7-B6CA-C3585A78371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687572" y="1819443"/>
            <a:ext cx="202399" cy="202399"/>
          </a:xfrm>
          <a:prstGeom prst="rect">
            <a:avLst/>
          </a:prstGeom>
        </p:spPr>
      </p:pic>
      <p:pic>
        <p:nvPicPr>
          <p:cNvPr id="21" name="Gráfico 20" descr="Internet">
            <a:extLst>
              <a:ext uri="{FF2B5EF4-FFF2-40B4-BE49-F238E27FC236}">
                <a16:creationId xmlns:a16="http://schemas.microsoft.com/office/drawing/2014/main" id="{319686CC-E301-4D6A-8FB2-788D421F34D3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564904" y="2018441"/>
            <a:ext cx="195551" cy="195551"/>
          </a:xfrm>
          <a:prstGeom prst="rect">
            <a:avLst/>
          </a:prstGeom>
        </p:spPr>
      </p:pic>
      <p:pic>
        <p:nvPicPr>
          <p:cNvPr id="22" name="Gráfico 21" descr="Chat RTL">
            <a:extLst>
              <a:ext uri="{FF2B5EF4-FFF2-40B4-BE49-F238E27FC236}">
                <a16:creationId xmlns:a16="http://schemas.microsoft.com/office/drawing/2014/main" id="{2F0C6944-64C1-43CF-959C-C38F6B8D346F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701956" y="2646040"/>
            <a:ext cx="200770" cy="200770"/>
          </a:xfrm>
          <a:prstGeom prst="rect">
            <a:avLst/>
          </a:prstGeom>
        </p:spPr>
      </p:pic>
      <p:pic>
        <p:nvPicPr>
          <p:cNvPr id="31" name="Gráfico 30" descr="Lista">
            <a:extLst>
              <a:ext uri="{FF2B5EF4-FFF2-40B4-BE49-F238E27FC236}">
                <a16:creationId xmlns:a16="http://schemas.microsoft.com/office/drawing/2014/main" id="{5472C899-A6F0-46C8-B41E-8FADA26B8CF9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2717858" y="2286000"/>
            <a:ext cx="184868" cy="184868"/>
          </a:xfrm>
          <a:prstGeom prst="rect">
            <a:avLst/>
          </a:prstGeom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id="{1DEACC8E-0C14-4EE7-A8FC-003A6D4D3D0B}"/>
              </a:ext>
            </a:extLst>
          </p:cNvPr>
          <p:cNvSpPr txBox="1"/>
          <p:nvPr/>
        </p:nvSpPr>
        <p:spPr>
          <a:xfrm>
            <a:off x="288079" y="835856"/>
            <a:ext cx="57625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Tipo de reunión – virtual o presencial</a:t>
            </a:r>
            <a:endParaRPr lang="es-CO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416F3BDA-8011-4EAF-9A29-1447197F9F0D}"/>
              </a:ext>
            </a:extLst>
          </p:cNvPr>
          <p:cNvSpPr txBox="1"/>
          <p:nvPr/>
        </p:nvSpPr>
        <p:spPr>
          <a:xfrm>
            <a:off x="620688" y="540889"/>
            <a:ext cx="5950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</a:t>
            </a:r>
            <a:endParaRPr lang="es-CO" sz="1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26CE2D03-52F3-4A56-8708-F04C636109A8}"/>
              </a:ext>
            </a:extLst>
          </p:cNvPr>
          <p:cNvSpPr txBox="1"/>
          <p:nvPr/>
        </p:nvSpPr>
        <p:spPr>
          <a:xfrm>
            <a:off x="1302741" y="98974"/>
            <a:ext cx="57625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Nombre del proyecto resumido </a:t>
            </a:r>
            <a:endParaRPr lang="es-CO" sz="3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928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33495C81-AE12-400E-868B-E325FFA42F99}"/>
              </a:ext>
            </a:extLst>
          </p:cNvPr>
          <p:cNvSpPr txBox="1"/>
          <p:nvPr/>
        </p:nvSpPr>
        <p:spPr>
          <a:xfrm>
            <a:off x="288079" y="845840"/>
            <a:ext cx="57625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Contratación de mano de obra no calificada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Marcador de texto 7">
            <a:extLst>
              <a:ext uri="{FF2B5EF4-FFF2-40B4-BE49-F238E27FC236}">
                <a16:creationId xmlns:a16="http://schemas.microsoft.com/office/drawing/2014/main" id="{993A3D20-6265-4BB2-88A0-89142ABD9A84}"/>
              </a:ext>
            </a:extLst>
          </p:cNvPr>
          <p:cNvSpPr txBox="1">
            <a:spLocks/>
          </p:cNvSpPr>
          <p:nvPr/>
        </p:nvSpPr>
        <p:spPr>
          <a:xfrm>
            <a:off x="3162617" y="1642997"/>
            <a:ext cx="3290719" cy="23278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La empresa contratista de este proyecto, XXXXXXXXXXXX requiere personal para los cargos: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Requisitos: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 se entregan o envían los documentos?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02B9CCE7-563F-4B7A-BD1A-324F528756DE}"/>
              </a:ext>
            </a:extLst>
          </p:cNvPr>
          <p:cNvSpPr txBox="1"/>
          <p:nvPr/>
        </p:nvSpPr>
        <p:spPr>
          <a:xfrm>
            <a:off x="477671" y="2086880"/>
            <a:ext cx="24472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pic>
        <p:nvPicPr>
          <p:cNvPr id="17" name="Gráfico 16" descr="Marcador">
            <a:extLst>
              <a:ext uri="{FF2B5EF4-FFF2-40B4-BE49-F238E27FC236}">
                <a16:creationId xmlns:a16="http://schemas.microsoft.com/office/drawing/2014/main" id="{D2A69261-7C63-41F0-B549-E9ABDB81A23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906889" y="3006080"/>
            <a:ext cx="202461" cy="202461"/>
          </a:xfrm>
          <a:prstGeom prst="rect">
            <a:avLst/>
          </a:prstGeom>
        </p:spPr>
      </p:pic>
      <p:pic>
        <p:nvPicPr>
          <p:cNvPr id="18" name="Gráfico 17" descr="Obreros de la construcción">
            <a:extLst>
              <a:ext uri="{FF2B5EF4-FFF2-40B4-BE49-F238E27FC236}">
                <a16:creationId xmlns:a16="http://schemas.microsoft.com/office/drawing/2014/main" id="{CB1C59D7-FF58-47C4-B904-FBF823D8AA5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906890" y="1716718"/>
            <a:ext cx="202460" cy="202460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2297C911-0F83-41E7-9619-2D9E029B9E7B}"/>
              </a:ext>
            </a:extLst>
          </p:cNvPr>
          <p:cNvSpPr txBox="1"/>
          <p:nvPr/>
        </p:nvSpPr>
        <p:spPr>
          <a:xfrm>
            <a:off x="620688" y="540889"/>
            <a:ext cx="5950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</a:t>
            </a:r>
            <a:endParaRPr lang="es-CO" sz="1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B5ABD0F6-295D-4AB7-9814-A9DB1638F051}"/>
              </a:ext>
            </a:extLst>
          </p:cNvPr>
          <p:cNvSpPr txBox="1"/>
          <p:nvPr/>
        </p:nvSpPr>
        <p:spPr>
          <a:xfrm>
            <a:off x="1302741" y="98974"/>
            <a:ext cx="57625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Nombre del proyecto resumido </a:t>
            </a:r>
            <a:endParaRPr lang="es-CO" sz="3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7991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2D7172CF-1137-401E-AEBF-EBEDF342C76A}"/>
              </a:ext>
            </a:extLst>
          </p:cNvPr>
          <p:cNvSpPr txBox="1"/>
          <p:nvPr/>
        </p:nvSpPr>
        <p:spPr>
          <a:xfrm>
            <a:off x="473523" y="1791147"/>
            <a:ext cx="18826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D20F95C1-BB65-410F-98BF-193792B42C57}"/>
              </a:ext>
            </a:extLst>
          </p:cNvPr>
          <p:cNvSpPr txBox="1"/>
          <p:nvPr/>
        </p:nvSpPr>
        <p:spPr>
          <a:xfrm>
            <a:off x="288079" y="827780"/>
            <a:ext cx="57625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Suspensión de servicio de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" name="Marcador de texto 7">
            <a:extLst>
              <a:ext uri="{FF2B5EF4-FFF2-40B4-BE49-F238E27FC236}">
                <a16:creationId xmlns:a16="http://schemas.microsoft.com/office/drawing/2014/main" id="{9870D607-3114-4EA8-A0F9-2DBA6B0B8188}"/>
              </a:ext>
            </a:extLst>
          </p:cNvPr>
          <p:cNvSpPr txBox="1">
            <a:spLocks/>
          </p:cNvSpPr>
          <p:nvPr/>
        </p:nvSpPr>
        <p:spPr>
          <a:xfrm>
            <a:off x="3169330" y="1534715"/>
            <a:ext cx="3206050" cy="14361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dónde? (aclarar barrio o sector, según el caso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qué, qué actividad harán? (brevemente)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 la intervención.</a:t>
            </a:r>
          </a:p>
        </p:txBody>
      </p:sp>
      <p:pic>
        <p:nvPicPr>
          <p:cNvPr id="21" name="Gráfico 20" descr="Marcador">
            <a:extLst>
              <a:ext uri="{FF2B5EF4-FFF2-40B4-BE49-F238E27FC236}">
                <a16:creationId xmlns:a16="http://schemas.microsoft.com/office/drawing/2014/main" id="{4EB0B780-E64B-4B31-8214-5CF5FF13966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868548" y="1879987"/>
            <a:ext cx="202461" cy="202461"/>
          </a:xfrm>
          <a:prstGeom prst="rect">
            <a:avLst/>
          </a:prstGeom>
        </p:spPr>
      </p:pic>
      <p:pic>
        <p:nvPicPr>
          <p:cNvPr id="22" name="Gráfico 21" descr="Calendario giratorio">
            <a:extLst>
              <a:ext uri="{FF2B5EF4-FFF2-40B4-BE49-F238E27FC236}">
                <a16:creationId xmlns:a16="http://schemas.microsoft.com/office/drawing/2014/main" id="{5FBC6F97-E31F-403D-A3F4-49510FF5552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879677" y="1598971"/>
            <a:ext cx="206663" cy="206663"/>
          </a:xfrm>
          <a:prstGeom prst="rect">
            <a:avLst/>
          </a:prstGeom>
        </p:spPr>
      </p:pic>
      <p:pic>
        <p:nvPicPr>
          <p:cNvPr id="23" name="Gráfico 22" descr="Éxito de grupo">
            <a:extLst>
              <a:ext uri="{FF2B5EF4-FFF2-40B4-BE49-F238E27FC236}">
                <a16:creationId xmlns:a16="http://schemas.microsoft.com/office/drawing/2014/main" id="{1AB9C137-D80E-457D-9276-827579B2558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863955" y="2701879"/>
            <a:ext cx="202399" cy="202399"/>
          </a:xfrm>
          <a:prstGeom prst="rect">
            <a:avLst/>
          </a:prstGeom>
        </p:spPr>
      </p:pic>
      <p:pic>
        <p:nvPicPr>
          <p:cNvPr id="24" name="Gráfico 23" descr="Obreros de la construcción">
            <a:extLst>
              <a:ext uri="{FF2B5EF4-FFF2-40B4-BE49-F238E27FC236}">
                <a16:creationId xmlns:a16="http://schemas.microsoft.com/office/drawing/2014/main" id="{1A2A2485-018A-4FE0-A903-AE0A149EBEB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872178" y="2157366"/>
            <a:ext cx="202460" cy="202460"/>
          </a:xfrm>
          <a:prstGeom prst="rect">
            <a:avLst/>
          </a:prstGeom>
        </p:spPr>
      </p:pic>
      <p:pic>
        <p:nvPicPr>
          <p:cNvPr id="25" name="Gráfico 24" descr="Apretón de manos">
            <a:extLst>
              <a:ext uri="{FF2B5EF4-FFF2-40B4-BE49-F238E27FC236}">
                <a16:creationId xmlns:a16="http://schemas.microsoft.com/office/drawing/2014/main" id="{697C6E45-9A80-4FCA-8C2D-2AB5C36FA172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852936" y="2438509"/>
            <a:ext cx="202398" cy="202398"/>
          </a:xfrm>
          <a:prstGeom prst="rect">
            <a:avLst/>
          </a:prstGeom>
        </p:spPr>
      </p:pic>
      <p:sp>
        <p:nvSpPr>
          <p:cNvPr id="14" name="CuadroTexto 13">
            <a:extLst>
              <a:ext uri="{FF2B5EF4-FFF2-40B4-BE49-F238E27FC236}">
                <a16:creationId xmlns:a16="http://schemas.microsoft.com/office/drawing/2014/main" id="{FAD2DE95-D06C-41C4-9B83-025BA91A028F}"/>
              </a:ext>
            </a:extLst>
          </p:cNvPr>
          <p:cNvSpPr txBox="1"/>
          <p:nvPr/>
        </p:nvSpPr>
        <p:spPr>
          <a:xfrm>
            <a:off x="620688" y="540889"/>
            <a:ext cx="5950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</a:t>
            </a:r>
            <a:endParaRPr lang="es-CO" sz="1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FC29E1FD-2B8B-4541-A3E2-9C2792520E94}"/>
              </a:ext>
            </a:extLst>
          </p:cNvPr>
          <p:cNvSpPr txBox="1"/>
          <p:nvPr/>
        </p:nvSpPr>
        <p:spPr>
          <a:xfrm>
            <a:off x="1302741" y="98974"/>
            <a:ext cx="57625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Nombre del proyecto resumido </a:t>
            </a:r>
            <a:endParaRPr lang="es-CO" sz="3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901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57481" y="2022126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1" name="Marcador de texto 7">
            <a:extLst>
              <a:ext uri="{FF2B5EF4-FFF2-40B4-BE49-F238E27FC236}">
                <a16:creationId xmlns:a16="http://schemas.microsoft.com/office/drawing/2014/main" id="{B4197EE3-5D5B-45AA-9BBD-CFAF0C41C967}"/>
              </a:ext>
            </a:extLst>
          </p:cNvPr>
          <p:cNvSpPr txBox="1">
            <a:spLocks/>
          </p:cNvSpPr>
          <p:nvPr/>
        </p:nvSpPr>
        <p:spPr>
          <a:xfrm>
            <a:off x="3501008" y="1641893"/>
            <a:ext cx="4175124" cy="1436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s-ES" sz="1200" dirty="0"/>
              <a:t>¿Qué?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¿Dónde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¿Por 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Breve recomendación, </a:t>
            </a:r>
            <a:r>
              <a:rPr lang="es-ES" sz="1200" dirty="0" err="1"/>
              <a:t>etc</a:t>
            </a:r>
            <a:endParaRPr lang="es-ES" sz="1200" dirty="0"/>
          </a:p>
          <a:p>
            <a:pPr>
              <a:lnSpc>
                <a:spcPct val="100000"/>
              </a:lnSpc>
            </a:pPr>
            <a:r>
              <a:rPr lang="es-ES" sz="1200" dirty="0"/>
              <a:t>Breve beneficio del proyecto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11EEA136-B6E7-4050-9D6E-A50B7857455D}"/>
              </a:ext>
            </a:extLst>
          </p:cNvPr>
          <p:cNvSpPr txBox="1"/>
          <p:nvPr/>
        </p:nvSpPr>
        <p:spPr>
          <a:xfrm>
            <a:off x="692696" y="1650702"/>
            <a:ext cx="16251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452DA410-BF9D-45B8-8D01-C6799C9F01F6}"/>
              </a:ext>
            </a:extLst>
          </p:cNvPr>
          <p:cNvSpPr txBox="1"/>
          <p:nvPr/>
        </p:nvSpPr>
        <p:spPr>
          <a:xfrm>
            <a:off x="351844" y="845840"/>
            <a:ext cx="57625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Otra información (escribir resumido)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A39D2806-ABD8-43E0-B49C-1946D66695DA}"/>
              </a:ext>
            </a:extLst>
          </p:cNvPr>
          <p:cNvSpPr txBox="1"/>
          <p:nvPr/>
        </p:nvSpPr>
        <p:spPr>
          <a:xfrm>
            <a:off x="620688" y="540889"/>
            <a:ext cx="5950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</a:t>
            </a:r>
            <a:endParaRPr lang="es-CO" sz="1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96C40028-97A1-4FA7-A535-124EB98658B4}"/>
              </a:ext>
            </a:extLst>
          </p:cNvPr>
          <p:cNvSpPr txBox="1"/>
          <p:nvPr/>
        </p:nvSpPr>
        <p:spPr>
          <a:xfrm>
            <a:off x="1302741" y="98974"/>
            <a:ext cx="57625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Nombre del proyecto resumido </a:t>
            </a:r>
            <a:endParaRPr lang="es-CO" sz="3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05756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ersonalizado 2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1898</TotalTime>
  <Words>649</Words>
  <Application>Microsoft Office PowerPoint</Application>
  <PresentationFormat>Personalizado</PresentationFormat>
  <Paragraphs>113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IDU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ANA GONZALEZ</cp:lastModifiedBy>
  <cp:revision>272</cp:revision>
  <cp:lastPrinted>2019-09-16T13:01:52Z</cp:lastPrinted>
  <dcterms:created xsi:type="dcterms:W3CDTF">2017-09-14T15:05:19Z</dcterms:created>
  <dcterms:modified xsi:type="dcterms:W3CDTF">2022-01-19T16:02:37Z</dcterms:modified>
</cp:coreProperties>
</file>