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797675" cy="9926638"/>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148" userDrawn="1">
          <p15:clr>
            <a:srgbClr val="A4A3A4"/>
          </p15:clr>
        </p15:guide>
        <p15:guide id="2" pos="2160">
          <p15:clr>
            <a:srgbClr val="A4A3A4"/>
          </p15:clr>
        </p15:guide>
        <p15:guide id="3" pos="346" userDrawn="1">
          <p15:clr>
            <a:srgbClr val="A4A3A4"/>
          </p15:clr>
        </p15:guide>
        <p15:guide id="4" orient="horz" pos="5647" userDrawn="1">
          <p15:clr>
            <a:srgbClr val="A4A3A4"/>
          </p15:clr>
        </p15:guide>
        <p15:guide id="5" pos="3974" userDrawn="1">
          <p15:clr>
            <a:srgbClr val="A4A3A4"/>
          </p15:clr>
        </p15:guide>
        <p15:guide id="6" pos="572" userDrawn="1">
          <p15:clr>
            <a:srgbClr val="A4A3A4"/>
          </p15:clr>
        </p15:guide>
        <p15:guide id="7" pos="1933" userDrawn="1">
          <p15:clr>
            <a:srgbClr val="A4A3A4"/>
          </p15:clr>
        </p15:guide>
        <p15:guide id="8" pos="3748" userDrawn="1">
          <p15:clr>
            <a:srgbClr val="A4A3A4"/>
          </p15:clr>
        </p15:guide>
        <p15:guide id="9" pos="238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5529"/>
    <a:srgbClr val="8D993A"/>
    <a:srgbClr val="CAD23B"/>
    <a:srgbClr val="00639A"/>
    <a:srgbClr val="007CC0"/>
    <a:srgbClr val="C8002D"/>
    <a:srgbClr val="F1B634"/>
    <a:srgbClr val="005082"/>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1246" autoAdjust="0"/>
    <p:restoredTop sz="94660"/>
  </p:normalViewPr>
  <p:slideViewPr>
    <p:cSldViewPr>
      <p:cViewPr>
        <p:scale>
          <a:sx n="90" d="100"/>
          <a:sy n="90" d="100"/>
        </p:scale>
        <p:origin x="-1740" y="1194"/>
      </p:cViewPr>
      <p:guideLst>
        <p:guide orient="horz" pos="5148"/>
        <p:guide orient="horz" pos="5647"/>
        <p:guide pos="2160"/>
        <p:guide pos="346"/>
        <p:guide pos="3974"/>
        <p:guide pos="572"/>
        <p:guide pos="1933"/>
        <p:guide pos="3748"/>
        <p:guide pos="23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DEF81FB3-EACB-45EB-A2DC-2D5AEDAB181A}" type="datetimeFigureOut">
              <a:rPr lang="es-CO" smtClean="0"/>
              <a:t>02/03/2020</a:t>
            </a:fld>
            <a:endParaRPr lang="es-CO"/>
          </a:p>
        </p:txBody>
      </p:sp>
      <p:sp>
        <p:nvSpPr>
          <p:cNvPr id="4" name="Marcador de imagen de diapositiva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A18F3A18-C940-43E2-B241-780047DEB1AE}" type="slidenum">
              <a:rPr lang="es-CO" smtClean="0"/>
              <a:t>‹Nº›</a:t>
            </a:fld>
            <a:endParaRPr lang="es-CO"/>
          </a:p>
        </p:txBody>
      </p:sp>
    </p:spTree>
    <p:extLst>
      <p:ext uri="{BB962C8B-B14F-4D97-AF65-F5344CB8AC3E}">
        <p14:creationId xmlns:p14="http://schemas.microsoft.com/office/powerpoint/2010/main" val="261250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A18F3A18-C940-43E2-B241-780047DEB1AE}" type="slidenum">
              <a:rPr lang="es-CO" smtClean="0"/>
              <a:t>1</a:t>
            </a:fld>
            <a:endParaRPr lang="es-CO"/>
          </a:p>
        </p:txBody>
      </p:sp>
    </p:spTree>
    <p:extLst>
      <p:ext uri="{BB962C8B-B14F-4D97-AF65-F5344CB8AC3E}">
        <p14:creationId xmlns:p14="http://schemas.microsoft.com/office/powerpoint/2010/main" val="3305626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F326D0-72EC-4CD3-945B-3F73289887A9}" type="datetimeFigureOut">
              <a:rPr lang="es-CO" smtClean="0"/>
              <a:t>02/03/2020</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8F13DA-D16D-426B-8DAE-2BC6433F9593}" type="slidenum">
              <a:rPr lang="es-CO" smtClean="0"/>
              <a:t>‹Nº›</a:t>
            </a:fld>
            <a:endParaRPr lang="es-CO"/>
          </a:p>
        </p:txBody>
      </p:sp>
      <p:grpSp>
        <p:nvGrpSpPr>
          <p:cNvPr id="7" name="6 Grupo"/>
          <p:cNvGrpSpPr/>
          <p:nvPr userDrawn="1"/>
        </p:nvGrpSpPr>
        <p:grpSpPr>
          <a:xfrm>
            <a:off x="0" y="0"/>
            <a:ext cx="6868017" cy="1835696"/>
            <a:chOff x="0" y="0"/>
            <a:chExt cx="6868017" cy="1835696"/>
          </a:xfrm>
        </p:grpSpPr>
        <p:sp>
          <p:nvSpPr>
            <p:cNvPr id="8" name="Rectángulo 4"/>
            <p:cNvSpPr/>
            <p:nvPr/>
          </p:nvSpPr>
          <p:spPr>
            <a:xfrm>
              <a:off x="0" y="0"/>
              <a:ext cx="6858000" cy="720888"/>
            </a:xfrm>
            <a:prstGeom prst="rect">
              <a:avLst/>
            </a:prstGeom>
            <a:gradFill flip="none" rotWithShape="1">
              <a:gsLst>
                <a:gs pos="8000">
                  <a:srgbClr val="6A7904">
                    <a:shade val="30000"/>
                    <a:satMod val="115000"/>
                  </a:srgbClr>
                </a:gs>
                <a:gs pos="55000">
                  <a:srgbClr val="6A7904">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10"/>
            <p:cNvSpPr/>
            <p:nvPr/>
          </p:nvSpPr>
          <p:spPr>
            <a:xfrm>
              <a:off x="2932945" y="1176"/>
              <a:ext cx="3935072" cy="1834520"/>
            </a:xfrm>
            <a:custGeom>
              <a:avLst/>
              <a:gdLst>
                <a:gd name="connsiteX0" fmla="*/ 0 w 2420888"/>
                <a:gd name="connsiteY0" fmla="*/ 0 h 2420888"/>
                <a:gd name="connsiteX1" fmla="*/ 2420888 w 2420888"/>
                <a:gd name="connsiteY1" fmla="*/ 0 h 2420888"/>
                <a:gd name="connsiteX2" fmla="*/ 2420888 w 2420888"/>
                <a:gd name="connsiteY2" fmla="*/ 2420888 h 2420888"/>
                <a:gd name="connsiteX3" fmla="*/ 0 w 2420888"/>
                <a:gd name="connsiteY3" fmla="*/ 2420888 h 2420888"/>
                <a:gd name="connsiteX4" fmla="*/ 0 w 2420888"/>
                <a:gd name="connsiteY4" fmla="*/ 0 h 2420888"/>
                <a:gd name="connsiteX0" fmla="*/ 0 w 2420888"/>
                <a:gd name="connsiteY0" fmla="*/ 0 h 2420888"/>
                <a:gd name="connsiteX1" fmla="*/ 2420888 w 2420888"/>
                <a:gd name="connsiteY1" fmla="*/ 0 h 2420888"/>
                <a:gd name="connsiteX2" fmla="*/ 2420888 w 2420888"/>
                <a:gd name="connsiteY2" fmla="*/ 2420888 h 2420888"/>
                <a:gd name="connsiteX3" fmla="*/ 0 w 2420888"/>
                <a:gd name="connsiteY3" fmla="*/ 0 h 2420888"/>
              </a:gdLst>
              <a:ahLst/>
              <a:cxnLst>
                <a:cxn ang="0">
                  <a:pos x="connsiteX0" y="connsiteY0"/>
                </a:cxn>
                <a:cxn ang="0">
                  <a:pos x="connsiteX1" y="connsiteY1"/>
                </a:cxn>
                <a:cxn ang="0">
                  <a:pos x="connsiteX2" y="connsiteY2"/>
                </a:cxn>
                <a:cxn ang="0">
                  <a:pos x="connsiteX3" y="connsiteY3"/>
                </a:cxn>
              </a:cxnLst>
              <a:rect l="l" t="t" r="r" b="b"/>
              <a:pathLst>
                <a:path w="2420888" h="2420888">
                  <a:moveTo>
                    <a:pt x="0" y="0"/>
                  </a:moveTo>
                  <a:lnTo>
                    <a:pt x="2420888" y="0"/>
                  </a:lnTo>
                  <a:lnTo>
                    <a:pt x="2420888" y="2420888"/>
                  </a:lnTo>
                  <a:lnTo>
                    <a:pt x="0" y="0"/>
                  </a:lnTo>
                  <a:close/>
                </a:path>
              </a:pathLst>
            </a:custGeom>
            <a:solidFill>
              <a:srgbClr val="CAD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0" name="9 Imagen"/>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320186" y="183863"/>
              <a:ext cx="1221279" cy="743387"/>
            </a:xfrm>
            <a:prstGeom prst="rect">
              <a:avLst/>
            </a:prstGeom>
          </p:spPr>
        </p:pic>
      </p:grpSp>
      <p:sp>
        <p:nvSpPr>
          <p:cNvPr id="11" name="Rectángulo 32"/>
          <p:cNvSpPr/>
          <p:nvPr userDrawn="1"/>
        </p:nvSpPr>
        <p:spPr>
          <a:xfrm>
            <a:off x="-4732" y="7956376"/>
            <a:ext cx="6862732" cy="63069"/>
          </a:xfrm>
          <a:prstGeom prst="rect">
            <a:avLst/>
          </a:prstGeom>
          <a:solidFill>
            <a:srgbClr val="4F55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4F5529"/>
              </a:solidFill>
            </a:endParaRPr>
          </a:p>
        </p:txBody>
      </p:sp>
      <p:sp>
        <p:nvSpPr>
          <p:cNvPr id="12" name="27 CuadroTexto"/>
          <p:cNvSpPr txBox="1"/>
          <p:nvPr userDrawn="1"/>
        </p:nvSpPr>
        <p:spPr>
          <a:xfrm>
            <a:off x="4797152" y="8244408"/>
            <a:ext cx="1872208" cy="669414"/>
          </a:xfrm>
          <a:prstGeom prst="rect">
            <a:avLst/>
          </a:prstGeom>
          <a:noFill/>
        </p:spPr>
        <p:txBody>
          <a:bodyPr wrap="square" rtlCol="0">
            <a:spAutoFit/>
          </a:bodyPr>
          <a:lstStyle/>
          <a:p>
            <a:pPr algn="r">
              <a:lnSpc>
                <a:spcPts val="900"/>
              </a:lnSpc>
            </a:pPr>
            <a:r>
              <a:rPr lang="es-ES" altLang="es-CO" sz="1050" b="1" dirty="0" smtClean="0">
                <a:solidFill>
                  <a:srgbClr val="4F5529"/>
                </a:solidFill>
                <a:latin typeface="Arial" panose="020B0604020202020204" pitchFamily="34" charset="0"/>
                <a:cs typeface="Arial" panose="020B0604020202020204" pitchFamily="34" charset="0"/>
              </a:rPr>
              <a:t>IDU en línea:</a:t>
            </a:r>
          </a:p>
          <a:p>
            <a:pPr algn="r">
              <a:lnSpc>
                <a:spcPts val="900"/>
              </a:lnSpc>
            </a:pPr>
            <a:r>
              <a:rPr lang="es-ES" sz="1000" dirty="0" smtClean="0">
                <a:solidFill>
                  <a:srgbClr val="4F5529"/>
                </a:solidFill>
                <a:latin typeface="Arial" panose="020B0604020202020204" pitchFamily="34" charset="0"/>
                <a:cs typeface="Arial" panose="020B0604020202020204" pitchFamily="34" charset="0"/>
              </a:rPr>
              <a:t>www.idu.gov.co</a:t>
            </a:r>
          </a:p>
          <a:p>
            <a:pPr algn="r">
              <a:lnSpc>
                <a:spcPts val="900"/>
              </a:lnSpc>
            </a:pPr>
            <a:r>
              <a:rPr lang="es-ES" sz="1000" dirty="0" smtClean="0">
                <a:solidFill>
                  <a:srgbClr val="4F5529"/>
                </a:solidFill>
                <a:latin typeface="Arial" panose="020B0604020202020204" pitchFamily="34" charset="0"/>
                <a:cs typeface="Arial" panose="020B0604020202020204" pitchFamily="34" charset="0"/>
              </a:rPr>
              <a:t>Línea gratuita: 018000910312</a:t>
            </a:r>
          </a:p>
          <a:p>
            <a:pPr algn="r">
              <a:lnSpc>
                <a:spcPts val="900"/>
              </a:lnSpc>
            </a:pPr>
            <a:r>
              <a:rPr lang="es-ES" sz="1000" dirty="0" smtClean="0">
                <a:solidFill>
                  <a:srgbClr val="4F5529"/>
                </a:solidFill>
                <a:latin typeface="Arial" panose="020B0604020202020204" pitchFamily="34" charset="0"/>
                <a:cs typeface="Arial" panose="020B0604020202020204" pitchFamily="34" charset="0"/>
              </a:rPr>
              <a:t>341 2214 – 338 7555</a:t>
            </a:r>
          </a:p>
          <a:p>
            <a:pPr algn="r">
              <a:lnSpc>
                <a:spcPts val="900"/>
              </a:lnSpc>
            </a:pPr>
            <a:r>
              <a:rPr lang="es-ES" sz="1000" dirty="0" smtClean="0">
                <a:solidFill>
                  <a:srgbClr val="4F5529"/>
                </a:solidFill>
                <a:latin typeface="Arial" panose="020B0604020202020204" pitchFamily="34" charset="0"/>
                <a:cs typeface="Arial" panose="020B0604020202020204" pitchFamily="34" charset="0"/>
              </a:rPr>
              <a:t>atnciudadano@idu.gov.co</a:t>
            </a:r>
            <a:endParaRPr lang="es-CO" sz="1000" dirty="0">
              <a:solidFill>
                <a:srgbClr val="4F5529"/>
              </a:solidFill>
              <a:latin typeface="Arial" panose="020B0604020202020204" pitchFamily="34" charset="0"/>
              <a:cs typeface="Arial" panose="020B0604020202020204" pitchFamily="34" charset="0"/>
            </a:endParaRPr>
          </a:p>
        </p:txBody>
      </p:sp>
      <p:pic>
        <p:nvPicPr>
          <p:cNvPr id="13" name="Imagen 3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76672" y="8181074"/>
            <a:ext cx="381422" cy="783539"/>
          </a:xfrm>
          <a:prstGeom prst="rect">
            <a:avLst/>
          </a:prstGeom>
        </p:spPr>
      </p:pic>
    </p:spTree>
    <p:extLst>
      <p:ext uri="{BB962C8B-B14F-4D97-AF65-F5344CB8AC3E}">
        <p14:creationId xmlns:p14="http://schemas.microsoft.com/office/powerpoint/2010/main"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49870" y="2867323"/>
            <a:ext cx="5759450" cy="2723823"/>
          </a:xfrm>
          <a:prstGeom prst="rect">
            <a:avLst/>
          </a:prstGeom>
          <a:noFill/>
        </p:spPr>
        <p:txBody>
          <a:bodyPr wrap="square" rtlCol="0">
            <a:spAutoFit/>
          </a:bodyPr>
          <a:lstStyle/>
          <a:p>
            <a:pPr algn="just"/>
            <a:r>
              <a:rPr lang="es-ES" sz="900" dirty="0">
                <a:solidFill>
                  <a:srgbClr val="4F5529"/>
                </a:solidFill>
                <a:latin typeface="Arial" panose="020B0604020202020204" pitchFamily="34" charset="0"/>
                <a:ea typeface="Adobe Gothic Std B" pitchFamily="34" charset="-128"/>
                <a:cs typeface="Arial" panose="020B0604020202020204" pitchFamily="34" charset="0"/>
              </a:rPr>
              <a:t>Al </a:t>
            </a:r>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iniciar/avanzar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las actividades constructivas, el Instituto de Desarrollo Urbano –IDU- a través del contratista encargado de esta obra CONSORCIO AVENIDA 82 y la firma Interventora INTERDISEÑOS SAS, </a:t>
            </a:r>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realizarán el </a:t>
            </a:r>
            <a:r>
              <a:rPr lang="es-ES" sz="900" b="1" dirty="0">
                <a:solidFill>
                  <a:srgbClr val="4F5529"/>
                </a:solidFill>
                <a:latin typeface="Arial" panose="020B0604020202020204" pitchFamily="34" charset="0"/>
                <a:ea typeface="Adobe Gothic Std B" pitchFamily="34" charset="-128"/>
                <a:cs typeface="Arial" panose="020B0604020202020204" pitchFamily="34" charset="0"/>
              </a:rPr>
              <a:t>Levantamiento de Acta de </a:t>
            </a:r>
            <a:r>
              <a:rPr lang="es-ES" sz="900" b="1" dirty="0" smtClean="0">
                <a:solidFill>
                  <a:srgbClr val="4F5529"/>
                </a:solidFill>
                <a:latin typeface="Arial" panose="020B0604020202020204" pitchFamily="34" charset="0"/>
                <a:ea typeface="Adobe Gothic Std B" pitchFamily="34" charset="-128"/>
                <a:cs typeface="Arial" panose="020B0604020202020204" pitchFamily="34" charset="0"/>
              </a:rPr>
              <a:t>Vecindad en los predios del área de influencia del proyecto. </a:t>
            </a:r>
            <a:endParaRPr lang="es-ES" sz="900" b="1" dirty="0">
              <a:solidFill>
                <a:srgbClr val="4F5529"/>
              </a:solidFill>
              <a:latin typeface="Arial" panose="020B0604020202020204" pitchFamily="34" charset="0"/>
              <a:ea typeface="Adobe Gothic Std B" pitchFamily="34" charset="-128"/>
              <a:cs typeface="Arial" panose="020B0604020202020204" pitchFamily="34" charset="0"/>
            </a:endParaRPr>
          </a:p>
          <a:p>
            <a:pPr algn="just"/>
            <a:endParaRPr lang="es-ES" sz="900" dirty="0">
              <a:solidFill>
                <a:srgbClr val="4F5529"/>
              </a:solidFill>
              <a:latin typeface="Arial" panose="020B0604020202020204" pitchFamily="34" charset="0"/>
              <a:ea typeface="Adobe Gothic Std B" pitchFamily="34" charset="-128"/>
              <a:cs typeface="Arial" panose="020B0604020202020204" pitchFamily="34" charset="0"/>
            </a:endParaRPr>
          </a:p>
          <a:p>
            <a:pPr algn="just"/>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Esta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900" dirty="0">
              <a:solidFill>
                <a:srgbClr val="4F5529"/>
              </a:solidFill>
              <a:latin typeface="Arial" panose="020B0604020202020204" pitchFamily="34" charset="0"/>
              <a:ea typeface="Adobe Gothic Std B" pitchFamily="34" charset="-128"/>
              <a:cs typeface="Arial" panose="020B0604020202020204" pitchFamily="34" charset="0"/>
            </a:endParaRPr>
          </a:p>
          <a:p>
            <a:pPr algn="just"/>
            <a:r>
              <a:rPr lang="es-ES" sz="900" dirty="0">
                <a:solidFill>
                  <a:srgbClr val="4F5529"/>
                </a:solidFill>
                <a:latin typeface="Arial" panose="020B0604020202020204" pitchFamily="34" charset="0"/>
                <a:ea typeface="Adobe Gothic Std B" pitchFamily="34" charset="-128"/>
                <a:cs typeface="Arial" panose="020B0604020202020204" pitchFamily="34" charset="0"/>
              </a:rPr>
              <a:t>El Acta de Vecindad le servirá al propietario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900" dirty="0">
              <a:solidFill>
                <a:srgbClr val="4F5529"/>
              </a:solidFill>
              <a:latin typeface="Arial" panose="020B0604020202020204" pitchFamily="34" charset="0"/>
              <a:ea typeface="Adobe Gothic Std B" pitchFamily="34" charset="-128"/>
              <a:cs typeface="Arial" panose="020B0604020202020204" pitchFamily="34" charset="0"/>
            </a:endParaRPr>
          </a:p>
          <a:p>
            <a:pPr algn="just"/>
            <a:r>
              <a:rPr lang="es-ES" sz="900" dirty="0">
                <a:solidFill>
                  <a:srgbClr val="4F5529"/>
                </a:solidFill>
                <a:latin typeface="Arial" panose="020B0604020202020204" pitchFamily="34" charset="0"/>
                <a:ea typeface="Adobe Gothic Std B" pitchFamily="34" charset="-128"/>
                <a:cs typeface="Arial" panose="020B0604020202020204" pitchFamily="34" charset="0"/>
              </a:rPr>
              <a:t>Esta actividad no tiene ningún costo, ni requiere la entrega de documentos del predio. </a:t>
            </a:r>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De no poderse realizar, </a:t>
            </a:r>
            <a:r>
              <a:rPr lang="es-ES" sz="900" smtClean="0">
                <a:solidFill>
                  <a:srgbClr val="4F5529"/>
                </a:solidFill>
                <a:latin typeface="Arial" panose="020B0604020202020204" pitchFamily="34" charset="0"/>
                <a:ea typeface="Adobe Gothic Std B" pitchFamily="34" charset="-128"/>
                <a:cs typeface="Arial" panose="020B0604020202020204" pitchFamily="34" charset="0"/>
              </a:rPr>
              <a:t>se programará </a:t>
            </a:r>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una segunda visita a este predio. Una vez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cumplida la programación, y de no poder tener acceso, se levantará únicamente un acta de vecindad de fachada del predio; con lo cual no habrá lugar a futuras reclamaciones.</a:t>
            </a:r>
          </a:p>
          <a:p>
            <a:pPr algn="just"/>
            <a:endParaRPr lang="es-ES" sz="900" dirty="0">
              <a:solidFill>
                <a:srgbClr val="4F5529"/>
              </a:solidFill>
              <a:latin typeface="Arial" panose="020B0604020202020204" pitchFamily="34" charset="0"/>
              <a:ea typeface="Adobe Gothic Std B" pitchFamily="34" charset="-128"/>
              <a:cs typeface="Arial" panose="020B0604020202020204" pitchFamily="34" charset="0"/>
            </a:endParaRPr>
          </a:p>
          <a:p>
            <a:pPr algn="just"/>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Más información sobre la actividad y el proyecto, o coordinar una nueva visita, en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nuestro Punto IDU</a:t>
            </a:r>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a:t>
            </a:r>
            <a:endParaRPr lang="es-CO" sz="900" dirty="0">
              <a:solidFill>
                <a:srgbClr val="4F5529"/>
              </a:solidFill>
              <a:latin typeface="Arial" panose="020B0604020202020204" pitchFamily="34" charset="0"/>
              <a:ea typeface="Adobe Gothic Std B" pitchFamily="34" charset="-128"/>
              <a:cs typeface="Arial" panose="020B0604020202020204" pitchFamily="34" charset="0"/>
            </a:endParaRPr>
          </a:p>
        </p:txBody>
      </p:sp>
      <p:sp>
        <p:nvSpPr>
          <p:cNvPr id="22" name="1 CuadroTexto">
            <a:extLst>
              <a:ext uri="{FF2B5EF4-FFF2-40B4-BE49-F238E27FC236}">
                <a16:creationId xmlns="" xmlns:a16="http://schemas.microsoft.com/office/drawing/2014/main" id="{2312C43D-7467-4F34-9C60-3F26CC0AB423}"/>
              </a:ext>
            </a:extLst>
          </p:cNvPr>
          <p:cNvSpPr txBox="1"/>
          <p:nvPr/>
        </p:nvSpPr>
        <p:spPr>
          <a:xfrm>
            <a:off x="549275" y="2123728"/>
            <a:ext cx="5759450" cy="600164"/>
          </a:xfrm>
          <a:prstGeom prst="rect">
            <a:avLst/>
          </a:prstGeom>
          <a:noFill/>
        </p:spPr>
        <p:txBody>
          <a:bodyPr wrap="square" rtlCol="0">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100" b="1" dirty="0">
                <a:solidFill>
                  <a:srgbClr val="4F5529"/>
                </a:solidFill>
                <a:latin typeface="Arial" panose="020B0604020202020204" pitchFamily="34" charset="0"/>
                <a:cs typeface="Arial" panose="020B0604020202020204" pitchFamily="34" charset="0"/>
              </a:rPr>
              <a:t>Señores</a:t>
            </a:r>
          </a:p>
          <a:p>
            <a:r>
              <a:rPr lang="es-CO" sz="1100" b="1" dirty="0" smtClean="0">
                <a:solidFill>
                  <a:srgbClr val="4F5529"/>
                </a:solidFill>
                <a:latin typeface="Arial" panose="020B0604020202020204" pitchFamily="34" charset="0"/>
                <a:cs typeface="Arial" panose="020B0604020202020204" pitchFamily="34" charset="0"/>
              </a:rPr>
              <a:t>Propietarios</a:t>
            </a:r>
          </a:p>
          <a:p>
            <a:r>
              <a:rPr lang="es-CO" sz="1100" b="1" dirty="0" smtClean="0">
                <a:solidFill>
                  <a:srgbClr val="4F5529"/>
                </a:solidFill>
                <a:latin typeface="Arial" panose="020B0604020202020204" pitchFamily="34" charset="0"/>
                <a:cs typeface="Arial" panose="020B0604020202020204" pitchFamily="34" charset="0"/>
              </a:rPr>
              <a:t>Ref.: Levantamiento </a:t>
            </a:r>
            <a:r>
              <a:rPr lang="es-CO" sz="1100" b="1" dirty="0">
                <a:solidFill>
                  <a:srgbClr val="4F5529"/>
                </a:solidFill>
                <a:latin typeface="Arial" panose="020B0604020202020204" pitchFamily="34" charset="0"/>
                <a:cs typeface="Arial" panose="020B0604020202020204" pitchFamily="34" charset="0"/>
              </a:rPr>
              <a:t>de Acta de Vecindad – </a:t>
            </a:r>
            <a:r>
              <a:rPr lang="es-CO" sz="1100" b="1" dirty="0" smtClean="0">
                <a:solidFill>
                  <a:srgbClr val="4F5529"/>
                </a:solidFill>
                <a:latin typeface="Arial" panose="020B0604020202020204" pitchFamily="34" charset="0"/>
                <a:cs typeface="Arial" panose="020B0604020202020204" pitchFamily="34" charset="0"/>
              </a:rPr>
              <a:t>Primera visita </a:t>
            </a:r>
            <a:endParaRPr lang="es-CO" sz="1100" b="1" dirty="0">
              <a:solidFill>
                <a:srgbClr val="4F5529"/>
              </a:solidFill>
              <a:latin typeface="Arial" panose="020B0604020202020204" pitchFamily="34" charset="0"/>
              <a:cs typeface="Arial" panose="020B0604020202020204" pitchFamily="34" charset="0"/>
            </a:endParaRPr>
          </a:p>
        </p:txBody>
      </p:sp>
      <p:grpSp>
        <p:nvGrpSpPr>
          <p:cNvPr id="4" name="Grupo 3"/>
          <p:cNvGrpSpPr/>
          <p:nvPr/>
        </p:nvGrpSpPr>
        <p:grpSpPr>
          <a:xfrm>
            <a:off x="-4732" y="7956376"/>
            <a:ext cx="6862732" cy="1058823"/>
            <a:chOff x="-4732" y="7956376"/>
            <a:chExt cx="6862732" cy="1058823"/>
          </a:xfrm>
        </p:grpSpPr>
        <p:sp>
          <p:nvSpPr>
            <p:cNvPr id="33" name="Rectángulo 32"/>
            <p:cNvSpPr/>
            <p:nvPr/>
          </p:nvSpPr>
          <p:spPr>
            <a:xfrm>
              <a:off x="-4732" y="7956376"/>
              <a:ext cx="6862732" cy="63069"/>
            </a:xfrm>
            <a:prstGeom prst="rect">
              <a:avLst/>
            </a:prstGeom>
            <a:solidFill>
              <a:srgbClr val="4F55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4F5529"/>
                </a:solidFill>
              </a:endParaRPr>
            </a:p>
          </p:txBody>
        </p:sp>
        <p:sp>
          <p:nvSpPr>
            <p:cNvPr id="36" name="27 CuadroTexto"/>
            <p:cNvSpPr txBox="1"/>
            <p:nvPr/>
          </p:nvSpPr>
          <p:spPr>
            <a:xfrm>
              <a:off x="914630" y="8230369"/>
              <a:ext cx="2730394" cy="784830"/>
            </a:xfrm>
            <a:prstGeom prst="rect">
              <a:avLst/>
            </a:prstGeom>
            <a:noFill/>
          </p:spPr>
          <p:txBody>
            <a:bodyPr wrap="square" rtlCol="0">
              <a:spAutoFit/>
            </a:bodyPr>
            <a:lstStyle/>
            <a:p>
              <a:r>
                <a:rPr lang="es-ES" altLang="es-CO" sz="900" dirty="0" smtClean="0">
                  <a:solidFill>
                    <a:srgbClr val="4F5529"/>
                  </a:solidFill>
                  <a:latin typeface="Arial" panose="020B0604020202020204" pitchFamily="34" charset="0"/>
                  <a:cs typeface="Arial" panose="020B0604020202020204" pitchFamily="34" charset="0"/>
                </a:rPr>
                <a:t>Calle </a:t>
              </a:r>
              <a:r>
                <a:rPr lang="es-ES" altLang="es-CO" sz="900" dirty="0">
                  <a:solidFill>
                    <a:srgbClr val="4F5529"/>
                  </a:solidFill>
                  <a:latin typeface="Arial" panose="020B0604020202020204" pitchFamily="34" charset="0"/>
                  <a:cs typeface="Arial" panose="020B0604020202020204" pitchFamily="34" charset="0"/>
                </a:rPr>
                <a:t>83 </a:t>
              </a:r>
              <a:r>
                <a:rPr lang="es-ES" altLang="es-CO" sz="900" dirty="0" smtClean="0">
                  <a:solidFill>
                    <a:srgbClr val="4F5529"/>
                  </a:solidFill>
                  <a:latin typeface="Arial" panose="020B0604020202020204" pitchFamily="34" charset="0"/>
                  <a:cs typeface="Arial" panose="020B0604020202020204" pitchFamily="34" charset="0"/>
                </a:rPr>
                <a:t>No.14 – 19 (Primer Piso)</a:t>
              </a:r>
            </a:p>
            <a:p>
              <a:r>
                <a:rPr lang="es-ES" altLang="es-CO" sz="900" dirty="0" smtClean="0">
                  <a:solidFill>
                    <a:srgbClr val="4F5529"/>
                  </a:solidFill>
                  <a:latin typeface="Arial" panose="020B0604020202020204" pitchFamily="34" charset="0"/>
                  <a:cs typeface="Arial" panose="020B0604020202020204" pitchFamily="34" charset="0"/>
                </a:rPr>
                <a:t>L </a:t>
              </a:r>
              <a:r>
                <a:rPr lang="es-ES" altLang="es-CO" sz="900" dirty="0">
                  <a:solidFill>
                    <a:srgbClr val="4F5529"/>
                  </a:solidFill>
                  <a:latin typeface="Arial" panose="020B0604020202020204" pitchFamily="34" charset="0"/>
                  <a:cs typeface="Arial" panose="020B0604020202020204" pitchFamily="34" charset="0"/>
                </a:rPr>
                <a:t>a </a:t>
              </a:r>
              <a:r>
                <a:rPr lang="es-ES" altLang="es-CO" sz="900" dirty="0" smtClean="0">
                  <a:solidFill>
                    <a:srgbClr val="4F5529"/>
                  </a:solidFill>
                  <a:latin typeface="Arial" panose="020B0604020202020204" pitchFamily="34" charset="0"/>
                  <a:cs typeface="Arial" panose="020B0604020202020204" pitchFamily="34" charset="0"/>
                </a:rPr>
                <a:t>V de 7:30 am a 12:00 pm y 1:00p.m </a:t>
              </a:r>
              <a:r>
                <a:rPr lang="es-ES" altLang="es-CO" sz="900" dirty="0">
                  <a:solidFill>
                    <a:srgbClr val="4F5529"/>
                  </a:solidFill>
                  <a:latin typeface="Arial" panose="020B0604020202020204" pitchFamily="34" charset="0"/>
                  <a:cs typeface="Arial" panose="020B0604020202020204" pitchFamily="34" charset="0"/>
                </a:rPr>
                <a:t>a 4:00 pm </a:t>
              </a:r>
              <a:r>
                <a:rPr lang="es-ES" altLang="es-CO" sz="900" dirty="0" smtClean="0">
                  <a:solidFill>
                    <a:srgbClr val="4F5529"/>
                  </a:solidFill>
                  <a:latin typeface="Arial" panose="020B0604020202020204" pitchFamily="34" charset="0"/>
                  <a:cs typeface="Arial" panose="020B0604020202020204" pitchFamily="34" charset="0"/>
                </a:rPr>
                <a:t>  S de </a:t>
              </a:r>
              <a:r>
                <a:rPr lang="es-ES" altLang="es-CO" sz="900" dirty="0">
                  <a:solidFill>
                    <a:srgbClr val="4F5529"/>
                  </a:solidFill>
                  <a:latin typeface="Arial" panose="020B0604020202020204" pitchFamily="34" charset="0"/>
                  <a:cs typeface="Arial" panose="020B0604020202020204" pitchFamily="34" charset="0"/>
                </a:rPr>
                <a:t>7:30 am a 10:00 am</a:t>
              </a:r>
            </a:p>
            <a:p>
              <a:r>
                <a:rPr lang="es-ES" altLang="es-CO" sz="900" b="1" dirty="0">
                  <a:solidFill>
                    <a:srgbClr val="4F5529"/>
                  </a:solidFill>
                  <a:latin typeface="Arial" panose="020B0604020202020204" pitchFamily="34" charset="0"/>
                  <a:cs typeface="Arial" panose="020B0604020202020204" pitchFamily="34" charset="0"/>
                </a:rPr>
                <a:t>Teléfonos: </a:t>
              </a:r>
              <a:r>
                <a:rPr lang="es-ES" altLang="es-CO" sz="900" b="1" dirty="0" smtClean="0">
                  <a:solidFill>
                    <a:srgbClr val="4F5529"/>
                  </a:solidFill>
                  <a:latin typeface="Arial" panose="020B0604020202020204" pitchFamily="34" charset="0"/>
                  <a:cs typeface="Arial" panose="020B0604020202020204" pitchFamily="34" charset="0"/>
                </a:rPr>
                <a:t>927 7849 - 318 261 5945</a:t>
              </a:r>
              <a:endParaRPr lang="es-ES" altLang="es-CO" sz="900" b="1" dirty="0">
                <a:solidFill>
                  <a:srgbClr val="4F5529"/>
                </a:solidFill>
                <a:latin typeface="Arial" panose="020B0604020202020204" pitchFamily="34" charset="0"/>
                <a:cs typeface="Arial" panose="020B0604020202020204" pitchFamily="34" charset="0"/>
              </a:endParaRPr>
            </a:p>
            <a:p>
              <a:r>
                <a:rPr lang="es-ES" altLang="es-CO" sz="900" dirty="0" smtClean="0">
                  <a:solidFill>
                    <a:srgbClr val="4F5529"/>
                  </a:solidFill>
                  <a:latin typeface="Arial" panose="020B0604020202020204" pitchFamily="34" charset="0"/>
                  <a:cs typeface="Arial" panose="020B0604020202020204" pitchFamily="34" charset="0"/>
                </a:rPr>
                <a:t>consorcioav82@gmail.com</a:t>
              </a:r>
              <a:endParaRPr lang="es-CO" sz="900" dirty="0">
                <a:solidFill>
                  <a:srgbClr val="4F5529"/>
                </a:solidFill>
                <a:latin typeface="Arial" panose="020B0604020202020204" pitchFamily="34" charset="0"/>
                <a:cs typeface="Arial" panose="020B0604020202020204" pitchFamily="34" charset="0"/>
              </a:endParaRPr>
            </a:p>
          </p:txBody>
        </p:sp>
        <p:sp>
          <p:nvSpPr>
            <p:cNvPr id="37" name="23 CuadroTexto"/>
            <p:cNvSpPr txBox="1"/>
            <p:nvPr/>
          </p:nvSpPr>
          <p:spPr>
            <a:xfrm>
              <a:off x="914630" y="8023056"/>
              <a:ext cx="3636175" cy="230832"/>
            </a:xfrm>
            <a:prstGeom prst="rect">
              <a:avLst/>
            </a:prstGeom>
            <a:noFill/>
          </p:spPr>
          <p:txBody>
            <a:bodyPr wrap="square" rtlCol="0">
              <a:spAutoFit/>
            </a:bodyPr>
            <a:lstStyle/>
            <a:p>
              <a:r>
                <a:rPr lang="es-CO" sz="900" b="1" dirty="0" smtClean="0">
                  <a:solidFill>
                    <a:srgbClr val="4F5529"/>
                  </a:solidFill>
                  <a:latin typeface="Arial" panose="020B0604020202020204" pitchFamily="34" charset="0"/>
                  <a:cs typeface="Arial" panose="020B0604020202020204" pitchFamily="34" charset="0"/>
                </a:rPr>
                <a:t>Más </a:t>
              </a:r>
              <a:r>
                <a:rPr lang="es-CO" sz="900" b="1" dirty="0">
                  <a:solidFill>
                    <a:srgbClr val="4F5529"/>
                  </a:solidFill>
                  <a:latin typeface="Arial" panose="020B0604020202020204" pitchFamily="34" charset="0"/>
                  <a:cs typeface="Arial" panose="020B0604020202020204" pitchFamily="34" charset="0"/>
                </a:rPr>
                <a:t>información sobre </a:t>
              </a:r>
              <a:r>
                <a:rPr lang="es-CO" sz="900" b="1" dirty="0" smtClean="0">
                  <a:solidFill>
                    <a:srgbClr val="4F5529"/>
                  </a:solidFill>
                  <a:latin typeface="Arial" panose="020B0604020202020204" pitchFamily="34" charset="0"/>
                  <a:cs typeface="Arial" panose="020B0604020202020204" pitchFamily="34" charset="0"/>
                </a:rPr>
                <a:t>el Contrato IDU XXXX de 20XX: </a:t>
              </a:r>
              <a:endParaRPr lang="es-CO" sz="900" b="1" dirty="0">
                <a:solidFill>
                  <a:srgbClr val="4F5529"/>
                </a:solidFill>
                <a:latin typeface="Arial" panose="020B0604020202020204" pitchFamily="34" charset="0"/>
                <a:cs typeface="Arial" panose="020B0604020202020204" pitchFamily="34" charset="0"/>
              </a:endParaRPr>
            </a:p>
          </p:txBody>
        </p:sp>
        <p:pic>
          <p:nvPicPr>
            <p:cNvPr id="39" name="Imagen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672" y="8181074"/>
              <a:ext cx="381422" cy="783539"/>
            </a:xfrm>
            <a:prstGeom prst="rect">
              <a:avLst/>
            </a:prstGeom>
          </p:spPr>
        </p:pic>
      </p:grpSp>
      <p:grpSp>
        <p:nvGrpSpPr>
          <p:cNvPr id="12" name="Grupo 11"/>
          <p:cNvGrpSpPr/>
          <p:nvPr/>
        </p:nvGrpSpPr>
        <p:grpSpPr>
          <a:xfrm>
            <a:off x="1624894" y="927250"/>
            <a:ext cx="3619135" cy="1091897"/>
            <a:chOff x="1034001" y="956954"/>
            <a:chExt cx="3619135" cy="1091897"/>
          </a:xfrm>
        </p:grpSpPr>
        <p:sp>
          <p:nvSpPr>
            <p:cNvPr id="29" name="28 CuadroTexto"/>
            <p:cNvSpPr txBox="1"/>
            <p:nvPr/>
          </p:nvSpPr>
          <p:spPr>
            <a:xfrm>
              <a:off x="1034001" y="956954"/>
              <a:ext cx="3619135" cy="366126"/>
            </a:xfrm>
            <a:prstGeom prst="rect">
              <a:avLst/>
            </a:prstGeom>
            <a:noFill/>
          </p:spPr>
          <p:txBody>
            <a:bodyPr wrap="square" rtlCol="0">
              <a:spAutoFit/>
            </a:bodyPr>
            <a:lstStyle/>
            <a:p>
              <a:pPr algn="ctr">
                <a:lnSpc>
                  <a:spcPts val="2300"/>
                </a:lnSpc>
              </a:pPr>
              <a:r>
                <a:rPr lang="es-ES" dirty="0" smtClean="0">
                  <a:solidFill>
                    <a:srgbClr val="4F5529"/>
                  </a:solidFill>
                  <a:latin typeface="Arial" panose="020B0604020202020204" pitchFamily="34" charset="0"/>
                  <a:cs typeface="Arial" panose="020B0604020202020204" pitchFamily="34" charset="0"/>
                </a:rPr>
                <a:t>Iniciamos el mantenimiento de</a:t>
              </a:r>
            </a:p>
          </p:txBody>
        </p:sp>
        <p:sp>
          <p:nvSpPr>
            <p:cNvPr id="190" name="28 CuadroTexto"/>
            <p:cNvSpPr txBox="1"/>
            <p:nvPr/>
          </p:nvSpPr>
          <p:spPr>
            <a:xfrm>
              <a:off x="1034001" y="1168354"/>
              <a:ext cx="3619135" cy="880497"/>
            </a:xfrm>
            <a:prstGeom prst="rect">
              <a:avLst/>
            </a:prstGeom>
            <a:noFill/>
          </p:spPr>
          <p:txBody>
            <a:bodyPr wrap="square" rtlCol="0">
              <a:spAutoFit/>
            </a:bodyPr>
            <a:lstStyle/>
            <a:p>
              <a:pPr algn="ctr">
                <a:lnSpc>
                  <a:spcPts val="3200"/>
                </a:lnSpc>
              </a:pPr>
              <a:r>
                <a:rPr lang="es-ES" sz="2400" b="1" dirty="0" smtClean="0">
                  <a:solidFill>
                    <a:srgbClr val="4F5529"/>
                  </a:solidFill>
                  <a:latin typeface="Arial" panose="020B0604020202020204" pitchFamily="34" charset="0"/>
                  <a:cs typeface="Arial" panose="020B0604020202020204" pitchFamily="34" charset="0"/>
                </a:rPr>
                <a:t>Escriba aquí el nombre del proyecto</a:t>
              </a:r>
              <a:endParaRPr lang="es-CO" sz="3600" b="1" dirty="0">
                <a:solidFill>
                  <a:srgbClr val="4F5529"/>
                </a:solidFill>
                <a:latin typeface="Arial" panose="020B0604020202020204" pitchFamily="34" charset="0"/>
                <a:cs typeface="Arial" panose="020B0604020202020204" pitchFamily="34" charset="0"/>
              </a:endParaRPr>
            </a:p>
          </p:txBody>
        </p:sp>
      </p:grpSp>
      <p:sp>
        <p:nvSpPr>
          <p:cNvPr id="30" name="29 CuadroTexto"/>
          <p:cNvSpPr txBox="1"/>
          <p:nvPr/>
        </p:nvSpPr>
        <p:spPr>
          <a:xfrm>
            <a:off x="-27384" y="555521"/>
            <a:ext cx="5616624" cy="200055"/>
          </a:xfrm>
          <a:prstGeom prst="rect">
            <a:avLst/>
          </a:prstGeom>
          <a:noFill/>
        </p:spPr>
        <p:txBody>
          <a:bodyPr wrap="square" numCol="4" rtlCol="0">
            <a:spAutoFit/>
          </a:bodyPr>
          <a:lstStyle/>
          <a:p>
            <a:r>
              <a:rPr lang="es-CO" sz="700" b="1" dirty="0" smtClean="0">
                <a:solidFill>
                  <a:schemeClr val="bg1"/>
                </a:solidFill>
                <a:latin typeface="Arial" panose="020B0604020202020204" pitchFamily="34" charset="0"/>
                <a:cs typeface="Arial" panose="020B0604020202020204" pitchFamily="34" charset="0"/>
              </a:rPr>
              <a:t>Volante: XX    Fecha: xx/xx/20      Contrato: XXXX de 20XX           Localidad: XXXXXXXXXXXXXX</a:t>
            </a:r>
            <a:endParaRPr lang="es-CO" sz="700" b="1" dirty="0">
              <a:solidFill>
                <a:schemeClr val="bg1"/>
              </a:solidFill>
              <a:latin typeface="Arial" panose="020B0604020202020204" pitchFamily="34" charset="0"/>
              <a:cs typeface="Arial" panose="020B0604020202020204" pitchFamily="34" charset="0"/>
            </a:endParaRPr>
          </a:p>
        </p:txBody>
      </p:sp>
      <p:sp>
        <p:nvSpPr>
          <p:cNvPr id="48" name="47 CuadroTexto"/>
          <p:cNvSpPr txBox="1"/>
          <p:nvPr/>
        </p:nvSpPr>
        <p:spPr>
          <a:xfrm>
            <a:off x="764704" y="6657594"/>
            <a:ext cx="2160589" cy="246221"/>
          </a:xfrm>
          <a:prstGeom prst="rect">
            <a:avLst/>
          </a:prstGeom>
          <a:noFill/>
        </p:spPr>
        <p:txBody>
          <a:bodyPr wrap="square" rtlCol="0">
            <a:spAutoFit/>
          </a:bodyPr>
          <a:lstStyle/>
          <a:p>
            <a:pPr algn="ctr"/>
            <a:r>
              <a:rPr lang="es-CO" sz="1000" dirty="0" smtClean="0">
                <a:solidFill>
                  <a:srgbClr val="4F5529"/>
                </a:solidFill>
                <a:latin typeface="Arial" panose="020B0604020202020204" pitchFamily="34" charset="0"/>
                <a:cs typeface="Arial" panose="020B0604020202020204" pitchFamily="34" charset="0"/>
              </a:rPr>
              <a:t>_____________________</a:t>
            </a:r>
            <a:endParaRPr lang="es-CO" sz="1000" dirty="0">
              <a:solidFill>
                <a:srgbClr val="4F5529"/>
              </a:solidFill>
              <a:latin typeface="Arial" panose="020B0604020202020204" pitchFamily="34" charset="0"/>
              <a:cs typeface="Arial" panose="020B0604020202020204" pitchFamily="34" charset="0"/>
            </a:endParaRPr>
          </a:p>
        </p:txBody>
      </p:sp>
      <p:grpSp>
        <p:nvGrpSpPr>
          <p:cNvPr id="202" name="Grupo 201"/>
          <p:cNvGrpSpPr/>
          <p:nvPr/>
        </p:nvGrpSpPr>
        <p:grpSpPr>
          <a:xfrm>
            <a:off x="1570171" y="6084168"/>
            <a:ext cx="402927" cy="402202"/>
            <a:chOff x="-2627312" y="5181601"/>
            <a:chExt cx="882649" cy="881062"/>
          </a:xfrm>
          <a:solidFill>
            <a:srgbClr val="4F5529"/>
          </a:solidFill>
        </p:grpSpPr>
        <p:sp>
          <p:nvSpPr>
            <p:cNvPr id="18" name="Freeform 5"/>
            <p:cNvSpPr>
              <a:spLocks noEditPoints="1"/>
            </p:cNvSpPr>
            <p:nvPr/>
          </p:nvSpPr>
          <p:spPr bwMode="auto">
            <a:xfrm>
              <a:off x="-2627312" y="5278438"/>
              <a:ext cx="882649" cy="784225"/>
            </a:xfrm>
            <a:custGeom>
              <a:avLst/>
              <a:gdLst>
                <a:gd name="T0" fmla="*/ 2023 w 2023"/>
                <a:gd name="T1" fmla="*/ 902 h 1798"/>
                <a:gd name="T2" fmla="*/ 2023 w 2023"/>
                <a:gd name="T3" fmla="*/ 1580 h 1798"/>
                <a:gd name="T4" fmla="*/ 1804 w 2023"/>
                <a:gd name="T5" fmla="*/ 1798 h 1798"/>
                <a:gd name="T6" fmla="*/ 504 w 2023"/>
                <a:gd name="T7" fmla="*/ 1798 h 1798"/>
                <a:gd name="T8" fmla="*/ 288 w 2023"/>
                <a:gd name="T9" fmla="*/ 1591 h 1798"/>
                <a:gd name="T10" fmla="*/ 255 w 2023"/>
                <a:gd name="T11" fmla="*/ 1558 h 1798"/>
                <a:gd name="T12" fmla="*/ 158 w 2023"/>
                <a:gd name="T13" fmla="*/ 1557 h 1798"/>
                <a:gd name="T14" fmla="*/ 20 w 2023"/>
                <a:gd name="T15" fmla="*/ 1377 h 1798"/>
                <a:gd name="T16" fmla="*/ 119 w 2023"/>
                <a:gd name="T17" fmla="*/ 897 h 1798"/>
                <a:gd name="T18" fmla="*/ 258 w 2023"/>
                <a:gd name="T19" fmla="*/ 215 h 1798"/>
                <a:gd name="T20" fmla="*/ 385 w 2023"/>
                <a:gd name="T21" fmla="*/ 30 h 1798"/>
                <a:gd name="T22" fmla="*/ 429 w 2023"/>
                <a:gd name="T23" fmla="*/ 50 h 1798"/>
                <a:gd name="T24" fmla="*/ 546 w 2023"/>
                <a:gd name="T25" fmla="*/ 288 h 1798"/>
                <a:gd name="T26" fmla="*/ 663 w 2023"/>
                <a:gd name="T27" fmla="*/ 345 h 1798"/>
                <a:gd name="T28" fmla="*/ 731 w 2023"/>
                <a:gd name="T29" fmla="*/ 335 h 1798"/>
                <a:gd name="T30" fmla="*/ 770 w 2023"/>
                <a:gd name="T31" fmla="*/ 150 h 1798"/>
                <a:gd name="T32" fmla="*/ 697 w 2023"/>
                <a:gd name="T33" fmla="*/ 112 h 1798"/>
                <a:gd name="T34" fmla="*/ 651 w 2023"/>
                <a:gd name="T35" fmla="*/ 15 h 1798"/>
                <a:gd name="T36" fmla="*/ 681 w 2023"/>
                <a:gd name="T37" fmla="*/ 4 h 1798"/>
                <a:gd name="T38" fmla="*/ 1261 w 2023"/>
                <a:gd name="T39" fmla="*/ 4 h 1798"/>
                <a:gd name="T40" fmla="*/ 1296 w 2023"/>
                <a:gd name="T41" fmla="*/ 48 h 1798"/>
                <a:gd name="T42" fmla="*/ 1395 w 2023"/>
                <a:gd name="T43" fmla="*/ 275 h 1798"/>
                <a:gd name="T44" fmla="*/ 1534 w 2023"/>
                <a:gd name="T45" fmla="*/ 346 h 1798"/>
                <a:gd name="T46" fmla="*/ 1588 w 2023"/>
                <a:gd name="T47" fmla="*/ 340 h 1798"/>
                <a:gd name="T48" fmla="*/ 1623 w 2023"/>
                <a:gd name="T49" fmla="*/ 136 h 1798"/>
                <a:gd name="T50" fmla="*/ 1573 w 2023"/>
                <a:gd name="T51" fmla="*/ 112 h 1798"/>
                <a:gd name="T52" fmla="*/ 1513 w 2023"/>
                <a:gd name="T53" fmla="*/ 25 h 1798"/>
                <a:gd name="T54" fmla="*/ 1543 w 2023"/>
                <a:gd name="T55" fmla="*/ 4 h 1798"/>
                <a:gd name="T56" fmla="*/ 1843 w 2023"/>
                <a:gd name="T57" fmla="*/ 6 h 1798"/>
                <a:gd name="T58" fmla="*/ 2022 w 2023"/>
                <a:gd name="T59" fmla="*/ 209 h 1798"/>
                <a:gd name="T60" fmla="*/ 2023 w 2023"/>
                <a:gd name="T61" fmla="*/ 902 h 1798"/>
                <a:gd name="T62" fmla="*/ 1074 w 2023"/>
                <a:gd name="T63" fmla="*/ 465 h 1798"/>
                <a:gd name="T64" fmla="*/ 359 w 2023"/>
                <a:gd name="T65" fmla="*/ 465 h 1798"/>
                <a:gd name="T66" fmla="*/ 309 w 2023"/>
                <a:gd name="T67" fmla="*/ 503 h 1798"/>
                <a:gd name="T68" fmla="*/ 135 w 2023"/>
                <a:gd name="T69" fmla="*/ 1357 h 1798"/>
                <a:gd name="T70" fmla="*/ 215 w 2023"/>
                <a:gd name="T71" fmla="*/ 1458 h 1798"/>
                <a:gd name="T72" fmla="*/ 1526 w 2023"/>
                <a:gd name="T73" fmla="*/ 1458 h 1798"/>
                <a:gd name="T74" fmla="*/ 1649 w 2023"/>
                <a:gd name="T75" fmla="*/ 1361 h 1798"/>
                <a:gd name="T76" fmla="*/ 1823 w 2023"/>
                <a:gd name="T77" fmla="*/ 511 h 1798"/>
                <a:gd name="T78" fmla="*/ 1786 w 2023"/>
                <a:gd name="T79" fmla="*/ 465 h 1798"/>
                <a:gd name="T80" fmla="*/ 1074 w 2023"/>
                <a:gd name="T81" fmla="*/ 465 h 1798"/>
                <a:gd name="T82" fmla="*/ 1913 w 2023"/>
                <a:gd name="T83" fmla="*/ 616 h 1798"/>
                <a:gd name="T84" fmla="*/ 1905 w 2023"/>
                <a:gd name="T85" fmla="*/ 647 h 1798"/>
                <a:gd name="T86" fmla="*/ 1760 w 2023"/>
                <a:gd name="T87" fmla="*/ 1357 h 1798"/>
                <a:gd name="T88" fmla="*/ 1693 w 2023"/>
                <a:gd name="T89" fmla="*/ 1492 h 1798"/>
                <a:gd name="T90" fmla="*/ 1515 w 2023"/>
                <a:gd name="T91" fmla="*/ 1558 h 1798"/>
                <a:gd name="T92" fmla="*/ 456 w 2023"/>
                <a:gd name="T93" fmla="*/ 1558 h 1798"/>
                <a:gd name="T94" fmla="*/ 422 w 2023"/>
                <a:gd name="T95" fmla="*/ 1558 h 1798"/>
                <a:gd name="T96" fmla="*/ 397 w 2023"/>
                <a:gd name="T97" fmla="*/ 1583 h 1798"/>
                <a:gd name="T98" fmla="*/ 489 w 2023"/>
                <a:gd name="T99" fmla="*/ 1683 h 1798"/>
                <a:gd name="T100" fmla="*/ 1810 w 2023"/>
                <a:gd name="T101" fmla="*/ 1682 h 1798"/>
                <a:gd name="T102" fmla="*/ 1913 w 2023"/>
                <a:gd name="T103" fmla="*/ 1578 h 1798"/>
                <a:gd name="T104" fmla="*/ 1913 w 2023"/>
                <a:gd name="T105" fmla="*/ 616 h 1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23" h="1798">
                  <a:moveTo>
                    <a:pt x="2023" y="902"/>
                  </a:moveTo>
                  <a:cubicBezTo>
                    <a:pt x="2023" y="1128"/>
                    <a:pt x="2023" y="1354"/>
                    <a:pt x="2023" y="1580"/>
                  </a:cubicBezTo>
                  <a:cubicBezTo>
                    <a:pt x="2022" y="1720"/>
                    <a:pt x="1944" y="1798"/>
                    <a:pt x="1804" y="1798"/>
                  </a:cubicBezTo>
                  <a:cubicBezTo>
                    <a:pt x="1371" y="1798"/>
                    <a:pt x="938" y="1798"/>
                    <a:pt x="504" y="1798"/>
                  </a:cubicBezTo>
                  <a:cubicBezTo>
                    <a:pt x="367" y="1798"/>
                    <a:pt x="293" y="1727"/>
                    <a:pt x="288" y="1591"/>
                  </a:cubicBezTo>
                  <a:cubicBezTo>
                    <a:pt x="287" y="1567"/>
                    <a:pt x="280" y="1557"/>
                    <a:pt x="255" y="1558"/>
                  </a:cubicBezTo>
                  <a:cubicBezTo>
                    <a:pt x="223" y="1559"/>
                    <a:pt x="190" y="1559"/>
                    <a:pt x="158" y="1557"/>
                  </a:cubicBezTo>
                  <a:cubicBezTo>
                    <a:pt x="55" y="1549"/>
                    <a:pt x="0" y="1477"/>
                    <a:pt x="20" y="1377"/>
                  </a:cubicBezTo>
                  <a:cubicBezTo>
                    <a:pt x="53" y="1217"/>
                    <a:pt x="86" y="1057"/>
                    <a:pt x="119" y="897"/>
                  </a:cubicBezTo>
                  <a:cubicBezTo>
                    <a:pt x="165" y="670"/>
                    <a:pt x="212" y="443"/>
                    <a:pt x="258" y="215"/>
                  </a:cubicBezTo>
                  <a:cubicBezTo>
                    <a:pt x="274" y="135"/>
                    <a:pt x="318" y="74"/>
                    <a:pt x="385" y="30"/>
                  </a:cubicBezTo>
                  <a:cubicBezTo>
                    <a:pt x="417" y="9"/>
                    <a:pt x="425" y="14"/>
                    <a:pt x="429" y="50"/>
                  </a:cubicBezTo>
                  <a:cubicBezTo>
                    <a:pt x="439" y="144"/>
                    <a:pt x="467" y="228"/>
                    <a:pt x="546" y="288"/>
                  </a:cubicBezTo>
                  <a:cubicBezTo>
                    <a:pt x="581" y="315"/>
                    <a:pt x="624" y="325"/>
                    <a:pt x="663" y="345"/>
                  </a:cubicBezTo>
                  <a:cubicBezTo>
                    <a:pt x="685" y="355"/>
                    <a:pt x="710" y="348"/>
                    <a:pt x="731" y="335"/>
                  </a:cubicBezTo>
                  <a:cubicBezTo>
                    <a:pt x="791" y="300"/>
                    <a:pt x="810" y="207"/>
                    <a:pt x="770" y="150"/>
                  </a:cubicBezTo>
                  <a:cubicBezTo>
                    <a:pt x="752" y="125"/>
                    <a:pt x="729" y="113"/>
                    <a:pt x="697" y="112"/>
                  </a:cubicBezTo>
                  <a:cubicBezTo>
                    <a:pt x="662" y="110"/>
                    <a:pt x="632" y="45"/>
                    <a:pt x="651" y="15"/>
                  </a:cubicBezTo>
                  <a:cubicBezTo>
                    <a:pt x="658" y="4"/>
                    <a:pt x="670" y="4"/>
                    <a:pt x="681" y="4"/>
                  </a:cubicBezTo>
                  <a:cubicBezTo>
                    <a:pt x="874" y="4"/>
                    <a:pt x="1068" y="4"/>
                    <a:pt x="1261" y="4"/>
                  </a:cubicBezTo>
                  <a:cubicBezTo>
                    <a:pt x="1295" y="4"/>
                    <a:pt x="1295" y="24"/>
                    <a:pt x="1296" y="48"/>
                  </a:cubicBezTo>
                  <a:cubicBezTo>
                    <a:pt x="1300" y="136"/>
                    <a:pt x="1328" y="214"/>
                    <a:pt x="1395" y="275"/>
                  </a:cubicBezTo>
                  <a:cubicBezTo>
                    <a:pt x="1435" y="311"/>
                    <a:pt x="1487" y="325"/>
                    <a:pt x="1534" y="346"/>
                  </a:cubicBezTo>
                  <a:cubicBezTo>
                    <a:pt x="1551" y="353"/>
                    <a:pt x="1571" y="348"/>
                    <a:pt x="1588" y="340"/>
                  </a:cubicBezTo>
                  <a:cubicBezTo>
                    <a:pt x="1663" y="305"/>
                    <a:pt x="1682" y="193"/>
                    <a:pt x="1623" y="136"/>
                  </a:cubicBezTo>
                  <a:cubicBezTo>
                    <a:pt x="1609" y="123"/>
                    <a:pt x="1593" y="114"/>
                    <a:pt x="1573" y="112"/>
                  </a:cubicBezTo>
                  <a:cubicBezTo>
                    <a:pt x="1532" y="109"/>
                    <a:pt x="1503" y="67"/>
                    <a:pt x="1513" y="25"/>
                  </a:cubicBezTo>
                  <a:cubicBezTo>
                    <a:pt x="1516" y="8"/>
                    <a:pt x="1528" y="4"/>
                    <a:pt x="1543" y="4"/>
                  </a:cubicBezTo>
                  <a:cubicBezTo>
                    <a:pt x="1643" y="4"/>
                    <a:pt x="1743" y="0"/>
                    <a:pt x="1843" y="6"/>
                  </a:cubicBezTo>
                  <a:cubicBezTo>
                    <a:pt x="1949" y="12"/>
                    <a:pt x="2022" y="98"/>
                    <a:pt x="2022" y="209"/>
                  </a:cubicBezTo>
                  <a:cubicBezTo>
                    <a:pt x="2023" y="440"/>
                    <a:pt x="2023" y="671"/>
                    <a:pt x="2023" y="902"/>
                  </a:cubicBezTo>
                  <a:close/>
                  <a:moveTo>
                    <a:pt x="1074" y="465"/>
                  </a:moveTo>
                  <a:cubicBezTo>
                    <a:pt x="836" y="465"/>
                    <a:pt x="598" y="466"/>
                    <a:pt x="359" y="465"/>
                  </a:cubicBezTo>
                  <a:cubicBezTo>
                    <a:pt x="329" y="464"/>
                    <a:pt x="315" y="473"/>
                    <a:pt x="309" y="503"/>
                  </a:cubicBezTo>
                  <a:cubicBezTo>
                    <a:pt x="252" y="788"/>
                    <a:pt x="193" y="1073"/>
                    <a:pt x="135" y="1357"/>
                  </a:cubicBezTo>
                  <a:cubicBezTo>
                    <a:pt x="119" y="1438"/>
                    <a:pt x="135" y="1458"/>
                    <a:pt x="215" y="1458"/>
                  </a:cubicBezTo>
                  <a:cubicBezTo>
                    <a:pt x="652" y="1459"/>
                    <a:pt x="1089" y="1459"/>
                    <a:pt x="1526" y="1458"/>
                  </a:cubicBezTo>
                  <a:cubicBezTo>
                    <a:pt x="1603" y="1458"/>
                    <a:pt x="1633" y="1435"/>
                    <a:pt x="1649" y="1361"/>
                  </a:cubicBezTo>
                  <a:cubicBezTo>
                    <a:pt x="1707" y="1078"/>
                    <a:pt x="1765" y="794"/>
                    <a:pt x="1823" y="511"/>
                  </a:cubicBezTo>
                  <a:cubicBezTo>
                    <a:pt x="1832" y="466"/>
                    <a:pt x="1832" y="465"/>
                    <a:pt x="1786" y="465"/>
                  </a:cubicBezTo>
                  <a:cubicBezTo>
                    <a:pt x="1549" y="465"/>
                    <a:pt x="1312" y="465"/>
                    <a:pt x="1074" y="465"/>
                  </a:cubicBezTo>
                  <a:close/>
                  <a:moveTo>
                    <a:pt x="1913" y="616"/>
                  </a:moveTo>
                  <a:cubicBezTo>
                    <a:pt x="1909" y="631"/>
                    <a:pt x="1906" y="639"/>
                    <a:pt x="1905" y="647"/>
                  </a:cubicBezTo>
                  <a:cubicBezTo>
                    <a:pt x="1856" y="884"/>
                    <a:pt x="1808" y="1120"/>
                    <a:pt x="1760" y="1357"/>
                  </a:cubicBezTo>
                  <a:cubicBezTo>
                    <a:pt x="1750" y="1409"/>
                    <a:pt x="1733" y="1456"/>
                    <a:pt x="1693" y="1492"/>
                  </a:cubicBezTo>
                  <a:cubicBezTo>
                    <a:pt x="1643" y="1538"/>
                    <a:pt x="1583" y="1558"/>
                    <a:pt x="1515" y="1558"/>
                  </a:cubicBezTo>
                  <a:cubicBezTo>
                    <a:pt x="1162" y="1558"/>
                    <a:pt x="809" y="1558"/>
                    <a:pt x="456" y="1558"/>
                  </a:cubicBezTo>
                  <a:cubicBezTo>
                    <a:pt x="445" y="1558"/>
                    <a:pt x="434" y="1558"/>
                    <a:pt x="422" y="1558"/>
                  </a:cubicBezTo>
                  <a:cubicBezTo>
                    <a:pt x="405" y="1558"/>
                    <a:pt x="398" y="1566"/>
                    <a:pt x="397" y="1583"/>
                  </a:cubicBezTo>
                  <a:cubicBezTo>
                    <a:pt x="393" y="1636"/>
                    <a:pt x="421" y="1683"/>
                    <a:pt x="489" y="1683"/>
                  </a:cubicBezTo>
                  <a:cubicBezTo>
                    <a:pt x="929" y="1681"/>
                    <a:pt x="1370" y="1682"/>
                    <a:pt x="1810" y="1682"/>
                  </a:cubicBezTo>
                  <a:cubicBezTo>
                    <a:pt x="1886" y="1682"/>
                    <a:pt x="1913" y="1655"/>
                    <a:pt x="1913" y="1578"/>
                  </a:cubicBezTo>
                  <a:cubicBezTo>
                    <a:pt x="1913" y="1260"/>
                    <a:pt x="1913" y="942"/>
                    <a:pt x="1913" y="616"/>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 name="Freeform 6"/>
            <p:cNvSpPr>
              <a:spLocks/>
            </p:cNvSpPr>
            <p:nvPr/>
          </p:nvSpPr>
          <p:spPr bwMode="auto">
            <a:xfrm>
              <a:off x="-2414588" y="5183188"/>
              <a:ext cx="149225" cy="214313"/>
            </a:xfrm>
            <a:custGeom>
              <a:avLst/>
              <a:gdLst>
                <a:gd name="T0" fmla="*/ 3 w 343"/>
                <a:gd name="T1" fmla="*/ 250 h 491"/>
                <a:gd name="T2" fmla="*/ 48 w 343"/>
                <a:gd name="T3" fmla="*/ 85 h 491"/>
                <a:gd name="T4" fmla="*/ 207 w 343"/>
                <a:gd name="T5" fmla="*/ 11 h 491"/>
                <a:gd name="T6" fmla="*/ 338 w 343"/>
                <a:gd name="T7" fmla="*/ 138 h 491"/>
                <a:gd name="T8" fmla="*/ 334 w 343"/>
                <a:gd name="T9" fmla="*/ 161 h 491"/>
                <a:gd name="T10" fmla="*/ 236 w 343"/>
                <a:gd name="T11" fmla="*/ 147 h 491"/>
                <a:gd name="T12" fmla="*/ 114 w 343"/>
                <a:gd name="T13" fmla="*/ 169 h 491"/>
                <a:gd name="T14" fmla="*/ 113 w 343"/>
                <a:gd name="T15" fmla="*/ 322 h 491"/>
                <a:gd name="T16" fmla="*/ 182 w 343"/>
                <a:gd name="T17" fmla="*/ 389 h 491"/>
                <a:gd name="T18" fmla="*/ 225 w 343"/>
                <a:gd name="T19" fmla="*/ 451 h 491"/>
                <a:gd name="T20" fmla="*/ 154 w 343"/>
                <a:gd name="T21" fmla="*/ 483 h 491"/>
                <a:gd name="T22" fmla="*/ 28 w 343"/>
                <a:gd name="T23" fmla="*/ 372 h 491"/>
                <a:gd name="T24" fmla="*/ 3 w 343"/>
                <a:gd name="T25" fmla="*/ 250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491">
                  <a:moveTo>
                    <a:pt x="3" y="250"/>
                  </a:moveTo>
                  <a:cubicBezTo>
                    <a:pt x="2" y="187"/>
                    <a:pt x="16" y="133"/>
                    <a:pt x="48" y="85"/>
                  </a:cubicBezTo>
                  <a:cubicBezTo>
                    <a:pt x="86" y="29"/>
                    <a:pt x="138" y="0"/>
                    <a:pt x="207" y="11"/>
                  </a:cubicBezTo>
                  <a:cubicBezTo>
                    <a:pt x="262" y="20"/>
                    <a:pt x="325" y="81"/>
                    <a:pt x="338" y="138"/>
                  </a:cubicBezTo>
                  <a:cubicBezTo>
                    <a:pt x="340" y="146"/>
                    <a:pt x="343" y="154"/>
                    <a:pt x="334" y="161"/>
                  </a:cubicBezTo>
                  <a:cubicBezTo>
                    <a:pt x="317" y="172"/>
                    <a:pt x="249" y="162"/>
                    <a:pt x="236" y="147"/>
                  </a:cubicBezTo>
                  <a:cubicBezTo>
                    <a:pt x="186" y="88"/>
                    <a:pt x="142" y="96"/>
                    <a:pt x="114" y="169"/>
                  </a:cubicBezTo>
                  <a:cubicBezTo>
                    <a:pt x="95" y="219"/>
                    <a:pt x="94" y="271"/>
                    <a:pt x="113" y="322"/>
                  </a:cubicBezTo>
                  <a:cubicBezTo>
                    <a:pt x="126" y="354"/>
                    <a:pt x="144" y="380"/>
                    <a:pt x="182" y="389"/>
                  </a:cubicBezTo>
                  <a:cubicBezTo>
                    <a:pt x="219" y="399"/>
                    <a:pt x="233" y="421"/>
                    <a:pt x="225" y="451"/>
                  </a:cubicBezTo>
                  <a:cubicBezTo>
                    <a:pt x="217" y="478"/>
                    <a:pt x="189" y="491"/>
                    <a:pt x="154" y="483"/>
                  </a:cubicBezTo>
                  <a:cubicBezTo>
                    <a:pt x="92" y="469"/>
                    <a:pt x="53" y="428"/>
                    <a:pt x="28" y="372"/>
                  </a:cubicBezTo>
                  <a:cubicBezTo>
                    <a:pt x="10" y="331"/>
                    <a:pt x="0" y="289"/>
                    <a:pt x="3" y="250"/>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 name="Freeform 7"/>
            <p:cNvSpPr>
              <a:spLocks/>
            </p:cNvSpPr>
            <p:nvPr/>
          </p:nvSpPr>
          <p:spPr bwMode="auto">
            <a:xfrm>
              <a:off x="-2043113" y="5181601"/>
              <a:ext cx="155575" cy="214313"/>
            </a:xfrm>
            <a:custGeom>
              <a:avLst/>
              <a:gdLst>
                <a:gd name="T0" fmla="*/ 115 w 358"/>
                <a:gd name="T1" fmla="*/ 252 h 492"/>
                <a:gd name="T2" fmla="*/ 211 w 358"/>
                <a:gd name="T3" fmla="*/ 397 h 492"/>
                <a:gd name="T4" fmla="*/ 241 w 358"/>
                <a:gd name="T5" fmla="*/ 450 h 492"/>
                <a:gd name="T6" fmla="*/ 181 w 358"/>
                <a:gd name="T7" fmla="*/ 488 h 492"/>
                <a:gd name="T8" fmla="*/ 63 w 358"/>
                <a:gd name="T9" fmla="*/ 410 h 492"/>
                <a:gd name="T10" fmla="*/ 67 w 358"/>
                <a:gd name="T11" fmla="*/ 82 h 492"/>
                <a:gd name="T12" fmla="*/ 226 w 358"/>
                <a:gd name="T13" fmla="*/ 15 h 492"/>
                <a:gd name="T14" fmla="*/ 353 w 358"/>
                <a:gd name="T15" fmla="*/ 140 h 492"/>
                <a:gd name="T16" fmla="*/ 349 w 358"/>
                <a:gd name="T17" fmla="*/ 164 h 492"/>
                <a:gd name="T18" fmla="*/ 249 w 358"/>
                <a:gd name="T19" fmla="*/ 147 h 492"/>
                <a:gd name="T20" fmla="*/ 134 w 358"/>
                <a:gd name="T21" fmla="*/ 161 h 492"/>
                <a:gd name="T22" fmla="*/ 115 w 358"/>
                <a:gd name="T23" fmla="*/ 25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8" h="492">
                  <a:moveTo>
                    <a:pt x="115" y="252"/>
                  </a:moveTo>
                  <a:cubicBezTo>
                    <a:pt x="120" y="318"/>
                    <a:pt x="132" y="378"/>
                    <a:pt x="211" y="397"/>
                  </a:cubicBezTo>
                  <a:cubicBezTo>
                    <a:pt x="235" y="403"/>
                    <a:pt x="247" y="424"/>
                    <a:pt x="241" y="450"/>
                  </a:cubicBezTo>
                  <a:cubicBezTo>
                    <a:pt x="233" y="480"/>
                    <a:pt x="210" y="492"/>
                    <a:pt x="181" y="488"/>
                  </a:cubicBezTo>
                  <a:cubicBezTo>
                    <a:pt x="129" y="481"/>
                    <a:pt x="91" y="452"/>
                    <a:pt x="63" y="410"/>
                  </a:cubicBezTo>
                  <a:cubicBezTo>
                    <a:pt x="0" y="318"/>
                    <a:pt x="2" y="173"/>
                    <a:pt x="67" y="82"/>
                  </a:cubicBezTo>
                  <a:cubicBezTo>
                    <a:pt x="106" y="28"/>
                    <a:pt x="159" y="0"/>
                    <a:pt x="226" y="15"/>
                  </a:cubicBezTo>
                  <a:cubicBezTo>
                    <a:pt x="293" y="30"/>
                    <a:pt x="330" y="79"/>
                    <a:pt x="353" y="140"/>
                  </a:cubicBezTo>
                  <a:cubicBezTo>
                    <a:pt x="357" y="149"/>
                    <a:pt x="358" y="158"/>
                    <a:pt x="349" y="164"/>
                  </a:cubicBezTo>
                  <a:cubicBezTo>
                    <a:pt x="333" y="176"/>
                    <a:pt x="263" y="164"/>
                    <a:pt x="249" y="147"/>
                  </a:cubicBezTo>
                  <a:cubicBezTo>
                    <a:pt x="206" y="93"/>
                    <a:pt x="163" y="98"/>
                    <a:pt x="134" y="161"/>
                  </a:cubicBezTo>
                  <a:cubicBezTo>
                    <a:pt x="121" y="189"/>
                    <a:pt x="114" y="220"/>
                    <a:pt x="115" y="25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1" name="Freeform 8"/>
            <p:cNvSpPr>
              <a:spLocks/>
            </p:cNvSpPr>
            <p:nvPr/>
          </p:nvSpPr>
          <p:spPr bwMode="auto">
            <a:xfrm>
              <a:off x="-2184400" y="5656263"/>
              <a:ext cx="117475" cy="82550"/>
            </a:xfrm>
            <a:custGeom>
              <a:avLst/>
              <a:gdLst>
                <a:gd name="T0" fmla="*/ 152 w 269"/>
                <a:gd name="T1" fmla="*/ 4 h 188"/>
                <a:gd name="T2" fmla="*/ 231 w 269"/>
                <a:gd name="T3" fmla="*/ 5 h 188"/>
                <a:gd name="T4" fmla="*/ 264 w 269"/>
                <a:gd name="T5" fmla="*/ 42 h 188"/>
                <a:gd name="T6" fmla="*/ 241 w 269"/>
                <a:gd name="T7" fmla="*/ 148 h 188"/>
                <a:gd name="T8" fmla="*/ 190 w 269"/>
                <a:gd name="T9" fmla="*/ 188 h 188"/>
                <a:gd name="T10" fmla="*/ 44 w 269"/>
                <a:gd name="T11" fmla="*/ 188 h 188"/>
                <a:gd name="T12" fmla="*/ 7 w 269"/>
                <a:gd name="T13" fmla="*/ 143 h 188"/>
                <a:gd name="T14" fmla="*/ 25 w 269"/>
                <a:gd name="T15" fmla="*/ 55 h 188"/>
                <a:gd name="T16" fmla="*/ 89 w 269"/>
                <a:gd name="T17" fmla="*/ 4 h 188"/>
                <a:gd name="T18" fmla="*/ 152 w 269"/>
                <a:gd name="T19" fmla="*/ 4 h 188"/>
                <a:gd name="T20" fmla="*/ 152 w 269"/>
                <a:gd name="T21" fmla="*/ 4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9" h="188">
                  <a:moveTo>
                    <a:pt x="152" y="4"/>
                  </a:moveTo>
                  <a:cubicBezTo>
                    <a:pt x="178" y="4"/>
                    <a:pt x="205" y="4"/>
                    <a:pt x="231" y="5"/>
                  </a:cubicBezTo>
                  <a:cubicBezTo>
                    <a:pt x="255" y="5"/>
                    <a:pt x="269" y="17"/>
                    <a:pt x="264" y="42"/>
                  </a:cubicBezTo>
                  <a:cubicBezTo>
                    <a:pt x="257" y="78"/>
                    <a:pt x="249" y="113"/>
                    <a:pt x="241" y="148"/>
                  </a:cubicBezTo>
                  <a:cubicBezTo>
                    <a:pt x="235" y="175"/>
                    <a:pt x="217" y="188"/>
                    <a:pt x="190" y="188"/>
                  </a:cubicBezTo>
                  <a:cubicBezTo>
                    <a:pt x="141" y="188"/>
                    <a:pt x="93" y="188"/>
                    <a:pt x="44" y="188"/>
                  </a:cubicBezTo>
                  <a:cubicBezTo>
                    <a:pt x="14" y="188"/>
                    <a:pt x="0" y="174"/>
                    <a:pt x="7" y="143"/>
                  </a:cubicBezTo>
                  <a:cubicBezTo>
                    <a:pt x="13" y="114"/>
                    <a:pt x="21" y="85"/>
                    <a:pt x="25" y="55"/>
                  </a:cubicBezTo>
                  <a:cubicBezTo>
                    <a:pt x="31" y="18"/>
                    <a:pt x="50" y="0"/>
                    <a:pt x="89" y="4"/>
                  </a:cubicBezTo>
                  <a:cubicBezTo>
                    <a:pt x="110" y="6"/>
                    <a:pt x="131" y="4"/>
                    <a:pt x="152" y="4"/>
                  </a:cubicBezTo>
                  <a:cubicBezTo>
                    <a:pt x="152" y="4"/>
                    <a:pt x="152" y="4"/>
                    <a:pt x="152"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2" name="Freeform 9"/>
            <p:cNvSpPr>
              <a:spLocks/>
            </p:cNvSpPr>
            <p:nvPr/>
          </p:nvSpPr>
          <p:spPr bwMode="auto">
            <a:xfrm>
              <a:off x="-2360613" y="5792788"/>
              <a:ext cx="117475" cy="79375"/>
            </a:xfrm>
            <a:custGeom>
              <a:avLst/>
              <a:gdLst>
                <a:gd name="T0" fmla="*/ 153 w 269"/>
                <a:gd name="T1" fmla="*/ 0 h 184"/>
                <a:gd name="T2" fmla="*/ 228 w 269"/>
                <a:gd name="T3" fmla="*/ 1 h 184"/>
                <a:gd name="T4" fmla="*/ 263 w 269"/>
                <a:gd name="T5" fmla="*/ 43 h 184"/>
                <a:gd name="T6" fmla="*/ 242 w 269"/>
                <a:gd name="T7" fmla="*/ 142 h 184"/>
                <a:gd name="T8" fmla="*/ 189 w 269"/>
                <a:gd name="T9" fmla="*/ 184 h 184"/>
                <a:gd name="T10" fmla="*/ 43 w 269"/>
                <a:gd name="T11" fmla="*/ 184 h 184"/>
                <a:gd name="T12" fmla="*/ 7 w 269"/>
                <a:gd name="T13" fmla="*/ 138 h 184"/>
                <a:gd name="T14" fmla="*/ 28 w 269"/>
                <a:gd name="T15" fmla="*/ 40 h 184"/>
                <a:gd name="T16" fmla="*/ 78 w 269"/>
                <a:gd name="T17" fmla="*/ 0 h 184"/>
                <a:gd name="T18" fmla="*/ 153 w 269"/>
                <a:gd name="T19"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9" h="184">
                  <a:moveTo>
                    <a:pt x="153" y="0"/>
                  </a:moveTo>
                  <a:cubicBezTo>
                    <a:pt x="178" y="1"/>
                    <a:pt x="203" y="0"/>
                    <a:pt x="228" y="1"/>
                  </a:cubicBezTo>
                  <a:cubicBezTo>
                    <a:pt x="256" y="1"/>
                    <a:pt x="269" y="14"/>
                    <a:pt x="263" y="43"/>
                  </a:cubicBezTo>
                  <a:cubicBezTo>
                    <a:pt x="255" y="76"/>
                    <a:pt x="249" y="109"/>
                    <a:pt x="242" y="142"/>
                  </a:cubicBezTo>
                  <a:cubicBezTo>
                    <a:pt x="236" y="170"/>
                    <a:pt x="218" y="184"/>
                    <a:pt x="189" y="184"/>
                  </a:cubicBezTo>
                  <a:cubicBezTo>
                    <a:pt x="140" y="184"/>
                    <a:pt x="92" y="184"/>
                    <a:pt x="43" y="184"/>
                  </a:cubicBezTo>
                  <a:cubicBezTo>
                    <a:pt x="13" y="184"/>
                    <a:pt x="0" y="169"/>
                    <a:pt x="7" y="138"/>
                  </a:cubicBezTo>
                  <a:cubicBezTo>
                    <a:pt x="14" y="106"/>
                    <a:pt x="21" y="73"/>
                    <a:pt x="28" y="40"/>
                  </a:cubicBezTo>
                  <a:cubicBezTo>
                    <a:pt x="33" y="12"/>
                    <a:pt x="50" y="0"/>
                    <a:pt x="78" y="0"/>
                  </a:cubicBezTo>
                  <a:cubicBezTo>
                    <a:pt x="103" y="1"/>
                    <a:pt x="128" y="0"/>
                    <a:pt x="15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3" name="Freeform 10"/>
            <p:cNvSpPr>
              <a:spLocks/>
            </p:cNvSpPr>
            <p:nvPr/>
          </p:nvSpPr>
          <p:spPr bwMode="auto">
            <a:xfrm>
              <a:off x="-2305050" y="5524501"/>
              <a:ext cx="117475" cy="80963"/>
            </a:xfrm>
            <a:custGeom>
              <a:avLst/>
              <a:gdLst>
                <a:gd name="T0" fmla="*/ 117 w 267"/>
                <a:gd name="T1" fmla="*/ 184 h 184"/>
                <a:gd name="T2" fmla="*/ 46 w 267"/>
                <a:gd name="T3" fmla="*/ 184 h 184"/>
                <a:gd name="T4" fmla="*/ 6 w 267"/>
                <a:gd name="T5" fmla="*/ 137 h 184"/>
                <a:gd name="T6" fmla="*/ 29 w 267"/>
                <a:gd name="T7" fmla="*/ 35 h 184"/>
                <a:gd name="T8" fmla="*/ 71 w 267"/>
                <a:gd name="T9" fmla="*/ 0 h 184"/>
                <a:gd name="T10" fmla="*/ 231 w 267"/>
                <a:gd name="T11" fmla="*/ 0 h 184"/>
                <a:gd name="T12" fmla="*/ 263 w 267"/>
                <a:gd name="T13" fmla="*/ 40 h 184"/>
                <a:gd name="T14" fmla="*/ 240 w 267"/>
                <a:gd name="T15" fmla="*/ 145 h 184"/>
                <a:gd name="T16" fmla="*/ 192 w 267"/>
                <a:gd name="T17" fmla="*/ 183 h 184"/>
                <a:gd name="T18" fmla="*/ 117 w 267"/>
                <a:gd name="T19" fmla="*/ 183 h 184"/>
                <a:gd name="T20" fmla="*/ 117 w 267"/>
                <a:gd name="T21"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4">
                  <a:moveTo>
                    <a:pt x="117" y="184"/>
                  </a:moveTo>
                  <a:cubicBezTo>
                    <a:pt x="94" y="184"/>
                    <a:pt x="70" y="184"/>
                    <a:pt x="46" y="184"/>
                  </a:cubicBezTo>
                  <a:cubicBezTo>
                    <a:pt x="14" y="184"/>
                    <a:pt x="0" y="169"/>
                    <a:pt x="6" y="137"/>
                  </a:cubicBezTo>
                  <a:cubicBezTo>
                    <a:pt x="14" y="103"/>
                    <a:pt x="21" y="69"/>
                    <a:pt x="29" y="35"/>
                  </a:cubicBezTo>
                  <a:cubicBezTo>
                    <a:pt x="34" y="13"/>
                    <a:pt x="47" y="0"/>
                    <a:pt x="71" y="0"/>
                  </a:cubicBezTo>
                  <a:cubicBezTo>
                    <a:pt x="124" y="0"/>
                    <a:pt x="178" y="0"/>
                    <a:pt x="231" y="0"/>
                  </a:cubicBezTo>
                  <a:cubicBezTo>
                    <a:pt x="258" y="0"/>
                    <a:pt x="267" y="16"/>
                    <a:pt x="263" y="40"/>
                  </a:cubicBezTo>
                  <a:cubicBezTo>
                    <a:pt x="256" y="75"/>
                    <a:pt x="248" y="110"/>
                    <a:pt x="240" y="145"/>
                  </a:cubicBezTo>
                  <a:cubicBezTo>
                    <a:pt x="235" y="171"/>
                    <a:pt x="217" y="183"/>
                    <a:pt x="192" y="183"/>
                  </a:cubicBezTo>
                  <a:cubicBezTo>
                    <a:pt x="167" y="184"/>
                    <a:pt x="142" y="183"/>
                    <a:pt x="117" y="183"/>
                  </a:cubicBezTo>
                  <a:cubicBezTo>
                    <a:pt x="117" y="184"/>
                    <a:pt x="117" y="184"/>
                    <a:pt x="117" y="184"/>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4" name="Freeform 11"/>
            <p:cNvSpPr>
              <a:spLocks/>
            </p:cNvSpPr>
            <p:nvPr/>
          </p:nvSpPr>
          <p:spPr bwMode="auto">
            <a:xfrm>
              <a:off x="-2155825" y="5522913"/>
              <a:ext cx="117475" cy="82550"/>
            </a:xfrm>
            <a:custGeom>
              <a:avLst/>
              <a:gdLst>
                <a:gd name="T0" fmla="*/ 151 w 269"/>
                <a:gd name="T1" fmla="*/ 3 h 187"/>
                <a:gd name="T2" fmla="*/ 226 w 269"/>
                <a:gd name="T3" fmla="*/ 3 h 187"/>
                <a:gd name="T4" fmla="*/ 262 w 269"/>
                <a:gd name="T5" fmla="*/ 48 h 187"/>
                <a:gd name="T6" fmla="*/ 241 w 269"/>
                <a:gd name="T7" fmla="*/ 146 h 187"/>
                <a:gd name="T8" fmla="*/ 195 w 269"/>
                <a:gd name="T9" fmla="*/ 186 h 187"/>
                <a:gd name="T10" fmla="*/ 41 w 269"/>
                <a:gd name="T11" fmla="*/ 186 h 187"/>
                <a:gd name="T12" fmla="*/ 7 w 269"/>
                <a:gd name="T13" fmla="*/ 142 h 187"/>
                <a:gd name="T14" fmla="*/ 26 w 269"/>
                <a:gd name="T15" fmla="*/ 47 h 187"/>
                <a:gd name="T16" fmla="*/ 84 w 269"/>
                <a:gd name="T17" fmla="*/ 3 h 187"/>
                <a:gd name="T18" fmla="*/ 151 w 269"/>
                <a:gd name="T19" fmla="*/ 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9" h="187">
                  <a:moveTo>
                    <a:pt x="151" y="3"/>
                  </a:moveTo>
                  <a:cubicBezTo>
                    <a:pt x="176" y="3"/>
                    <a:pt x="201" y="3"/>
                    <a:pt x="226" y="3"/>
                  </a:cubicBezTo>
                  <a:cubicBezTo>
                    <a:pt x="258" y="2"/>
                    <a:pt x="269" y="17"/>
                    <a:pt x="262" y="48"/>
                  </a:cubicBezTo>
                  <a:cubicBezTo>
                    <a:pt x="255" y="80"/>
                    <a:pt x="248" y="113"/>
                    <a:pt x="241" y="146"/>
                  </a:cubicBezTo>
                  <a:cubicBezTo>
                    <a:pt x="236" y="172"/>
                    <a:pt x="220" y="185"/>
                    <a:pt x="195" y="186"/>
                  </a:cubicBezTo>
                  <a:cubicBezTo>
                    <a:pt x="144" y="187"/>
                    <a:pt x="92" y="187"/>
                    <a:pt x="41" y="186"/>
                  </a:cubicBezTo>
                  <a:cubicBezTo>
                    <a:pt x="15" y="185"/>
                    <a:pt x="0" y="172"/>
                    <a:pt x="7" y="142"/>
                  </a:cubicBezTo>
                  <a:cubicBezTo>
                    <a:pt x="14" y="111"/>
                    <a:pt x="20" y="79"/>
                    <a:pt x="26" y="47"/>
                  </a:cubicBezTo>
                  <a:cubicBezTo>
                    <a:pt x="33" y="15"/>
                    <a:pt x="51" y="0"/>
                    <a:pt x="84" y="3"/>
                  </a:cubicBezTo>
                  <a:cubicBezTo>
                    <a:pt x="107" y="4"/>
                    <a:pt x="129" y="3"/>
                    <a:pt x="151"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5" name="Freeform 12"/>
            <p:cNvSpPr>
              <a:spLocks/>
            </p:cNvSpPr>
            <p:nvPr/>
          </p:nvSpPr>
          <p:spPr bwMode="auto">
            <a:xfrm>
              <a:off x="-2006600" y="5524501"/>
              <a:ext cx="115887" cy="80963"/>
            </a:xfrm>
            <a:custGeom>
              <a:avLst/>
              <a:gdLst>
                <a:gd name="T0" fmla="*/ 116 w 267"/>
                <a:gd name="T1" fmla="*/ 184 h 185"/>
                <a:gd name="T2" fmla="*/ 42 w 267"/>
                <a:gd name="T3" fmla="*/ 184 h 185"/>
                <a:gd name="T4" fmla="*/ 5 w 267"/>
                <a:gd name="T5" fmla="*/ 140 h 185"/>
                <a:gd name="T6" fmla="*/ 28 w 267"/>
                <a:gd name="T7" fmla="*/ 34 h 185"/>
                <a:gd name="T8" fmla="*/ 70 w 267"/>
                <a:gd name="T9" fmla="*/ 0 h 185"/>
                <a:gd name="T10" fmla="*/ 227 w 267"/>
                <a:gd name="T11" fmla="*/ 0 h 185"/>
                <a:gd name="T12" fmla="*/ 261 w 267"/>
                <a:gd name="T13" fmla="*/ 43 h 185"/>
                <a:gd name="T14" fmla="*/ 242 w 267"/>
                <a:gd name="T15" fmla="*/ 134 h 185"/>
                <a:gd name="T16" fmla="*/ 180 w 267"/>
                <a:gd name="T17" fmla="*/ 184 h 185"/>
                <a:gd name="T18" fmla="*/ 116 w 267"/>
                <a:gd name="T19" fmla="*/ 184 h 185"/>
                <a:gd name="T20" fmla="*/ 116 w 267"/>
                <a:gd name="T21" fmla="*/ 184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16" y="184"/>
                  </a:moveTo>
                  <a:cubicBezTo>
                    <a:pt x="91" y="184"/>
                    <a:pt x="66" y="184"/>
                    <a:pt x="42" y="184"/>
                  </a:cubicBezTo>
                  <a:cubicBezTo>
                    <a:pt x="13" y="183"/>
                    <a:pt x="0" y="168"/>
                    <a:pt x="5" y="140"/>
                  </a:cubicBezTo>
                  <a:cubicBezTo>
                    <a:pt x="12" y="105"/>
                    <a:pt x="20" y="69"/>
                    <a:pt x="28" y="34"/>
                  </a:cubicBezTo>
                  <a:cubicBezTo>
                    <a:pt x="33" y="12"/>
                    <a:pt x="47" y="0"/>
                    <a:pt x="70" y="0"/>
                  </a:cubicBezTo>
                  <a:cubicBezTo>
                    <a:pt x="122" y="0"/>
                    <a:pt x="175" y="0"/>
                    <a:pt x="227" y="0"/>
                  </a:cubicBezTo>
                  <a:cubicBezTo>
                    <a:pt x="256" y="0"/>
                    <a:pt x="267" y="15"/>
                    <a:pt x="261" y="43"/>
                  </a:cubicBezTo>
                  <a:cubicBezTo>
                    <a:pt x="255" y="74"/>
                    <a:pt x="247" y="104"/>
                    <a:pt x="242" y="134"/>
                  </a:cubicBezTo>
                  <a:cubicBezTo>
                    <a:pt x="236" y="170"/>
                    <a:pt x="215" y="185"/>
                    <a:pt x="180" y="184"/>
                  </a:cubicBezTo>
                  <a:cubicBezTo>
                    <a:pt x="158" y="183"/>
                    <a:pt x="137" y="184"/>
                    <a:pt x="116" y="184"/>
                  </a:cubicBezTo>
                  <a:cubicBezTo>
                    <a:pt x="116" y="184"/>
                    <a:pt x="116" y="184"/>
                    <a:pt x="116" y="184"/>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6" name="Freeform 13"/>
            <p:cNvSpPr>
              <a:spLocks/>
            </p:cNvSpPr>
            <p:nvPr/>
          </p:nvSpPr>
          <p:spPr bwMode="auto">
            <a:xfrm>
              <a:off x="-2479675" y="5657851"/>
              <a:ext cx="115887" cy="80963"/>
            </a:xfrm>
            <a:custGeom>
              <a:avLst/>
              <a:gdLst>
                <a:gd name="T0" fmla="*/ 150 w 267"/>
                <a:gd name="T1" fmla="*/ 1 h 185"/>
                <a:gd name="T2" fmla="*/ 228 w 267"/>
                <a:gd name="T3" fmla="*/ 2 h 185"/>
                <a:gd name="T4" fmla="*/ 261 w 267"/>
                <a:gd name="T5" fmla="*/ 42 h 185"/>
                <a:gd name="T6" fmla="*/ 238 w 267"/>
                <a:gd name="T7" fmla="*/ 148 h 185"/>
                <a:gd name="T8" fmla="*/ 193 w 267"/>
                <a:gd name="T9" fmla="*/ 184 h 185"/>
                <a:gd name="T10" fmla="*/ 40 w 267"/>
                <a:gd name="T11" fmla="*/ 185 h 185"/>
                <a:gd name="T12" fmla="*/ 5 w 267"/>
                <a:gd name="T13" fmla="*/ 140 h 185"/>
                <a:gd name="T14" fmla="*/ 26 w 267"/>
                <a:gd name="T15" fmla="*/ 42 h 185"/>
                <a:gd name="T16" fmla="*/ 79 w 267"/>
                <a:gd name="T17" fmla="*/ 1 h 185"/>
                <a:gd name="T18" fmla="*/ 150 w 267"/>
                <a:gd name="T19" fmla="*/ 1 h 185"/>
                <a:gd name="T20" fmla="*/ 150 w 267"/>
                <a:gd name="T21" fmla="*/ 1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50" y="1"/>
                  </a:moveTo>
                  <a:cubicBezTo>
                    <a:pt x="176" y="1"/>
                    <a:pt x="202" y="1"/>
                    <a:pt x="228" y="2"/>
                  </a:cubicBezTo>
                  <a:cubicBezTo>
                    <a:pt x="255" y="2"/>
                    <a:pt x="267" y="16"/>
                    <a:pt x="261" y="42"/>
                  </a:cubicBezTo>
                  <a:cubicBezTo>
                    <a:pt x="254" y="78"/>
                    <a:pt x="247" y="113"/>
                    <a:pt x="238" y="148"/>
                  </a:cubicBezTo>
                  <a:cubicBezTo>
                    <a:pt x="233" y="171"/>
                    <a:pt x="217" y="184"/>
                    <a:pt x="193" y="184"/>
                  </a:cubicBezTo>
                  <a:cubicBezTo>
                    <a:pt x="142" y="185"/>
                    <a:pt x="91" y="185"/>
                    <a:pt x="40" y="185"/>
                  </a:cubicBezTo>
                  <a:cubicBezTo>
                    <a:pt x="10" y="184"/>
                    <a:pt x="0" y="167"/>
                    <a:pt x="5" y="140"/>
                  </a:cubicBezTo>
                  <a:cubicBezTo>
                    <a:pt x="11" y="107"/>
                    <a:pt x="20" y="74"/>
                    <a:pt x="26" y="42"/>
                  </a:cubicBezTo>
                  <a:cubicBezTo>
                    <a:pt x="31" y="12"/>
                    <a:pt x="49" y="0"/>
                    <a:pt x="79" y="1"/>
                  </a:cubicBezTo>
                  <a:cubicBezTo>
                    <a:pt x="102" y="2"/>
                    <a:pt x="126" y="1"/>
                    <a:pt x="150" y="1"/>
                  </a:cubicBezTo>
                  <a:cubicBezTo>
                    <a:pt x="150" y="1"/>
                    <a:pt x="150" y="1"/>
                    <a:pt x="15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7" name="Freeform 14"/>
            <p:cNvSpPr>
              <a:spLocks/>
            </p:cNvSpPr>
            <p:nvPr/>
          </p:nvSpPr>
          <p:spPr bwMode="auto">
            <a:xfrm>
              <a:off x="-2212975" y="5792788"/>
              <a:ext cx="117475" cy="79375"/>
            </a:xfrm>
            <a:custGeom>
              <a:avLst/>
              <a:gdLst>
                <a:gd name="T0" fmla="*/ 153 w 267"/>
                <a:gd name="T1" fmla="*/ 2 h 185"/>
                <a:gd name="T2" fmla="*/ 227 w 267"/>
                <a:gd name="T3" fmla="*/ 2 h 185"/>
                <a:gd name="T4" fmla="*/ 262 w 267"/>
                <a:gd name="T5" fmla="*/ 42 h 185"/>
                <a:gd name="T6" fmla="*/ 239 w 267"/>
                <a:gd name="T7" fmla="*/ 151 h 185"/>
                <a:gd name="T8" fmla="*/ 191 w 267"/>
                <a:gd name="T9" fmla="*/ 185 h 185"/>
                <a:gd name="T10" fmla="*/ 42 w 267"/>
                <a:gd name="T11" fmla="*/ 185 h 185"/>
                <a:gd name="T12" fmla="*/ 6 w 267"/>
                <a:gd name="T13" fmla="*/ 139 h 185"/>
                <a:gd name="T14" fmla="*/ 25 w 267"/>
                <a:gd name="T15" fmla="*/ 48 h 185"/>
                <a:gd name="T16" fmla="*/ 82 w 267"/>
                <a:gd name="T17" fmla="*/ 1 h 185"/>
                <a:gd name="T18" fmla="*/ 153 w 267"/>
                <a:gd name="T19" fmla="*/ 1 h 185"/>
                <a:gd name="T20" fmla="*/ 153 w 267"/>
                <a:gd name="T21" fmla="*/ 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53" y="2"/>
                  </a:moveTo>
                  <a:cubicBezTo>
                    <a:pt x="177" y="2"/>
                    <a:pt x="202" y="2"/>
                    <a:pt x="227" y="2"/>
                  </a:cubicBezTo>
                  <a:cubicBezTo>
                    <a:pt x="254" y="1"/>
                    <a:pt x="267" y="15"/>
                    <a:pt x="262" y="42"/>
                  </a:cubicBezTo>
                  <a:cubicBezTo>
                    <a:pt x="255" y="78"/>
                    <a:pt x="247" y="115"/>
                    <a:pt x="239" y="151"/>
                  </a:cubicBezTo>
                  <a:cubicBezTo>
                    <a:pt x="233" y="175"/>
                    <a:pt x="215" y="185"/>
                    <a:pt x="191" y="185"/>
                  </a:cubicBezTo>
                  <a:cubicBezTo>
                    <a:pt x="142" y="185"/>
                    <a:pt x="92" y="185"/>
                    <a:pt x="42" y="185"/>
                  </a:cubicBezTo>
                  <a:cubicBezTo>
                    <a:pt x="11" y="185"/>
                    <a:pt x="0" y="169"/>
                    <a:pt x="6" y="139"/>
                  </a:cubicBezTo>
                  <a:cubicBezTo>
                    <a:pt x="13" y="108"/>
                    <a:pt x="20" y="78"/>
                    <a:pt x="25" y="48"/>
                  </a:cubicBezTo>
                  <a:cubicBezTo>
                    <a:pt x="31" y="16"/>
                    <a:pt x="48" y="0"/>
                    <a:pt x="82" y="1"/>
                  </a:cubicBezTo>
                  <a:cubicBezTo>
                    <a:pt x="105" y="2"/>
                    <a:pt x="129" y="1"/>
                    <a:pt x="153" y="1"/>
                  </a:cubicBezTo>
                  <a:cubicBezTo>
                    <a:pt x="153" y="1"/>
                    <a:pt x="153" y="2"/>
                    <a:pt x="153"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8" name="Freeform 15"/>
            <p:cNvSpPr>
              <a:spLocks/>
            </p:cNvSpPr>
            <p:nvPr/>
          </p:nvSpPr>
          <p:spPr bwMode="auto">
            <a:xfrm>
              <a:off x="-2065338" y="5792788"/>
              <a:ext cx="117475" cy="80963"/>
            </a:xfrm>
            <a:custGeom>
              <a:avLst/>
              <a:gdLst>
                <a:gd name="T0" fmla="*/ 156 w 269"/>
                <a:gd name="T1" fmla="*/ 2 h 186"/>
                <a:gd name="T2" fmla="*/ 234 w 269"/>
                <a:gd name="T3" fmla="*/ 2 h 186"/>
                <a:gd name="T4" fmla="*/ 264 w 269"/>
                <a:gd name="T5" fmla="*/ 39 h 186"/>
                <a:gd name="T6" fmla="*/ 240 w 269"/>
                <a:gd name="T7" fmla="*/ 148 h 186"/>
                <a:gd name="T8" fmla="*/ 195 w 269"/>
                <a:gd name="T9" fmla="*/ 184 h 186"/>
                <a:gd name="T10" fmla="*/ 42 w 269"/>
                <a:gd name="T11" fmla="*/ 185 h 186"/>
                <a:gd name="T12" fmla="*/ 8 w 269"/>
                <a:gd name="T13" fmla="*/ 141 h 186"/>
                <a:gd name="T14" fmla="*/ 28 w 269"/>
                <a:gd name="T15" fmla="*/ 43 h 186"/>
                <a:gd name="T16" fmla="*/ 81 w 269"/>
                <a:gd name="T17" fmla="*/ 1 h 186"/>
                <a:gd name="T18" fmla="*/ 156 w 269"/>
                <a:gd name="T19" fmla="*/ 1 h 186"/>
                <a:gd name="T20" fmla="*/ 156 w 269"/>
                <a:gd name="T21" fmla="*/ 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9" h="186">
                  <a:moveTo>
                    <a:pt x="156" y="2"/>
                  </a:moveTo>
                  <a:cubicBezTo>
                    <a:pt x="182" y="2"/>
                    <a:pt x="208" y="1"/>
                    <a:pt x="234" y="2"/>
                  </a:cubicBezTo>
                  <a:cubicBezTo>
                    <a:pt x="257" y="3"/>
                    <a:pt x="269" y="15"/>
                    <a:pt x="264" y="39"/>
                  </a:cubicBezTo>
                  <a:cubicBezTo>
                    <a:pt x="256" y="75"/>
                    <a:pt x="248" y="112"/>
                    <a:pt x="240" y="148"/>
                  </a:cubicBezTo>
                  <a:cubicBezTo>
                    <a:pt x="235" y="173"/>
                    <a:pt x="218" y="184"/>
                    <a:pt x="195" y="184"/>
                  </a:cubicBezTo>
                  <a:cubicBezTo>
                    <a:pt x="144" y="185"/>
                    <a:pt x="93" y="186"/>
                    <a:pt x="42" y="185"/>
                  </a:cubicBezTo>
                  <a:cubicBezTo>
                    <a:pt x="14" y="184"/>
                    <a:pt x="0" y="171"/>
                    <a:pt x="8" y="141"/>
                  </a:cubicBezTo>
                  <a:cubicBezTo>
                    <a:pt x="15" y="108"/>
                    <a:pt x="22" y="75"/>
                    <a:pt x="28" y="43"/>
                  </a:cubicBezTo>
                  <a:cubicBezTo>
                    <a:pt x="34" y="13"/>
                    <a:pt x="51" y="0"/>
                    <a:pt x="81" y="1"/>
                  </a:cubicBezTo>
                  <a:cubicBezTo>
                    <a:pt x="106" y="2"/>
                    <a:pt x="131" y="1"/>
                    <a:pt x="156" y="1"/>
                  </a:cubicBezTo>
                  <a:cubicBezTo>
                    <a:pt x="156" y="2"/>
                    <a:pt x="156" y="2"/>
                    <a:pt x="156"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9" name="Freeform 16"/>
            <p:cNvSpPr>
              <a:spLocks/>
            </p:cNvSpPr>
            <p:nvPr/>
          </p:nvSpPr>
          <p:spPr bwMode="auto">
            <a:xfrm>
              <a:off x="-2332038" y="5657851"/>
              <a:ext cx="115887" cy="80963"/>
            </a:xfrm>
            <a:custGeom>
              <a:avLst/>
              <a:gdLst>
                <a:gd name="T0" fmla="*/ 153 w 268"/>
                <a:gd name="T1" fmla="*/ 2 h 186"/>
                <a:gd name="T2" fmla="*/ 228 w 268"/>
                <a:gd name="T3" fmla="*/ 2 h 186"/>
                <a:gd name="T4" fmla="*/ 262 w 268"/>
                <a:gd name="T5" fmla="*/ 42 h 186"/>
                <a:gd name="T6" fmla="*/ 239 w 268"/>
                <a:gd name="T7" fmla="*/ 151 h 186"/>
                <a:gd name="T8" fmla="*/ 192 w 268"/>
                <a:gd name="T9" fmla="*/ 185 h 186"/>
                <a:gd name="T10" fmla="*/ 43 w 268"/>
                <a:gd name="T11" fmla="*/ 186 h 186"/>
                <a:gd name="T12" fmla="*/ 7 w 268"/>
                <a:gd name="T13" fmla="*/ 139 h 186"/>
                <a:gd name="T14" fmla="*/ 26 w 268"/>
                <a:gd name="T15" fmla="*/ 48 h 186"/>
                <a:gd name="T16" fmla="*/ 82 w 268"/>
                <a:gd name="T17" fmla="*/ 2 h 186"/>
                <a:gd name="T18" fmla="*/ 153 w 268"/>
                <a:gd name="T19" fmla="*/ 2 h 186"/>
                <a:gd name="T20" fmla="*/ 153 w 268"/>
                <a:gd name="T21" fmla="*/ 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186">
                  <a:moveTo>
                    <a:pt x="153" y="2"/>
                  </a:moveTo>
                  <a:cubicBezTo>
                    <a:pt x="178" y="2"/>
                    <a:pt x="203" y="2"/>
                    <a:pt x="228" y="2"/>
                  </a:cubicBezTo>
                  <a:cubicBezTo>
                    <a:pt x="254" y="2"/>
                    <a:pt x="268" y="14"/>
                    <a:pt x="262" y="42"/>
                  </a:cubicBezTo>
                  <a:cubicBezTo>
                    <a:pt x="255" y="78"/>
                    <a:pt x="247" y="115"/>
                    <a:pt x="239" y="151"/>
                  </a:cubicBezTo>
                  <a:cubicBezTo>
                    <a:pt x="234" y="176"/>
                    <a:pt x="215" y="185"/>
                    <a:pt x="192" y="185"/>
                  </a:cubicBezTo>
                  <a:cubicBezTo>
                    <a:pt x="142" y="186"/>
                    <a:pt x="93" y="186"/>
                    <a:pt x="43" y="186"/>
                  </a:cubicBezTo>
                  <a:cubicBezTo>
                    <a:pt x="13" y="185"/>
                    <a:pt x="0" y="171"/>
                    <a:pt x="7" y="139"/>
                  </a:cubicBezTo>
                  <a:cubicBezTo>
                    <a:pt x="14" y="109"/>
                    <a:pt x="20" y="79"/>
                    <a:pt x="26" y="48"/>
                  </a:cubicBezTo>
                  <a:cubicBezTo>
                    <a:pt x="32" y="17"/>
                    <a:pt x="48" y="0"/>
                    <a:pt x="82" y="2"/>
                  </a:cubicBezTo>
                  <a:cubicBezTo>
                    <a:pt x="106" y="3"/>
                    <a:pt x="129" y="2"/>
                    <a:pt x="153" y="2"/>
                  </a:cubicBezTo>
                  <a:cubicBezTo>
                    <a:pt x="153" y="2"/>
                    <a:pt x="153" y="2"/>
                    <a:pt x="153"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0" name="Freeform 17"/>
            <p:cNvSpPr>
              <a:spLocks/>
            </p:cNvSpPr>
            <p:nvPr/>
          </p:nvSpPr>
          <p:spPr bwMode="auto">
            <a:xfrm>
              <a:off x="-2036763" y="5657851"/>
              <a:ext cx="117475" cy="80963"/>
            </a:xfrm>
            <a:custGeom>
              <a:avLst/>
              <a:gdLst>
                <a:gd name="T0" fmla="*/ 152 w 267"/>
                <a:gd name="T1" fmla="*/ 2 h 186"/>
                <a:gd name="T2" fmla="*/ 230 w 267"/>
                <a:gd name="T3" fmla="*/ 2 h 186"/>
                <a:gd name="T4" fmla="*/ 263 w 267"/>
                <a:gd name="T5" fmla="*/ 41 h 186"/>
                <a:gd name="T6" fmla="*/ 239 w 267"/>
                <a:gd name="T7" fmla="*/ 154 h 186"/>
                <a:gd name="T8" fmla="*/ 198 w 267"/>
                <a:gd name="T9" fmla="*/ 185 h 186"/>
                <a:gd name="T10" fmla="*/ 41 w 267"/>
                <a:gd name="T11" fmla="*/ 185 h 186"/>
                <a:gd name="T12" fmla="*/ 7 w 267"/>
                <a:gd name="T13" fmla="*/ 141 h 186"/>
                <a:gd name="T14" fmla="*/ 26 w 267"/>
                <a:gd name="T15" fmla="*/ 50 h 186"/>
                <a:gd name="T16" fmla="*/ 85 w 267"/>
                <a:gd name="T17" fmla="*/ 2 h 186"/>
                <a:gd name="T18" fmla="*/ 152 w 267"/>
                <a:gd name="T19" fmla="*/ 2 h 186"/>
                <a:gd name="T20" fmla="*/ 152 w 267"/>
                <a:gd name="T21" fmla="*/ 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6">
                  <a:moveTo>
                    <a:pt x="152" y="2"/>
                  </a:moveTo>
                  <a:cubicBezTo>
                    <a:pt x="178" y="2"/>
                    <a:pt x="204" y="3"/>
                    <a:pt x="230" y="2"/>
                  </a:cubicBezTo>
                  <a:cubicBezTo>
                    <a:pt x="256" y="2"/>
                    <a:pt x="267" y="17"/>
                    <a:pt x="263" y="41"/>
                  </a:cubicBezTo>
                  <a:cubicBezTo>
                    <a:pt x="256" y="79"/>
                    <a:pt x="248" y="116"/>
                    <a:pt x="239" y="154"/>
                  </a:cubicBezTo>
                  <a:cubicBezTo>
                    <a:pt x="234" y="174"/>
                    <a:pt x="218" y="185"/>
                    <a:pt x="198" y="185"/>
                  </a:cubicBezTo>
                  <a:cubicBezTo>
                    <a:pt x="146" y="186"/>
                    <a:pt x="93" y="186"/>
                    <a:pt x="41" y="185"/>
                  </a:cubicBezTo>
                  <a:cubicBezTo>
                    <a:pt x="14" y="185"/>
                    <a:pt x="0" y="170"/>
                    <a:pt x="7" y="141"/>
                  </a:cubicBezTo>
                  <a:cubicBezTo>
                    <a:pt x="14" y="111"/>
                    <a:pt x="21" y="80"/>
                    <a:pt x="26" y="50"/>
                  </a:cubicBezTo>
                  <a:cubicBezTo>
                    <a:pt x="32" y="16"/>
                    <a:pt x="50" y="0"/>
                    <a:pt x="85" y="2"/>
                  </a:cubicBezTo>
                  <a:cubicBezTo>
                    <a:pt x="107" y="3"/>
                    <a:pt x="130" y="2"/>
                    <a:pt x="152" y="2"/>
                  </a:cubicBezTo>
                  <a:cubicBezTo>
                    <a:pt x="152" y="2"/>
                    <a:pt x="152" y="2"/>
                    <a:pt x="152"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1" name="Freeform 18"/>
            <p:cNvSpPr>
              <a:spLocks/>
            </p:cNvSpPr>
            <p:nvPr/>
          </p:nvSpPr>
          <p:spPr bwMode="auto">
            <a:xfrm>
              <a:off x="-2509838" y="5792788"/>
              <a:ext cx="115887" cy="79375"/>
            </a:xfrm>
            <a:custGeom>
              <a:avLst/>
              <a:gdLst>
                <a:gd name="T0" fmla="*/ 150 w 267"/>
                <a:gd name="T1" fmla="*/ 2 h 185"/>
                <a:gd name="T2" fmla="*/ 229 w 267"/>
                <a:gd name="T3" fmla="*/ 2 h 185"/>
                <a:gd name="T4" fmla="*/ 263 w 267"/>
                <a:gd name="T5" fmla="*/ 39 h 185"/>
                <a:gd name="T6" fmla="*/ 239 w 267"/>
                <a:gd name="T7" fmla="*/ 153 h 185"/>
                <a:gd name="T8" fmla="*/ 197 w 267"/>
                <a:gd name="T9" fmla="*/ 184 h 185"/>
                <a:gd name="T10" fmla="*/ 40 w 267"/>
                <a:gd name="T11" fmla="*/ 184 h 185"/>
                <a:gd name="T12" fmla="*/ 7 w 267"/>
                <a:gd name="T13" fmla="*/ 139 h 185"/>
                <a:gd name="T14" fmla="*/ 26 w 267"/>
                <a:gd name="T15" fmla="*/ 48 h 185"/>
                <a:gd name="T16" fmla="*/ 83 w 267"/>
                <a:gd name="T17" fmla="*/ 1 h 185"/>
                <a:gd name="T18" fmla="*/ 150 w 267"/>
                <a:gd name="T19" fmla="*/ 1 h 185"/>
                <a:gd name="T20" fmla="*/ 150 w 267"/>
                <a:gd name="T21" fmla="*/ 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50" y="2"/>
                  </a:moveTo>
                  <a:cubicBezTo>
                    <a:pt x="176" y="2"/>
                    <a:pt x="203" y="2"/>
                    <a:pt x="229" y="2"/>
                  </a:cubicBezTo>
                  <a:cubicBezTo>
                    <a:pt x="254" y="2"/>
                    <a:pt x="267" y="15"/>
                    <a:pt x="263" y="39"/>
                  </a:cubicBezTo>
                  <a:cubicBezTo>
                    <a:pt x="256" y="77"/>
                    <a:pt x="248" y="115"/>
                    <a:pt x="239" y="153"/>
                  </a:cubicBezTo>
                  <a:cubicBezTo>
                    <a:pt x="234" y="174"/>
                    <a:pt x="218" y="184"/>
                    <a:pt x="197" y="184"/>
                  </a:cubicBezTo>
                  <a:cubicBezTo>
                    <a:pt x="145" y="185"/>
                    <a:pt x="92" y="185"/>
                    <a:pt x="40" y="184"/>
                  </a:cubicBezTo>
                  <a:cubicBezTo>
                    <a:pt x="11" y="184"/>
                    <a:pt x="0" y="167"/>
                    <a:pt x="7" y="139"/>
                  </a:cubicBezTo>
                  <a:cubicBezTo>
                    <a:pt x="14" y="109"/>
                    <a:pt x="21" y="78"/>
                    <a:pt x="26" y="48"/>
                  </a:cubicBezTo>
                  <a:cubicBezTo>
                    <a:pt x="32" y="15"/>
                    <a:pt x="49" y="0"/>
                    <a:pt x="83" y="1"/>
                  </a:cubicBezTo>
                  <a:cubicBezTo>
                    <a:pt x="105" y="2"/>
                    <a:pt x="128" y="1"/>
                    <a:pt x="150" y="1"/>
                  </a:cubicBezTo>
                  <a:cubicBezTo>
                    <a:pt x="150" y="1"/>
                    <a:pt x="150" y="2"/>
                    <a:pt x="150"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grpSp>
      <p:sp>
        <p:nvSpPr>
          <p:cNvPr id="49" name="48 CuadroTexto"/>
          <p:cNvSpPr txBox="1"/>
          <p:nvPr/>
        </p:nvSpPr>
        <p:spPr>
          <a:xfrm>
            <a:off x="764704" y="7566139"/>
            <a:ext cx="2160590" cy="246221"/>
          </a:xfrm>
          <a:prstGeom prst="rect">
            <a:avLst/>
          </a:prstGeom>
          <a:noFill/>
        </p:spPr>
        <p:txBody>
          <a:bodyPr wrap="square" rtlCol="0">
            <a:spAutoFit/>
          </a:bodyPr>
          <a:lstStyle/>
          <a:p>
            <a:pPr algn="ctr"/>
            <a:r>
              <a:rPr lang="es-CO" sz="1000" dirty="0" smtClean="0">
                <a:solidFill>
                  <a:srgbClr val="4F5529"/>
                </a:solidFill>
                <a:latin typeface="Arial" panose="020B0604020202020204" pitchFamily="34" charset="0"/>
                <a:cs typeface="Arial" panose="020B0604020202020204" pitchFamily="34" charset="0"/>
              </a:rPr>
              <a:t>______________________</a:t>
            </a:r>
            <a:endParaRPr lang="es-CO" sz="1000" b="1" dirty="0">
              <a:solidFill>
                <a:srgbClr val="4F5529"/>
              </a:solidFill>
              <a:latin typeface="Arial" panose="020B0604020202020204" pitchFamily="34" charset="0"/>
              <a:cs typeface="Arial" panose="020B0604020202020204" pitchFamily="34" charset="0"/>
            </a:endParaRPr>
          </a:p>
        </p:txBody>
      </p:sp>
      <p:grpSp>
        <p:nvGrpSpPr>
          <p:cNvPr id="216" name="Grupo 215"/>
          <p:cNvGrpSpPr/>
          <p:nvPr/>
        </p:nvGrpSpPr>
        <p:grpSpPr>
          <a:xfrm>
            <a:off x="1581685" y="6981471"/>
            <a:ext cx="418516" cy="417944"/>
            <a:chOff x="1296987" y="6592888"/>
            <a:chExt cx="1163638" cy="1162050"/>
          </a:xfrm>
          <a:solidFill>
            <a:srgbClr val="4F5529"/>
          </a:solidFill>
        </p:grpSpPr>
        <p:sp>
          <p:nvSpPr>
            <p:cNvPr id="206" name="Freeform 22"/>
            <p:cNvSpPr>
              <a:spLocks noEditPoints="1"/>
            </p:cNvSpPr>
            <p:nvPr/>
          </p:nvSpPr>
          <p:spPr bwMode="auto">
            <a:xfrm>
              <a:off x="1296987" y="6592888"/>
              <a:ext cx="1163638" cy="1162050"/>
            </a:xfrm>
            <a:custGeom>
              <a:avLst/>
              <a:gdLst>
                <a:gd name="T0" fmla="*/ 1649 w 3280"/>
                <a:gd name="T1" fmla="*/ 3251 h 3267"/>
                <a:gd name="T2" fmla="*/ 25 w 3280"/>
                <a:gd name="T3" fmla="*/ 1572 h 3267"/>
                <a:gd name="T4" fmla="*/ 1651 w 3280"/>
                <a:gd name="T5" fmla="*/ 2 h 3267"/>
                <a:gd name="T6" fmla="*/ 3276 w 3280"/>
                <a:gd name="T7" fmla="*/ 1643 h 3267"/>
                <a:gd name="T8" fmla="*/ 1649 w 3280"/>
                <a:gd name="T9" fmla="*/ 3251 h 3267"/>
                <a:gd name="T10" fmla="*/ 1649 w 3280"/>
                <a:gd name="T11" fmla="*/ 3015 h 3267"/>
                <a:gd name="T12" fmla="*/ 3041 w 3280"/>
                <a:gd name="T13" fmla="*/ 1646 h 3267"/>
                <a:gd name="T14" fmla="*/ 1657 w 3280"/>
                <a:gd name="T15" fmla="*/ 238 h 3267"/>
                <a:gd name="T16" fmla="*/ 261 w 3280"/>
                <a:gd name="T17" fmla="*/ 1580 h 3267"/>
                <a:gd name="T18" fmla="*/ 1649 w 3280"/>
                <a:gd name="T19" fmla="*/ 3015 h 3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0" h="3267">
                  <a:moveTo>
                    <a:pt x="1649" y="3251"/>
                  </a:moveTo>
                  <a:cubicBezTo>
                    <a:pt x="813" y="3267"/>
                    <a:pt x="0" y="2566"/>
                    <a:pt x="25" y="1572"/>
                  </a:cubicBezTo>
                  <a:cubicBezTo>
                    <a:pt x="47" y="724"/>
                    <a:pt x="748" y="3"/>
                    <a:pt x="1651" y="2"/>
                  </a:cubicBezTo>
                  <a:cubicBezTo>
                    <a:pt x="2548" y="0"/>
                    <a:pt x="3280" y="730"/>
                    <a:pt x="3276" y="1643"/>
                  </a:cubicBezTo>
                  <a:cubicBezTo>
                    <a:pt x="3272" y="2543"/>
                    <a:pt x="2512" y="3264"/>
                    <a:pt x="1649" y="3251"/>
                  </a:cubicBezTo>
                  <a:close/>
                  <a:moveTo>
                    <a:pt x="1649" y="3015"/>
                  </a:moveTo>
                  <a:cubicBezTo>
                    <a:pt x="2412" y="3024"/>
                    <a:pt x="3036" y="2391"/>
                    <a:pt x="3041" y="1646"/>
                  </a:cubicBezTo>
                  <a:cubicBezTo>
                    <a:pt x="3045" y="881"/>
                    <a:pt x="2442" y="240"/>
                    <a:pt x="1657" y="238"/>
                  </a:cubicBezTo>
                  <a:cubicBezTo>
                    <a:pt x="851" y="236"/>
                    <a:pt x="278" y="886"/>
                    <a:pt x="261" y="1580"/>
                  </a:cubicBezTo>
                  <a:cubicBezTo>
                    <a:pt x="240" y="2409"/>
                    <a:pt x="909" y="3027"/>
                    <a:pt x="1649" y="30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7" name="Freeform 23"/>
            <p:cNvSpPr>
              <a:spLocks/>
            </p:cNvSpPr>
            <p:nvPr/>
          </p:nvSpPr>
          <p:spPr bwMode="auto">
            <a:xfrm>
              <a:off x="1704975" y="6816726"/>
              <a:ext cx="412750" cy="396875"/>
            </a:xfrm>
            <a:custGeom>
              <a:avLst/>
              <a:gdLst>
                <a:gd name="T0" fmla="*/ 771 w 1166"/>
                <a:gd name="T1" fmla="*/ 1112 h 1113"/>
                <a:gd name="T2" fmla="*/ 518 w 1166"/>
                <a:gd name="T3" fmla="*/ 1112 h 1113"/>
                <a:gd name="T4" fmla="*/ 391 w 1166"/>
                <a:gd name="T5" fmla="*/ 1033 h 1113"/>
                <a:gd name="T6" fmla="*/ 30 w 1166"/>
                <a:gd name="T7" fmla="*/ 188 h 1113"/>
                <a:gd name="T8" fmla="*/ 86 w 1166"/>
                <a:gd name="T9" fmla="*/ 29 h 1113"/>
                <a:gd name="T10" fmla="*/ 245 w 1166"/>
                <a:gd name="T11" fmla="*/ 97 h 1113"/>
                <a:gd name="T12" fmla="*/ 549 w 1166"/>
                <a:gd name="T13" fmla="*/ 810 h 1113"/>
                <a:gd name="T14" fmla="*/ 651 w 1166"/>
                <a:gd name="T15" fmla="*/ 876 h 1113"/>
                <a:gd name="T16" fmla="*/ 1007 w 1166"/>
                <a:gd name="T17" fmla="*/ 875 h 1113"/>
                <a:gd name="T18" fmla="*/ 1075 w 1166"/>
                <a:gd name="T19" fmla="*/ 883 h 1113"/>
                <a:gd name="T20" fmla="*/ 1160 w 1166"/>
                <a:gd name="T21" fmla="*/ 1010 h 1113"/>
                <a:gd name="T22" fmla="*/ 1047 w 1166"/>
                <a:gd name="T23" fmla="*/ 1111 h 1113"/>
                <a:gd name="T24" fmla="*/ 771 w 1166"/>
                <a:gd name="T25" fmla="*/ 1111 h 1113"/>
                <a:gd name="T26" fmla="*/ 771 w 1166"/>
                <a:gd name="T27" fmla="*/ 1112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6" h="1113">
                  <a:moveTo>
                    <a:pt x="771" y="1112"/>
                  </a:moveTo>
                  <a:cubicBezTo>
                    <a:pt x="687" y="1112"/>
                    <a:pt x="603" y="1111"/>
                    <a:pt x="518" y="1112"/>
                  </a:cubicBezTo>
                  <a:cubicBezTo>
                    <a:pt x="458" y="1113"/>
                    <a:pt x="416" y="1090"/>
                    <a:pt x="391" y="1033"/>
                  </a:cubicBezTo>
                  <a:cubicBezTo>
                    <a:pt x="271" y="752"/>
                    <a:pt x="149" y="470"/>
                    <a:pt x="30" y="188"/>
                  </a:cubicBezTo>
                  <a:cubicBezTo>
                    <a:pt x="0" y="118"/>
                    <a:pt x="24" y="56"/>
                    <a:pt x="86" y="29"/>
                  </a:cubicBezTo>
                  <a:cubicBezTo>
                    <a:pt x="151" y="0"/>
                    <a:pt x="213" y="24"/>
                    <a:pt x="245" y="97"/>
                  </a:cubicBezTo>
                  <a:cubicBezTo>
                    <a:pt x="347" y="334"/>
                    <a:pt x="450" y="571"/>
                    <a:pt x="549" y="810"/>
                  </a:cubicBezTo>
                  <a:cubicBezTo>
                    <a:pt x="570" y="860"/>
                    <a:pt x="597" y="878"/>
                    <a:pt x="651" y="876"/>
                  </a:cubicBezTo>
                  <a:cubicBezTo>
                    <a:pt x="770" y="872"/>
                    <a:pt x="888" y="875"/>
                    <a:pt x="1007" y="875"/>
                  </a:cubicBezTo>
                  <a:cubicBezTo>
                    <a:pt x="1030" y="876"/>
                    <a:pt x="1053" y="877"/>
                    <a:pt x="1075" y="883"/>
                  </a:cubicBezTo>
                  <a:cubicBezTo>
                    <a:pt x="1135" y="901"/>
                    <a:pt x="1166" y="949"/>
                    <a:pt x="1160" y="1010"/>
                  </a:cubicBezTo>
                  <a:cubicBezTo>
                    <a:pt x="1154" y="1068"/>
                    <a:pt x="1110" y="1110"/>
                    <a:pt x="1047" y="1111"/>
                  </a:cubicBezTo>
                  <a:cubicBezTo>
                    <a:pt x="955" y="1113"/>
                    <a:pt x="863" y="1111"/>
                    <a:pt x="771" y="1111"/>
                  </a:cubicBezTo>
                  <a:cubicBezTo>
                    <a:pt x="771" y="1112"/>
                    <a:pt x="771" y="1112"/>
                    <a:pt x="771" y="11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8" name="Freeform 24"/>
            <p:cNvSpPr>
              <a:spLocks/>
            </p:cNvSpPr>
            <p:nvPr/>
          </p:nvSpPr>
          <p:spPr bwMode="auto">
            <a:xfrm>
              <a:off x="1839913" y="6718301"/>
              <a:ext cx="84138" cy="101600"/>
            </a:xfrm>
            <a:custGeom>
              <a:avLst/>
              <a:gdLst>
                <a:gd name="T0" fmla="*/ 238 w 238"/>
                <a:gd name="T1" fmla="*/ 139 h 283"/>
                <a:gd name="T2" fmla="*/ 120 w 238"/>
                <a:gd name="T3" fmla="*/ 283 h 283"/>
                <a:gd name="T4" fmla="*/ 1 w 238"/>
                <a:gd name="T5" fmla="*/ 145 h 283"/>
                <a:gd name="T6" fmla="*/ 121 w 238"/>
                <a:gd name="T7" fmla="*/ 0 h 283"/>
                <a:gd name="T8" fmla="*/ 238 w 238"/>
                <a:gd name="T9" fmla="*/ 139 h 283"/>
              </a:gdLst>
              <a:ahLst/>
              <a:cxnLst>
                <a:cxn ang="0">
                  <a:pos x="T0" y="T1"/>
                </a:cxn>
                <a:cxn ang="0">
                  <a:pos x="T2" y="T3"/>
                </a:cxn>
                <a:cxn ang="0">
                  <a:pos x="T4" y="T5"/>
                </a:cxn>
                <a:cxn ang="0">
                  <a:pos x="T6" y="T7"/>
                </a:cxn>
                <a:cxn ang="0">
                  <a:pos x="T8" y="T9"/>
                </a:cxn>
              </a:cxnLst>
              <a:rect l="0" t="0" r="r" b="b"/>
              <a:pathLst>
                <a:path w="238" h="283">
                  <a:moveTo>
                    <a:pt x="238" y="139"/>
                  </a:moveTo>
                  <a:cubicBezTo>
                    <a:pt x="238" y="231"/>
                    <a:pt x="196" y="283"/>
                    <a:pt x="120" y="283"/>
                  </a:cubicBezTo>
                  <a:cubicBezTo>
                    <a:pt x="48" y="283"/>
                    <a:pt x="2" y="230"/>
                    <a:pt x="1" y="145"/>
                  </a:cubicBezTo>
                  <a:cubicBezTo>
                    <a:pt x="0" y="58"/>
                    <a:pt x="48" y="1"/>
                    <a:pt x="121" y="0"/>
                  </a:cubicBezTo>
                  <a:cubicBezTo>
                    <a:pt x="191" y="0"/>
                    <a:pt x="237" y="54"/>
                    <a:pt x="238" y="1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9" name="Freeform 25"/>
            <p:cNvSpPr>
              <a:spLocks/>
            </p:cNvSpPr>
            <p:nvPr/>
          </p:nvSpPr>
          <p:spPr bwMode="auto">
            <a:xfrm>
              <a:off x="1433513" y="7127876"/>
              <a:ext cx="100013" cy="84138"/>
            </a:xfrm>
            <a:custGeom>
              <a:avLst/>
              <a:gdLst>
                <a:gd name="T0" fmla="*/ 142 w 284"/>
                <a:gd name="T1" fmla="*/ 237 h 237"/>
                <a:gd name="T2" fmla="*/ 0 w 284"/>
                <a:gd name="T3" fmla="*/ 120 h 237"/>
                <a:gd name="T4" fmla="*/ 140 w 284"/>
                <a:gd name="T5" fmla="*/ 0 h 237"/>
                <a:gd name="T6" fmla="*/ 283 w 284"/>
                <a:gd name="T7" fmla="*/ 122 h 237"/>
                <a:gd name="T8" fmla="*/ 142 w 284"/>
                <a:gd name="T9" fmla="*/ 237 h 237"/>
              </a:gdLst>
              <a:ahLst/>
              <a:cxnLst>
                <a:cxn ang="0">
                  <a:pos x="T0" y="T1"/>
                </a:cxn>
                <a:cxn ang="0">
                  <a:pos x="T2" y="T3"/>
                </a:cxn>
                <a:cxn ang="0">
                  <a:pos x="T4" y="T5"/>
                </a:cxn>
                <a:cxn ang="0">
                  <a:pos x="T6" y="T7"/>
                </a:cxn>
                <a:cxn ang="0">
                  <a:pos x="T8" y="T9"/>
                </a:cxn>
              </a:cxnLst>
              <a:rect l="0" t="0" r="r" b="b"/>
              <a:pathLst>
                <a:path w="284" h="237">
                  <a:moveTo>
                    <a:pt x="142" y="237"/>
                  </a:moveTo>
                  <a:cubicBezTo>
                    <a:pt x="57" y="237"/>
                    <a:pt x="0" y="190"/>
                    <a:pt x="0" y="120"/>
                  </a:cubicBezTo>
                  <a:cubicBezTo>
                    <a:pt x="0" y="51"/>
                    <a:pt x="59" y="0"/>
                    <a:pt x="140" y="0"/>
                  </a:cubicBezTo>
                  <a:cubicBezTo>
                    <a:pt x="227" y="0"/>
                    <a:pt x="284" y="48"/>
                    <a:pt x="283" y="122"/>
                  </a:cubicBezTo>
                  <a:cubicBezTo>
                    <a:pt x="283" y="192"/>
                    <a:pt x="228" y="237"/>
                    <a:pt x="142" y="2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0" name="Freeform 26"/>
            <p:cNvSpPr>
              <a:spLocks/>
            </p:cNvSpPr>
            <p:nvPr/>
          </p:nvSpPr>
          <p:spPr bwMode="auto">
            <a:xfrm>
              <a:off x="1839913" y="7521576"/>
              <a:ext cx="84138" cy="100013"/>
            </a:xfrm>
            <a:custGeom>
              <a:avLst/>
              <a:gdLst>
                <a:gd name="T0" fmla="*/ 237 w 237"/>
                <a:gd name="T1" fmla="*/ 140 h 283"/>
                <a:gd name="T2" fmla="*/ 123 w 237"/>
                <a:gd name="T3" fmla="*/ 282 h 283"/>
                <a:gd name="T4" fmla="*/ 0 w 237"/>
                <a:gd name="T5" fmla="*/ 142 h 283"/>
                <a:gd name="T6" fmla="*/ 119 w 237"/>
                <a:gd name="T7" fmla="*/ 0 h 283"/>
                <a:gd name="T8" fmla="*/ 237 w 237"/>
                <a:gd name="T9" fmla="*/ 140 h 283"/>
              </a:gdLst>
              <a:ahLst/>
              <a:cxnLst>
                <a:cxn ang="0">
                  <a:pos x="T0" y="T1"/>
                </a:cxn>
                <a:cxn ang="0">
                  <a:pos x="T2" y="T3"/>
                </a:cxn>
                <a:cxn ang="0">
                  <a:pos x="T4" y="T5"/>
                </a:cxn>
                <a:cxn ang="0">
                  <a:pos x="T6" y="T7"/>
                </a:cxn>
                <a:cxn ang="0">
                  <a:pos x="T8" y="T9"/>
                </a:cxn>
              </a:cxnLst>
              <a:rect l="0" t="0" r="r" b="b"/>
              <a:pathLst>
                <a:path w="237" h="283">
                  <a:moveTo>
                    <a:pt x="237" y="140"/>
                  </a:moveTo>
                  <a:cubicBezTo>
                    <a:pt x="237" y="231"/>
                    <a:pt x="197" y="281"/>
                    <a:pt x="123" y="282"/>
                  </a:cubicBezTo>
                  <a:cubicBezTo>
                    <a:pt x="45" y="283"/>
                    <a:pt x="0" y="232"/>
                    <a:pt x="0" y="142"/>
                  </a:cubicBezTo>
                  <a:cubicBezTo>
                    <a:pt x="0" y="60"/>
                    <a:pt x="50" y="1"/>
                    <a:pt x="119" y="0"/>
                  </a:cubicBezTo>
                  <a:cubicBezTo>
                    <a:pt x="191" y="0"/>
                    <a:pt x="237" y="55"/>
                    <a:pt x="237" y="1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1" name="Freeform 27"/>
            <p:cNvSpPr>
              <a:spLocks/>
            </p:cNvSpPr>
            <p:nvPr/>
          </p:nvSpPr>
          <p:spPr bwMode="auto">
            <a:xfrm>
              <a:off x="2232025" y="7127876"/>
              <a:ext cx="100013" cy="84138"/>
            </a:xfrm>
            <a:custGeom>
              <a:avLst/>
              <a:gdLst>
                <a:gd name="T0" fmla="*/ 143 w 283"/>
                <a:gd name="T1" fmla="*/ 237 h 237"/>
                <a:gd name="T2" fmla="*/ 1 w 283"/>
                <a:gd name="T3" fmla="*/ 121 h 237"/>
                <a:gd name="T4" fmla="*/ 141 w 283"/>
                <a:gd name="T5" fmla="*/ 0 h 237"/>
                <a:gd name="T6" fmla="*/ 283 w 283"/>
                <a:gd name="T7" fmla="*/ 122 h 237"/>
                <a:gd name="T8" fmla="*/ 143 w 283"/>
                <a:gd name="T9" fmla="*/ 237 h 237"/>
              </a:gdLst>
              <a:ahLst/>
              <a:cxnLst>
                <a:cxn ang="0">
                  <a:pos x="T0" y="T1"/>
                </a:cxn>
                <a:cxn ang="0">
                  <a:pos x="T2" y="T3"/>
                </a:cxn>
                <a:cxn ang="0">
                  <a:pos x="T4" y="T5"/>
                </a:cxn>
                <a:cxn ang="0">
                  <a:pos x="T6" y="T7"/>
                </a:cxn>
                <a:cxn ang="0">
                  <a:pos x="T8" y="T9"/>
                </a:cxn>
              </a:cxnLst>
              <a:rect l="0" t="0" r="r" b="b"/>
              <a:pathLst>
                <a:path w="283" h="237">
                  <a:moveTo>
                    <a:pt x="143" y="237"/>
                  </a:moveTo>
                  <a:cubicBezTo>
                    <a:pt x="58" y="237"/>
                    <a:pt x="2" y="191"/>
                    <a:pt x="1" y="121"/>
                  </a:cubicBezTo>
                  <a:cubicBezTo>
                    <a:pt x="0" y="52"/>
                    <a:pt x="60" y="1"/>
                    <a:pt x="141" y="0"/>
                  </a:cubicBezTo>
                  <a:cubicBezTo>
                    <a:pt x="229" y="0"/>
                    <a:pt x="283" y="46"/>
                    <a:pt x="283" y="122"/>
                  </a:cubicBezTo>
                  <a:cubicBezTo>
                    <a:pt x="283" y="195"/>
                    <a:pt x="233" y="237"/>
                    <a:pt x="143" y="2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2" name="Freeform 28"/>
            <p:cNvSpPr>
              <a:spLocks/>
            </p:cNvSpPr>
            <p:nvPr/>
          </p:nvSpPr>
          <p:spPr bwMode="auto">
            <a:xfrm>
              <a:off x="2117725" y="7405688"/>
              <a:ext cx="95250" cy="96838"/>
            </a:xfrm>
            <a:custGeom>
              <a:avLst/>
              <a:gdLst>
                <a:gd name="T0" fmla="*/ 271 w 271"/>
                <a:gd name="T1" fmla="*/ 154 h 272"/>
                <a:gd name="T2" fmla="*/ 154 w 271"/>
                <a:gd name="T3" fmla="*/ 271 h 272"/>
                <a:gd name="T4" fmla="*/ 2 w 271"/>
                <a:gd name="T5" fmla="*/ 117 h 272"/>
                <a:gd name="T6" fmla="*/ 122 w 271"/>
                <a:gd name="T7" fmla="*/ 2 h 272"/>
                <a:gd name="T8" fmla="*/ 271 w 271"/>
                <a:gd name="T9" fmla="*/ 154 h 272"/>
              </a:gdLst>
              <a:ahLst/>
              <a:cxnLst>
                <a:cxn ang="0">
                  <a:pos x="T0" y="T1"/>
                </a:cxn>
                <a:cxn ang="0">
                  <a:pos x="T2" y="T3"/>
                </a:cxn>
                <a:cxn ang="0">
                  <a:pos x="T4" y="T5"/>
                </a:cxn>
                <a:cxn ang="0">
                  <a:pos x="T6" y="T7"/>
                </a:cxn>
                <a:cxn ang="0">
                  <a:pos x="T8" y="T9"/>
                </a:cxn>
              </a:cxnLst>
              <a:rect l="0" t="0" r="r" b="b"/>
              <a:pathLst>
                <a:path w="271" h="272">
                  <a:moveTo>
                    <a:pt x="271" y="154"/>
                  </a:moveTo>
                  <a:cubicBezTo>
                    <a:pt x="271" y="216"/>
                    <a:pt x="215" y="272"/>
                    <a:pt x="154" y="271"/>
                  </a:cubicBezTo>
                  <a:cubicBezTo>
                    <a:pt x="84" y="270"/>
                    <a:pt x="0" y="185"/>
                    <a:pt x="2" y="117"/>
                  </a:cubicBezTo>
                  <a:cubicBezTo>
                    <a:pt x="3" y="57"/>
                    <a:pt x="63" y="0"/>
                    <a:pt x="122" y="2"/>
                  </a:cubicBezTo>
                  <a:cubicBezTo>
                    <a:pt x="189" y="4"/>
                    <a:pt x="271" y="88"/>
                    <a:pt x="271" y="1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3" name="Freeform 29"/>
            <p:cNvSpPr>
              <a:spLocks/>
            </p:cNvSpPr>
            <p:nvPr/>
          </p:nvSpPr>
          <p:spPr bwMode="auto">
            <a:xfrm>
              <a:off x="1550988" y="7407276"/>
              <a:ext cx="95250" cy="95250"/>
            </a:xfrm>
            <a:custGeom>
              <a:avLst/>
              <a:gdLst>
                <a:gd name="T0" fmla="*/ 268 w 269"/>
                <a:gd name="T1" fmla="*/ 119 h 270"/>
                <a:gd name="T2" fmla="*/ 121 w 269"/>
                <a:gd name="T3" fmla="*/ 270 h 270"/>
                <a:gd name="T4" fmla="*/ 1 w 269"/>
                <a:gd name="T5" fmla="*/ 153 h 270"/>
                <a:gd name="T6" fmla="*/ 155 w 269"/>
                <a:gd name="T7" fmla="*/ 0 h 270"/>
                <a:gd name="T8" fmla="*/ 268 w 269"/>
                <a:gd name="T9" fmla="*/ 119 h 270"/>
              </a:gdLst>
              <a:ahLst/>
              <a:cxnLst>
                <a:cxn ang="0">
                  <a:pos x="T0" y="T1"/>
                </a:cxn>
                <a:cxn ang="0">
                  <a:pos x="T2" y="T3"/>
                </a:cxn>
                <a:cxn ang="0">
                  <a:pos x="T4" y="T5"/>
                </a:cxn>
                <a:cxn ang="0">
                  <a:pos x="T6" y="T7"/>
                </a:cxn>
                <a:cxn ang="0">
                  <a:pos x="T8" y="T9"/>
                </a:cxn>
              </a:cxnLst>
              <a:rect l="0" t="0" r="r" b="b"/>
              <a:pathLst>
                <a:path w="269" h="270">
                  <a:moveTo>
                    <a:pt x="268" y="119"/>
                  </a:moveTo>
                  <a:cubicBezTo>
                    <a:pt x="268" y="188"/>
                    <a:pt x="187" y="269"/>
                    <a:pt x="121" y="270"/>
                  </a:cubicBezTo>
                  <a:cubicBezTo>
                    <a:pt x="59" y="270"/>
                    <a:pt x="2" y="214"/>
                    <a:pt x="1" y="153"/>
                  </a:cubicBezTo>
                  <a:cubicBezTo>
                    <a:pt x="0" y="85"/>
                    <a:pt x="86" y="0"/>
                    <a:pt x="155" y="0"/>
                  </a:cubicBezTo>
                  <a:cubicBezTo>
                    <a:pt x="217" y="0"/>
                    <a:pt x="269" y="53"/>
                    <a:pt x="268"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4" name="Freeform 30"/>
            <p:cNvSpPr>
              <a:spLocks/>
            </p:cNvSpPr>
            <p:nvPr/>
          </p:nvSpPr>
          <p:spPr bwMode="auto">
            <a:xfrm>
              <a:off x="2117725" y="6838951"/>
              <a:ext cx="96838" cy="95250"/>
            </a:xfrm>
            <a:custGeom>
              <a:avLst/>
              <a:gdLst>
                <a:gd name="T0" fmla="*/ 117 w 271"/>
                <a:gd name="T1" fmla="*/ 268 h 269"/>
                <a:gd name="T2" fmla="*/ 0 w 271"/>
                <a:gd name="T3" fmla="*/ 152 h 269"/>
                <a:gd name="T4" fmla="*/ 149 w 271"/>
                <a:gd name="T5" fmla="*/ 1 h 269"/>
                <a:gd name="T6" fmla="*/ 269 w 271"/>
                <a:gd name="T7" fmla="*/ 123 h 269"/>
                <a:gd name="T8" fmla="*/ 117 w 271"/>
                <a:gd name="T9" fmla="*/ 268 h 269"/>
              </a:gdLst>
              <a:ahLst/>
              <a:cxnLst>
                <a:cxn ang="0">
                  <a:pos x="T0" y="T1"/>
                </a:cxn>
                <a:cxn ang="0">
                  <a:pos x="T2" y="T3"/>
                </a:cxn>
                <a:cxn ang="0">
                  <a:pos x="T4" y="T5"/>
                </a:cxn>
                <a:cxn ang="0">
                  <a:pos x="T6" y="T7"/>
                </a:cxn>
                <a:cxn ang="0">
                  <a:pos x="T8" y="T9"/>
                </a:cxn>
              </a:cxnLst>
              <a:rect l="0" t="0" r="r" b="b"/>
              <a:pathLst>
                <a:path w="271" h="269">
                  <a:moveTo>
                    <a:pt x="117" y="268"/>
                  </a:moveTo>
                  <a:cubicBezTo>
                    <a:pt x="51" y="267"/>
                    <a:pt x="0" y="216"/>
                    <a:pt x="0" y="152"/>
                  </a:cubicBezTo>
                  <a:cubicBezTo>
                    <a:pt x="0" y="87"/>
                    <a:pt x="84" y="2"/>
                    <a:pt x="149" y="1"/>
                  </a:cubicBezTo>
                  <a:cubicBezTo>
                    <a:pt x="213" y="0"/>
                    <a:pt x="271" y="59"/>
                    <a:pt x="269" y="123"/>
                  </a:cubicBezTo>
                  <a:cubicBezTo>
                    <a:pt x="267" y="190"/>
                    <a:pt x="185" y="269"/>
                    <a:pt x="117" y="2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5" name="Freeform 31"/>
            <p:cNvSpPr>
              <a:spLocks/>
            </p:cNvSpPr>
            <p:nvPr/>
          </p:nvSpPr>
          <p:spPr bwMode="auto">
            <a:xfrm>
              <a:off x="1550988" y="6838951"/>
              <a:ext cx="95250" cy="95250"/>
            </a:xfrm>
            <a:custGeom>
              <a:avLst/>
              <a:gdLst>
                <a:gd name="T0" fmla="*/ 267 w 268"/>
                <a:gd name="T1" fmla="*/ 155 h 271"/>
                <a:gd name="T2" fmla="*/ 150 w 268"/>
                <a:gd name="T3" fmla="*/ 269 h 271"/>
                <a:gd name="T4" fmla="*/ 0 w 268"/>
                <a:gd name="T5" fmla="*/ 119 h 271"/>
                <a:gd name="T6" fmla="*/ 120 w 268"/>
                <a:gd name="T7" fmla="*/ 3 h 271"/>
                <a:gd name="T8" fmla="*/ 267 w 268"/>
                <a:gd name="T9" fmla="*/ 155 h 271"/>
              </a:gdLst>
              <a:ahLst/>
              <a:cxnLst>
                <a:cxn ang="0">
                  <a:pos x="T0" y="T1"/>
                </a:cxn>
                <a:cxn ang="0">
                  <a:pos x="T2" y="T3"/>
                </a:cxn>
                <a:cxn ang="0">
                  <a:pos x="T4" y="T5"/>
                </a:cxn>
                <a:cxn ang="0">
                  <a:pos x="T6" y="T7"/>
                </a:cxn>
                <a:cxn ang="0">
                  <a:pos x="T8" y="T9"/>
                </a:cxn>
              </a:cxnLst>
              <a:rect l="0" t="0" r="r" b="b"/>
              <a:pathLst>
                <a:path w="268" h="271">
                  <a:moveTo>
                    <a:pt x="267" y="155"/>
                  </a:moveTo>
                  <a:cubicBezTo>
                    <a:pt x="267" y="221"/>
                    <a:pt x="215" y="271"/>
                    <a:pt x="150" y="269"/>
                  </a:cubicBezTo>
                  <a:cubicBezTo>
                    <a:pt x="81" y="268"/>
                    <a:pt x="1" y="186"/>
                    <a:pt x="0" y="119"/>
                  </a:cubicBezTo>
                  <a:cubicBezTo>
                    <a:pt x="0" y="58"/>
                    <a:pt x="60" y="0"/>
                    <a:pt x="120" y="3"/>
                  </a:cubicBezTo>
                  <a:cubicBezTo>
                    <a:pt x="189" y="5"/>
                    <a:pt x="268" y="87"/>
                    <a:pt x="26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grpSp>
      <p:graphicFrame>
        <p:nvGraphicFramePr>
          <p:cNvPr id="6" name="Tabla 5"/>
          <p:cNvGraphicFramePr>
            <a:graphicFrameLocks noGrp="1"/>
          </p:cNvGraphicFramePr>
          <p:nvPr>
            <p:extLst>
              <p:ext uri="{D42A27DB-BD31-4B8C-83A1-F6EECF244321}">
                <p14:modId xmlns:p14="http://schemas.microsoft.com/office/powerpoint/2010/main" val="1325866329"/>
              </p:ext>
            </p:extLst>
          </p:nvPr>
        </p:nvGraphicFramePr>
        <p:xfrm>
          <a:off x="3068638" y="6341176"/>
          <a:ext cx="3202705" cy="1446962"/>
        </p:xfrm>
        <a:graphic>
          <a:graphicData uri="http://schemas.openxmlformats.org/drawingml/2006/table">
            <a:tbl>
              <a:tblPr/>
              <a:tblGrid>
                <a:gridCol w="1698272">
                  <a:extLst>
                    <a:ext uri="{9D8B030D-6E8A-4147-A177-3AD203B41FA5}">
                      <a16:colId xmlns="" xmlns:a16="http://schemas.microsoft.com/office/drawing/2014/main" val="2405093443"/>
                    </a:ext>
                  </a:extLst>
                </a:gridCol>
                <a:gridCol w="1504433">
                  <a:extLst>
                    <a:ext uri="{9D8B030D-6E8A-4147-A177-3AD203B41FA5}">
                      <a16:colId xmlns="" xmlns:a16="http://schemas.microsoft.com/office/drawing/2014/main" val="3496607130"/>
                    </a:ext>
                  </a:extLst>
                </a:gridCol>
              </a:tblGrid>
              <a:tr h="314794">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CO" sz="900" b="1" dirty="0" smtClean="0">
                          <a:solidFill>
                            <a:srgbClr val="4F5529"/>
                          </a:solidFill>
                          <a:latin typeface="Arial" panose="020B0604020202020204" pitchFamily="34" charset="0"/>
                          <a:cs typeface="Arial" panose="020B0604020202020204" pitchFamily="34" charset="0"/>
                        </a:rPr>
                        <a:t>Profesionales que realizarán la actividad</a:t>
                      </a: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hMerge="1">
                  <a:txBody>
                    <a:bodyPr/>
                    <a:lstStyle/>
                    <a:p>
                      <a:pPr algn="ctr" fontAlgn="t">
                        <a:lnSpc>
                          <a:spcPct val="107000"/>
                        </a:lnSpc>
                        <a:spcAft>
                          <a:spcPts val="0"/>
                        </a:spcAft>
                      </a:pP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mpd="sng">
                      <a:solidFill>
                        <a:srgbClr val="4F5529"/>
                      </a:solidFill>
                      <a:prstDash val="soli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2046213895"/>
                  </a:ext>
                </a:extLst>
              </a:tr>
              <a:tr h="241517">
                <a:tc>
                  <a:txBody>
                    <a:bodyPr/>
                    <a:lstStyle/>
                    <a:p>
                      <a:pPr algn="ctr">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Arquitecto / Ányelo Quiroga Beltrán </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a:txBody>
                    <a:bodyPr/>
                    <a:lstStyle/>
                    <a:p>
                      <a:pPr algn="ctr" fontAlgn="t">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CC 91015141 de Barbosa</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578354375"/>
                  </a:ext>
                </a:extLst>
              </a:tr>
              <a:tr h="276405">
                <a:tc>
                  <a:txBody>
                    <a:bodyPr/>
                    <a:lstStyle/>
                    <a:p>
                      <a:pPr algn="ctr" fontAlgn="t">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Trabajadora Social / Lina Marcela Velásquez Pineda</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a:txBody>
                    <a:bodyPr/>
                    <a:lstStyle/>
                    <a:p>
                      <a:pPr algn="ctr" fontAlgn="t">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CC 30230703 de Manizales</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4129218936"/>
                  </a:ext>
                </a:extLst>
              </a:tr>
              <a:tr h="285705">
                <a:tc>
                  <a:txBody>
                    <a:bodyPr/>
                    <a:lstStyle/>
                    <a:p>
                      <a:pPr algn="ctr">
                        <a:lnSpc>
                          <a:spcPct val="115000"/>
                        </a:lnSpc>
                        <a:spcAft>
                          <a:spcPts val="0"/>
                        </a:spcAft>
                      </a:pPr>
                      <a:r>
                        <a:rPr lang="es-CO" sz="600" dirty="0">
                          <a:solidFill>
                            <a:srgbClr val="4F5529"/>
                          </a:solidFill>
                          <a:effectLst/>
                          <a:latin typeface="Arial" panose="020B0604020202020204" pitchFamily="34" charset="0"/>
                          <a:cs typeface="Arial" panose="020B0604020202020204" pitchFamily="34" charset="0"/>
                        </a:rPr>
                        <a:t>Ingeniero Civil / William Herbert Martínez Machado</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a:txBody>
                    <a:bodyPr/>
                    <a:lstStyle/>
                    <a:p>
                      <a:pPr algn="ctr" fontAlgn="t">
                        <a:lnSpc>
                          <a:spcPct val="115000"/>
                        </a:lnSpc>
                        <a:spcAft>
                          <a:spcPts val="0"/>
                        </a:spcAft>
                      </a:pPr>
                      <a:r>
                        <a:rPr lang="es-CO" sz="600" dirty="0">
                          <a:solidFill>
                            <a:srgbClr val="4F5529"/>
                          </a:solidFill>
                          <a:effectLst/>
                          <a:latin typeface="Arial" panose="020B0604020202020204" pitchFamily="34" charset="0"/>
                          <a:cs typeface="Arial" panose="020B0604020202020204" pitchFamily="34" charset="0"/>
                        </a:rPr>
                        <a:t> CC 79.359.451 de Bogotá</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3088364101"/>
                  </a:ext>
                </a:extLst>
              </a:tr>
              <a:tr h="285705">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CO" sz="600" kern="1200" dirty="0">
                          <a:solidFill>
                            <a:srgbClr val="4F5529"/>
                          </a:solidFill>
                          <a:effectLst/>
                          <a:latin typeface="Arial" panose="020B0604020202020204" pitchFamily="34" charset="0"/>
                          <a:cs typeface="Arial" panose="020B0604020202020204" pitchFamily="34" charset="0"/>
                        </a:rPr>
                        <a:t>Trabajadora Social / </a:t>
                      </a:r>
                      <a:r>
                        <a:rPr lang="es-CO" sz="600" dirty="0">
                          <a:solidFill>
                            <a:srgbClr val="4F5529"/>
                          </a:solidFill>
                          <a:effectLst/>
                          <a:latin typeface="Arial" panose="020B0604020202020204" pitchFamily="34" charset="0"/>
                          <a:cs typeface="Arial" panose="020B0604020202020204" pitchFamily="34" charset="0"/>
                        </a:rPr>
                        <a:t>María Alejandra Sosa Aponte</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mpd="sng">
                      <a:solidFill>
                        <a:srgbClr val="4F5529"/>
                      </a:solidFill>
                      <a:prstDash val="solid"/>
                    </a:lnB>
                  </a:tcPr>
                </a:tc>
                <a:tc>
                  <a:txBody>
                    <a:bodyPr/>
                    <a:lstStyle/>
                    <a:p>
                      <a:pPr algn="ctr" fontAlgn="t">
                        <a:lnSpc>
                          <a:spcPct val="115000"/>
                        </a:lnSpc>
                        <a:spcAft>
                          <a:spcPts val="0"/>
                        </a:spcAft>
                      </a:pPr>
                      <a:r>
                        <a:rPr lang="es-CO" sz="600" dirty="0">
                          <a:solidFill>
                            <a:srgbClr val="4F5529"/>
                          </a:solidFill>
                          <a:effectLst/>
                          <a:latin typeface="Arial" panose="020B0604020202020204" pitchFamily="34" charset="0"/>
                          <a:cs typeface="Arial" panose="020B0604020202020204" pitchFamily="34" charset="0"/>
                        </a:rPr>
                        <a:t> CC 1.031.146.678 de Bogotá</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mpd="sng">
                      <a:solidFill>
                        <a:srgbClr val="4F5529"/>
                      </a:solidFill>
                      <a:prstDash val="solid"/>
                    </a:lnB>
                  </a:tcPr>
                </a:tc>
                <a:extLst>
                  <a:ext uri="{0D108BD9-81ED-4DB2-BD59-A6C34878D82A}">
                    <a16:rowId xmlns="" xmlns:a16="http://schemas.microsoft.com/office/drawing/2014/main" val="1985610707"/>
                  </a:ext>
                </a:extLst>
              </a:tr>
            </a:tbl>
          </a:graphicData>
        </a:graphic>
      </p:graphicFrame>
    </p:spTree>
    <p:extLst>
      <p:ext uri="{BB962C8B-B14F-4D97-AF65-F5344CB8AC3E}">
        <p14:creationId xmlns:p14="http://schemas.microsoft.com/office/powerpoint/2010/main" val="3821434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987</TotalTime>
  <Words>372</Words>
  <Application>Microsoft Office PowerPoint</Application>
  <PresentationFormat>Presentación en pantalla (4:3)</PresentationFormat>
  <Paragraphs>32</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117</cp:revision>
  <cp:lastPrinted>2019-09-16T13:01:52Z</cp:lastPrinted>
  <dcterms:created xsi:type="dcterms:W3CDTF">2017-09-14T15:05:19Z</dcterms:created>
  <dcterms:modified xsi:type="dcterms:W3CDTF">2020-03-02T15:39:28Z</dcterms:modified>
</cp:coreProperties>
</file>