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144000" type="screen4x3"/>
  <p:notesSz cx="6797675" cy="9926638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148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pos="346" userDrawn="1">
          <p15:clr>
            <a:srgbClr val="A4A3A4"/>
          </p15:clr>
        </p15:guide>
        <p15:guide id="4" orient="horz" pos="5647" userDrawn="1">
          <p15:clr>
            <a:srgbClr val="A4A3A4"/>
          </p15:clr>
        </p15:guide>
        <p15:guide id="5" pos="3974" userDrawn="1">
          <p15:clr>
            <a:srgbClr val="A4A3A4"/>
          </p15:clr>
        </p15:guide>
        <p15:guide id="6" pos="572" userDrawn="1">
          <p15:clr>
            <a:srgbClr val="A4A3A4"/>
          </p15:clr>
        </p15:guide>
        <p15:guide id="7" pos="1933" userDrawn="1">
          <p15:clr>
            <a:srgbClr val="A4A3A4"/>
          </p15:clr>
        </p15:guide>
        <p15:guide id="8" pos="3748" userDrawn="1">
          <p15:clr>
            <a:srgbClr val="A4A3A4"/>
          </p15:clr>
        </p15:guide>
        <p15:guide id="9" pos="23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Daniela Rodriguez Diago" initials="PDR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529"/>
    <a:srgbClr val="8D993A"/>
    <a:srgbClr val="CAD23B"/>
    <a:srgbClr val="00639A"/>
    <a:srgbClr val="007CC0"/>
    <a:srgbClr val="C8002D"/>
    <a:srgbClr val="F1B634"/>
    <a:srgbClr val="005082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6" autoAdjust="0"/>
    <p:restoredTop sz="94660"/>
  </p:normalViewPr>
  <p:slideViewPr>
    <p:cSldViewPr>
      <p:cViewPr>
        <p:scale>
          <a:sx n="90" d="100"/>
          <a:sy n="90" d="100"/>
        </p:scale>
        <p:origin x="-1740" y="1224"/>
      </p:cViewPr>
      <p:guideLst>
        <p:guide orient="horz" pos="5148"/>
        <p:guide orient="horz" pos="5647"/>
        <p:guide pos="2160"/>
        <p:guide pos="346"/>
        <p:guide pos="3974"/>
        <p:guide pos="572"/>
        <p:guide pos="1933"/>
        <p:guide pos="3748"/>
        <p:guide pos="23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F81FB3-EACB-45EB-A2DC-2D5AEDAB181A}" type="datetimeFigureOut">
              <a:rPr lang="es-CO" smtClean="0"/>
              <a:t>02/03/2020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8F3A18-C940-43E2-B241-780047DEB1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250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F3A18-C940-43E2-B241-780047DEB1AE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562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26D0-72EC-4CD3-945B-3F73289887A9}" type="datetimeFigureOut">
              <a:rPr lang="es-CO" smtClean="0"/>
              <a:t>02/03/2020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13DA-D16D-426B-8DAE-2BC6433F95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775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26D0-72EC-4CD3-945B-3F73289887A9}" type="datetimeFigureOut">
              <a:rPr lang="es-CO" smtClean="0"/>
              <a:t>02/03/2020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13DA-D16D-426B-8DAE-2BC6433F95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243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26D0-72EC-4CD3-945B-3F73289887A9}" type="datetimeFigureOut">
              <a:rPr lang="es-CO" smtClean="0"/>
              <a:t>02/03/2020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13DA-D16D-426B-8DAE-2BC6433F95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038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26D0-72EC-4CD3-945B-3F73289887A9}" type="datetimeFigureOut">
              <a:rPr lang="es-CO" smtClean="0"/>
              <a:t>02/03/2020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13DA-D16D-426B-8DAE-2BC6433F95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089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26D0-72EC-4CD3-945B-3F73289887A9}" type="datetimeFigureOut">
              <a:rPr lang="es-CO" smtClean="0"/>
              <a:t>02/03/2020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13DA-D16D-426B-8DAE-2BC6433F95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802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26D0-72EC-4CD3-945B-3F73289887A9}" type="datetimeFigureOut">
              <a:rPr lang="es-CO" smtClean="0"/>
              <a:t>02/03/2020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13DA-D16D-426B-8DAE-2BC6433F95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50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26D0-72EC-4CD3-945B-3F73289887A9}" type="datetimeFigureOut">
              <a:rPr lang="es-CO" smtClean="0"/>
              <a:t>02/03/2020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13DA-D16D-426B-8DAE-2BC6433F95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449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26D0-72EC-4CD3-945B-3F73289887A9}" type="datetimeFigureOut">
              <a:rPr lang="es-CO" smtClean="0"/>
              <a:t>02/03/2020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13DA-D16D-426B-8DAE-2BC6433F95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484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26D0-72EC-4CD3-945B-3F73289887A9}" type="datetimeFigureOut">
              <a:rPr lang="es-CO" smtClean="0"/>
              <a:t>02/03/2020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13DA-D16D-426B-8DAE-2BC6433F95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029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26D0-72EC-4CD3-945B-3F73289887A9}" type="datetimeFigureOut">
              <a:rPr lang="es-CO" smtClean="0"/>
              <a:t>02/03/2020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13DA-D16D-426B-8DAE-2BC6433F95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150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26D0-72EC-4CD3-945B-3F73289887A9}" type="datetimeFigureOut">
              <a:rPr lang="es-CO" smtClean="0"/>
              <a:t>02/03/2020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13DA-D16D-426B-8DAE-2BC6433F95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24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326D0-72EC-4CD3-945B-3F73289887A9}" type="datetimeFigureOut">
              <a:rPr lang="es-CO" smtClean="0"/>
              <a:t>02/03/2020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F13DA-D16D-426B-8DAE-2BC6433F9593}" type="slidenum">
              <a:rPr lang="es-CO" smtClean="0"/>
              <a:t>‹Nº›</a:t>
            </a:fld>
            <a:endParaRPr lang="es-CO"/>
          </a:p>
        </p:txBody>
      </p:sp>
      <p:grpSp>
        <p:nvGrpSpPr>
          <p:cNvPr id="7" name="6 Grupo"/>
          <p:cNvGrpSpPr/>
          <p:nvPr userDrawn="1"/>
        </p:nvGrpSpPr>
        <p:grpSpPr>
          <a:xfrm>
            <a:off x="0" y="0"/>
            <a:ext cx="6868017" cy="1835696"/>
            <a:chOff x="0" y="0"/>
            <a:chExt cx="6868017" cy="1835696"/>
          </a:xfrm>
        </p:grpSpPr>
        <p:sp>
          <p:nvSpPr>
            <p:cNvPr id="8" name="Rectángulo 4"/>
            <p:cNvSpPr/>
            <p:nvPr/>
          </p:nvSpPr>
          <p:spPr>
            <a:xfrm>
              <a:off x="0" y="0"/>
              <a:ext cx="6858000" cy="720888"/>
            </a:xfrm>
            <a:prstGeom prst="rect">
              <a:avLst/>
            </a:prstGeom>
            <a:gradFill flip="none" rotWithShape="1">
              <a:gsLst>
                <a:gs pos="8000">
                  <a:srgbClr val="6A7904">
                    <a:shade val="30000"/>
                    <a:satMod val="115000"/>
                  </a:srgbClr>
                </a:gs>
                <a:gs pos="55000">
                  <a:srgbClr val="6A7904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Rectángulo 10"/>
            <p:cNvSpPr/>
            <p:nvPr/>
          </p:nvSpPr>
          <p:spPr>
            <a:xfrm>
              <a:off x="2932945" y="1176"/>
              <a:ext cx="3935072" cy="1834520"/>
            </a:xfrm>
            <a:custGeom>
              <a:avLst/>
              <a:gdLst>
                <a:gd name="connsiteX0" fmla="*/ 0 w 2420888"/>
                <a:gd name="connsiteY0" fmla="*/ 0 h 2420888"/>
                <a:gd name="connsiteX1" fmla="*/ 2420888 w 2420888"/>
                <a:gd name="connsiteY1" fmla="*/ 0 h 2420888"/>
                <a:gd name="connsiteX2" fmla="*/ 2420888 w 2420888"/>
                <a:gd name="connsiteY2" fmla="*/ 2420888 h 2420888"/>
                <a:gd name="connsiteX3" fmla="*/ 0 w 2420888"/>
                <a:gd name="connsiteY3" fmla="*/ 2420888 h 2420888"/>
                <a:gd name="connsiteX4" fmla="*/ 0 w 2420888"/>
                <a:gd name="connsiteY4" fmla="*/ 0 h 2420888"/>
                <a:gd name="connsiteX0" fmla="*/ 0 w 2420888"/>
                <a:gd name="connsiteY0" fmla="*/ 0 h 2420888"/>
                <a:gd name="connsiteX1" fmla="*/ 2420888 w 2420888"/>
                <a:gd name="connsiteY1" fmla="*/ 0 h 2420888"/>
                <a:gd name="connsiteX2" fmla="*/ 2420888 w 2420888"/>
                <a:gd name="connsiteY2" fmla="*/ 2420888 h 2420888"/>
                <a:gd name="connsiteX3" fmla="*/ 0 w 2420888"/>
                <a:gd name="connsiteY3" fmla="*/ 0 h 242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0888" h="2420888">
                  <a:moveTo>
                    <a:pt x="0" y="0"/>
                  </a:moveTo>
                  <a:lnTo>
                    <a:pt x="2420888" y="0"/>
                  </a:lnTo>
                  <a:lnTo>
                    <a:pt x="2420888" y="2420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D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0186" y="183863"/>
              <a:ext cx="1221279" cy="743387"/>
            </a:xfrm>
            <a:prstGeom prst="rect">
              <a:avLst/>
            </a:prstGeom>
          </p:spPr>
        </p:pic>
      </p:grpSp>
      <p:sp>
        <p:nvSpPr>
          <p:cNvPr id="11" name="Rectángulo 32"/>
          <p:cNvSpPr/>
          <p:nvPr userDrawn="1"/>
        </p:nvSpPr>
        <p:spPr>
          <a:xfrm>
            <a:off x="-4732" y="7956376"/>
            <a:ext cx="6862732" cy="63069"/>
          </a:xfrm>
          <a:prstGeom prst="rect">
            <a:avLst/>
          </a:prstGeom>
          <a:solidFill>
            <a:srgbClr val="4F5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F5529"/>
              </a:solidFill>
            </a:endParaRPr>
          </a:p>
        </p:txBody>
      </p:sp>
      <p:sp>
        <p:nvSpPr>
          <p:cNvPr id="12" name="27 CuadroTexto"/>
          <p:cNvSpPr txBox="1"/>
          <p:nvPr userDrawn="1"/>
        </p:nvSpPr>
        <p:spPr>
          <a:xfrm>
            <a:off x="4797152" y="8244408"/>
            <a:ext cx="187220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s-ES" altLang="es-CO" sz="1050" b="1" dirty="0" smtClean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IDU en línea:</a:t>
            </a:r>
          </a:p>
          <a:p>
            <a:pPr algn="r">
              <a:lnSpc>
                <a:spcPts val="900"/>
              </a:lnSpc>
            </a:pPr>
            <a:r>
              <a:rPr lang="es-ES" sz="1000" dirty="0" smtClean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www.idu.gov.co</a:t>
            </a:r>
          </a:p>
          <a:p>
            <a:pPr algn="r">
              <a:lnSpc>
                <a:spcPts val="900"/>
              </a:lnSpc>
            </a:pPr>
            <a:r>
              <a:rPr lang="es-ES" sz="1000" dirty="0" smtClean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gratuita: 018000910312</a:t>
            </a:r>
          </a:p>
          <a:p>
            <a:pPr algn="r">
              <a:lnSpc>
                <a:spcPts val="900"/>
              </a:lnSpc>
            </a:pPr>
            <a:r>
              <a:rPr lang="es-ES" sz="1000" dirty="0" smtClean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341 2214 – 338 7555</a:t>
            </a:r>
          </a:p>
          <a:p>
            <a:pPr algn="r">
              <a:lnSpc>
                <a:spcPts val="900"/>
              </a:lnSpc>
            </a:pPr>
            <a:r>
              <a:rPr lang="es-ES" sz="1000" dirty="0" smtClean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atnciudadano@idu.gov.co</a:t>
            </a:r>
            <a:endParaRPr lang="es-CO" sz="1000" dirty="0">
              <a:solidFill>
                <a:srgbClr val="4F5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3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8181074"/>
            <a:ext cx="381422" cy="78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1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4732" y="7956376"/>
            <a:ext cx="6862732" cy="1058823"/>
            <a:chOff x="-4732" y="7956376"/>
            <a:chExt cx="6862732" cy="1058823"/>
          </a:xfrm>
        </p:grpSpPr>
        <p:sp>
          <p:nvSpPr>
            <p:cNvPr id="33" name="Rectángulo 32"/>
            <p:cNvSpPr/>
            <p:nvPr/>
          </p:nvSpPr>
          <p:spPr>
            <a:xfrm>
              <a:off x="-4732" y="7956376"/>
              <a:ext cx="6862732" cy="63069"/>
            </a:xfrm>
            <a:prstGeom prst="rect">
              <a:avLst/>
            </a:prstGeom>
            <a:solidFill>
              <a:srgbClr val="4F5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rgbClr val="4F5529"/>
                </a:solidFill>
              </a:endParaRPr>
            </a:p>
          </p:txBody>
        </p:sp>
        <p:sp>
          <p:nvSpPr>
            <p:cNvPr id="36" name="27 CuadroTexto"/>
            <p:cNvSpPr txBox="1"/>
            <p:nvPr/>
          </p:nvSpPr>
          <p:spPr>
            <a:xfrm>
              <a:off x="914630" y="8230369"/>
              <a:ext cx="273039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es-CO" sz="900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Calle </a:t>
              </a:r>
              <a:r>
                <a:rPr lang="es-ES" altLang="es-CO" sz="900" dirty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 </a:t>
              </a:r>
              <a:r>
                <a:rPr lang="es-ES" altLang="es-CO" sz="900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No.14 – 19 (Primer Piso)</a:t>
              </a:r>
            </a:p>
            <a:p>
              <a:r>
                <a:rPr lang="es-ES" altLang="es-CO" sz="900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 </a:t>
              </a:r>
              <a:r>
                <a:rPr lang="es-ES" altLang="es-CO" sz="900" dirty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s-ES" altLang="es-CO" sz="900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de 7:30 am a 12:00 pm y 1:00p.m </a:t>
              </a:r>
              <a:r>
                <a:rPr lang="es-ES" altLang="es-CO" sz="900" dirty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4:00 pm </a:t>
              </a:r>
              <a:r>
                <a:rPr lang="es-ES" altLang="es-CO" sz="900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S de </a:t>
              </a:r>
              <a:r>
                <a:rPr lang="es-ES" altLang="es-CO" sz="900" dirty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7:30 am a 10:00 am</a:t>
              </a:r>
            </a:p>
            <a:p>
              <a:r>
                <a:rPr lang="es-ES" altLang="es-CO" sz="900" b="1" dirty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Teléfonos: </a:t>
              </a:r>
              <a:r>
                <a:rPr lang="es-ES" altLang="es-CO" sz="900" b="1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927 7849 - 318 261 5945</a:t>
              </a:r>
              <a:endParaRPr lang="es-ES" altLang="es-CO" sz="900" b="1" dirty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ES" altLang="es-CO" sz="900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consorcioav82@gmail.com</a:t>
              </a:r>
              <a:endParaRPr lang="es-CO" sz="900" dirty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23 CuadroTexto"/>
            <p:cNvSpPr txBox="1"/>
            <p:nvPr/>
          </p:nvSpPr>
          <p:spPr>
            <a:xfrm>
              <a:off x="914630" y="8023056"/>
              <a:ext cx="36361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900" b="1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Más </a:t>
              </a:r>
              <a:r>
                <a:rPr lang="es-CO" sz="900" b="1" dirty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información sobre </a:t>
              </a:r>
              <a:r>
                <a:rPr lang="es-CO" sz="900" b="1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Contrato IDU XXXX de 20XX: </a:t>
              </a:r>
              <a:endParaRPr lang="es-CO" sz="900" b="1" dirty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" name="Imagen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672" y="8181074"/>
              <a:ext cx="381422" cy="783539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1624894" y="1103839"/>
            <a:ext cx="3619135" cy="1091897"/>
            <a:chOff x="1034001" y="956954"/>
            <a:chExt cx="3619135" cy="1091897"/>
          </a:xfrm>
        </p:grpSpPr>
        <p:sp>
          <p:nvSpPr>
            <p:cNvPr id="29" name="28 CuadroTexto"/>
            <p:cNvSpPr txBox="1"/>
            <p:nvPr/>
          </p:nvSpPr>
          <p:spPr>
            <a:xfrm>
              <a:off x="1034001" y="956954"/>
              <a:ext cx="3619135" cy="36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s-ES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Iniciamos el mantenimiento de</a:t>
              </a:r>
            </a:p>
          </p:txBody>
        </p:sp>
        <p:sp>
          <p:nvSpPr>
            <p:cNvPr id="190" name="28 CuadroTexto"/>
            <p:cNvSpPr txBox="1"/>
            <p:nvPr/>
          </p:nvSpPr>
          <p:spPr>
            <a:xfrm>
              <a:off x="1034001" y="1168354"/>
              <a:ext cx="3619135" cy="880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s-ES" sz="2400" b="1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Escriba aquí el nombre del proyecto</a:t>
              </a:r>
              <a:endParaRPr lang="es-CO" sz="3600" b="1" dirty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29 CuadroTexto"/>
          <p:cNvSpPr txBox="1"/>
          <p:nvPr/>
        </p:nvSpPr>
        <p:spPr>
          <a:xfrm>
            <a:off x="-27384" y="555521"/>
            <a:ext cx="5616624" cy="200055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s-CO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Volante: XX    Fecha: xx/xx/20      Contrato: XXXX de 20XX           Localidad: XXXXXXXXXXXXXX</a:t>
            </a:r>
            <a:endParaRPr lang="es-CO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940463" y="3390830"/>
            <a:ext cx="23515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altLang="es-CO" sz="1100" b="1" dirty="0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Desvío al norte:</a:t>
            </a:r>
            <a:r>
              <a:rPr lang="es-CO" altLang="es-CO" sz="1100" dirty="0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tomar la Carrera XX al sur – Calle YY al norte – recorrido habitual.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O" altLang="es-CO" sz="1100" dirty="0" smtClean="0">
              <a:solidFill>
                <a:srgbClr val="4F552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altLang="es-CO" sz="1100" b="1" dirty="0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Desvío al sur: </a:t>
            </a:r>
            <a:r>
              <a:rPr lang="es-CO" altLang="es-CO" sz="1100" dirty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tomar la Carrera XX al sur – Calle YY al norte – recorrido habitual</a:t>
            </a:r>
            <a:r>
              <a:rPr lang="es-CO" altLang="es-CO" sz="1100" dirty="0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CO" altLang="es-CO" sz="1100" dirty="0">
              <a:solidFill>
                <a:srgbClr val="4F552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altLang="es-CO" sz="1100" dirty="0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Acceso para residentes: se garantiza en todo momento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O" altLang="es-CO" sz="1100" dirty="0">
              <a:solidFill>
                <a:srgbClr val="4F552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altLang="es-CO" sz="1100" dirty="0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Los </a:t>
            </a:r>
            <a:r>
              <a:rPr lang="es-CO" altLang="es-CO" sz="1100" dirty="0" err="1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biciusuarios</a:t>
            </a:r>
            <a:r>
              <a:rPr lang="es-CO" altLang="es-CO" sz="1100" dirty="0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deben continuar por la </a:t>
            </a:r>
            <a:r>
              <a:rPr lang="es-CO" altLang="es-CO" sz="1100" dirty="0" err="1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ciclorruta</a:t>
            </a:r>
            <a:r>
              <a:rPr lang="es-CO" altLang="es-CO" sz="1100" dirty="0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O" altLang="es-CO" sz="1100" dirty="0">
              <a:solidFill>
                <a:srgbClr val="4F552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altLang="es-CO" sz="1100" dirty="0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No se afectan las rutas de transporte público.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O" altLang="es-CO" sz="1100" dirty="0" smtClean="0">
              <a:solidFill>
                <a:srgbClr val="4F552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altLang="es-CO" sz="1100" dirty="0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Los paraderos del SITP se trasladan a XXXXXX.</a:t>
            </a:r>
            <a:endParaRPr lang="es-CO" altLang="es-CO" sz="1100" dirty="0">
              <a:solidFill>
                <a:srgbClr val="4F552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O" altLang="es-CO" sz="1100" dirty="0" smtClean="0">
              <a:solidFill>
                <a:srgbClr val="4F552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s-CO" altLang="es-CO" sz="1100" dirty="0">
              <a:solidFill>
                <a:srgbClr val="4F552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sz="1100" dirty="0">
              <a:solidFill>
                <a:srgbClr val="4F552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pagonzal1\Desktop\plano rincon tab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407258"/>
            <a:ext cx="3391188" cy="347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49275" y="2342654"/>
            <a:ext cx="5759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O" altLang="es-CO" sz="1600" b="1" dirty="0">
                <a:solidFill>
                  <a:srgbClr val="4F5529"/>
                </a:solidFill>
              </a:rPr>
              <a:t>Cierres parciales nocturnos en el segmento vial, por mantenimiento rutinario.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O" altLang="es-CO" sz="1400" b="1" dirty="0" smtClean="0">
                <a:solidFill>
                  <a:srgbClr val="4F5529"/>
                </a:solidFill>
              </a:rPr>
              <a:t>Entre </a:t>
            </a:r>
            <a:r>
              <a:rPr lang="es-CO" altLang="es-CO" sz="1400" b="1" dirty="0">
                <a:solidFill>
                  <a:srgbClr val="4F5529"/>
                </a:solidFill>
              </a:rPr>
              <a:t>el 18 de febrero y el 13 de marzo de 2020, de 10 pm a 5 am.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4F5529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49275" y="6961038"/>
            <a:ext cx="5759449" cy="923330"/>
          </a:xfrm>
          <a:prstGeom prst="rect">
            <a:avLst/>
          </a:prstGeom>
          <a:noFill/>
          <a:ln>
            <a:solidFill>
              <a:srgbClr val="4F5529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O" altLang="es-CO" sz="900" dirty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Atienda la señalización informativa y reglamentaria ubicada en obra.</a:t>
            </a:r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O" altLang="es-CO" sz="900" dirty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Acate las recomendaciones del personal de la obra. </a:t>
            </a:r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O" altLang="es-CO" sz="900" dirty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Circule por los senderos peatonales demarcados. </a:t>
            </a:r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O" altLang="es-CO" sz="900" dirty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Evite ingresar a la zona de trabajo o romper la malla o las cintas de demarcación dispuestas para su protección. </a:t>
            </a:r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O" altLang="es-CO" sz="900" dirty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Cualquier irregularidad, o m</a:t>
            </a:r>
            <a:r>
              <a:rPr lang="es-CO" altLang="es-CO" sz="900" dirty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ás información, en nuestro Punto IDU</a:t>
            </a:r>
            <a:r>
              <a:rPr lang="es-CO" altLang="es-CO" sz="900" dirty="0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3821434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238</Words>
  <Application>Microsoft Office PowerPoint</Application>
  <PresentationFormat>Presentación en pantalla (4:3)</PresentationFormat>
  <Paragraphs>28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IDU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IDU</dc:creator>
  <cp:lastModifiedBy>IDU</cp:lastModifiedBy>
  <cp:revision>126</cp:revision>
  <cp:lastPrinted>2019-09-16T13:01:52Z</cp:lastPrinted>
  <dcterms:created xsi:type="dcterms:W3CDTF">2017-09-14T15:05:19Z</dcterms:created>
  <dcterms:modified xsi:type="dcterms:W3CDTF">2020-03-02T15:38:23Z</dcterms:modified>
</cp:coreProperties>
</file>