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48" userDrawn="1">
          <p15:clr>
            <a:srgbClr val="A4A3A4"/>
          </p15:clr>
        </p15:guide>
        <p15:guide id="2" pos="2160">
          <p15:clr>
            <a:srgbClr val="A4A3A4"/>
          </p15:clr>
        </p15:guide>
        <p15:guide id="3" pos="346" userDrawn="1">
          <p15:clr>
            <a:srgbClr val="A4A3A4"/>
          </p15:clr>
        </p15:guide>
        <p15:guide id="4" orient="horz" pos="5647" userDrawn="1">
          <p15:clr>
            <a:srgbClr val="A4A3A4"/>
          </p15:clr>
        </p15:guide>
        <p15:guide id="5" pos="3974" userDrawn="1">
          <p15:clr>
            <a:srgbClr val="A4A3A4"/>
          </p15:clr>
        </p15:guide>
        <p15:guide id="6" pos="572" userDrawn="1">
          <p15:clr>
            <a:srgbClr val="A4A3A4"/>
          </p15:clr>
        </p15:guide>
        <p15:guide id="7" pos="1933" userDrawn="1">
          <p15:clr>
            <a:srgbClr val="A4A3A4"/>
          </p15:clr>
        </p15:guide>
        <p15:guide id="8" pos="3748" userDrawn="1">
          <p15:clr>
            <a:srgbClr val="A4A3A4"/>
          </p15:clr>
        </p15:guide>
        <p15:guide id="9" pos="23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F5529"/>
    <a:srgbClr val="8D993A"/>
    <a:srgbClr val="CAD23B"/>
    <a:srgbClr val="00639A"/>
    <a:srgbClr val="007CC0"/>
    <a:srgbClr val="C8002D"/>
    <a:srgbClr val="F1B634"/>
    <a:srgbClr val="005082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6" autoAdjust="0"/>
    <p:restoredTop sz="94660"/>
  </p:normalViewPr>
  <p:slideViewPr>
    <p:cSldViewPr>
      <p:cViewPr>
        <p:scale>
          <a:sx n="90" d="100"/>
          <a:sy n="90" d="100"/>
        </p:scale>
        <p:origin x="-1740" y="1194"/>
      </p:cViewPr>
      <p:guideLst>
        <p:guide orient="horz" pos="5148"/>
        <p:guide orient="horz" pos="5647"/>
        <p:guide pos="2160"/>
        <p:guide pos="346"/>
        <p:guide pos="3974"/>
        <p:guide pos="572"/>
        <p:guide pos="1933"/>
        <p:guide pos="3748"/>
        <p:guide pos="23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3A18-C940-43E2-B241-780047DEB1A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562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  <p:grpSp>
        <p:nvGrpSpPr>
          <p:cNvPr id="7" name="6 Grupo"/>
          <p:cNvGrpSpPr/>
          <p:nvPr userDrawn="1"/>
        </p:nvGrpSpPr>
        <p:grpSpPr>
          <a:xfrm>
            <a:off x="0" y="0"/>
            <a:ext cx="6868017" cy="1835696"/>
            <a:chOff x="0" y="0"/>
            <a:chExt cx="6868017" cy="1835696"/>
          </a:xfrm>
        </p:grpSpPr>
        <p:sp>
          <p:nvSpPr>
            <p:cNvPr id="8" name="Rectángulo 4"/>
            <p:cNvSpPr/>
            <p:nvPr/>
          </p:nvSpPr>
          <p:spPr>
            <a:xfrm>
              <a:off x="0" y="0"/>
              <a:ext cx="6858000" cy="720888"/>
            </a:xfrm>
            <a:prstGeom prst="rect">
              <a:avLst/>
            </a:prstGeom>
            <a:gradFill flip="none" rotWithShape="1">
              <a:gsLst>
                <a:gs pos="8000">
                  <a:srgbClr val="6A7904">
                    <a:shade val="30000"/>
                    <a:satMod val="115000"/>
                  </a:srgbClr>
                </a:gs>
                <a:gs pos="55000">
                  <a:srgbClr val="6A7904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Rectángulo 10"/>
            <p:cNvSpPr/>
            <p:nvPr/>
          </p:nvSpPr>
          <p:spPr>
            <a:xfrm>
              <a:off x="2932945" y="1176"/>
              <a:ext cx="3935072" cy="1834520"/>
            </a:xfrm>
            <a:custGeom>
              <a:avLst/>
              <a:gdLst>
                <a:gd name="connsiteX0" fmla="*/ 0 w 2420888"/>
                <a:gd name="connsiteY0" fmla="*/ 0 h 2420888"/>
                <a:gd name="connsiteX1" fmla="*/ 2420888 w 2420888"/>
                <a:gd name="connsiteY1" fmla="*/ 0 h 2420888"/>
                <a:gd name="connsiteX2" fmla="*/ 2420888 w 2420888"/>
                <a:gd name="connsiteY2" fmla="*/ 2420888 h 2420888"/>
                <a:gd name="connsiteX3" fmla="*/ 0 w 2420888"/>
                <a:gd name="connsiteY3" fmla="*/ 2420888 h 2420888"/>
                <a:gd name="connsiteX4" fmla="*/ 0 w 2420888"/>
                <a:gd name="connsiteY4" fmla="*/ 0 h 2420888"/>
                <a:gd name="connsiteX0" fmla="*/ 0 w 2420888"/>
                <a:gd name="connsiteY0" fmla="*/ 0 h 2420888"/>
                <a:gd name="connsiteX1" fmla="*/ 2420888 w 2420888"/>
                <a:gd name="connsiteY1" fmla="*/ 0 h 2420888"/>
                <a:gd name="connsiteX2" fmla="*/ 2420888 w 2420888"/>
                <a:gd name="connsiteY2" fmla="*/ 2420888 h 2420888"/>
                <a:gd name="connsiteX3" fmla="*/ 0 w 2420888"/>
                <a:gd name="connsiteY3" fmla="*/ 0 h 2420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0888" h="2420888">
                  <a:moveTo>
                    <a:pt x="0" y="0"/>
                  </a:moveTo>
                  <a:lnTo>
                    <a:pt x="2420888" y="0"/>
                  </a:lnTo>
                  <a:lnTo>
                    <a:pt x="2420888" y="24208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D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0186" y="183863"/>
              <a:ext cx="1221279" cy="743387"/>
            </a:xfrm>
            <a:prstGeom prst="rect">
              <a:avLst/>
            </a:prstGeom>
          </p:spPr>
        </p:pic>
      </p:grpSp>
      <p:sp>
        <p:nvSpPr>
          <p:cNvPr id="11" name="Rectángulo 32"/>
          <p:cNvSpPr/>
          <p:nvPr userDrawn="1"/>
        </p:nvSpPr>
        <p:spPr>
          <a:xfrm>
            <a:off x="-4732" y="7956376"/>
            <a:ext cx="6862732" cy="63069"/>
          </a:xfrm>
          <a:prstGeom prst="rect">
            <a:avLst/>
          </a:prstGeom>
          <a:solidFill>
            <a:srgbClr val="4F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4F5529"/>
              </a:solidFill>
            </a:endParaRPr>
          </a:p>
        </p:txBody>
      </p:sp>
      <p:sp>
        <p:nvSpPr>
          <p:cNvPr id="12" name="27 CuadroTexto"/>
          <p:cNvSpPr txBox="1"/>
          <p:nvPr userDrawn="1"/>
        </p:nvSpPr>
        <p:spPr>
          <a:xfrm>
            <a:off x="4797152" y="8244408"/>
            <a:ext cx="187220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s-ES" altLang="es-CO" sz="105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IDU en línea: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www.idu.gov.co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 gratuita: 018000910312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341 2214 – 338 7555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atnciudadano@idu.gov.co</a:t>
            </a:r>
            <a:endParaRPr lang="es-CO" sz="10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3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8181074"/>
            <a:ext cx="381422" cy="78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4732" y="7956376"/>
            <a:ext cx="6862732" cy="1058823"/>
            <a:chOff x="-4732" y="7956376"/>
            <a:chExt cx="6862732" cy="1058823"/>
          </a:xfrm>
        </p:grpSpPr>
        <p:sp>
          <p:nvSpPr>
            <p:cNvPr id="33" name="Rectángulo 32"/>
            <p:cNvSpPr/>
            <p:nvPr/>
          </p:nvSpPr>
          <p:spPr>
            <a:xfrm>
              <a:off x="-4732" y="7956376"/>
              <a:ext cx="6862732" cy="63069"/>
            </a:xfrm>
            <a:prstGeom prst="rect">
              <a:avLst/>
            </a:prstGeom>
            <a:solidFill>
              <a:srgbClr val="4F55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4F5529"/>
                </a:solidFill>
              </a:endParaRPr>
            </a:p>
          </p:txBody>
        </p:sp>
        <p:sp>
          <p:nvSpPr>
            <p:cNvPr id="36" name="27 CuadroTexto"/>
            <p:cNvSpPr txBox="1"/>
            <p:nvPr/>
          </p:nvSpPr>
          <p:spPr>
            <a:xfrm>
              <a:off x="914630" y="8230369"/>
              <a:ext cx="273039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Calle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No.14 – 19 (Primer Piso)</a:t>
              </a:r>
            </a:p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 de 7:30 am a 12:00 pm y 1:00p.m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4:00 pm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S de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7:30 am a 10:00 am</a:t>
              </a:r>
            </a:p>
            <a:p>
              <a:r>
                <a:rPr lang="es-ES" altLang="es-CO" sz="900" b="1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Teléfonos: </a:t>
              </a:r>
              <a:r>
                <a:rPr lang="es-ES" alt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927 7849 - 318 261 5945</a:t>
              </a:r>
              <a:endParaRPr lang="es-ES" alt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consorcioav82@gmail.com</a:t>
              </a:r>
              <a:endParaRPr lang="es-CO" sz="9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23 CuadroTexto"/>
            <p:cNvSpPr txBox="1"/>
            <p:nvPr/>
          </p:nvSpPr>
          <p:spPr>
            <a:xfrm>
              <a:off x="914630" y="8023056"/>
              <a:ext cx="363617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Más </a:t>
              </a:r>
              <a:r>
                <a:rPr lang="es-CO" sz="900" b="1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información sobre </a:t>
              </a:r>
              <a:r>
                <a:rPr 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Contrato IDU XXXX de 20XX: </a:t>
              </a:r>
              <a:endParaRPr 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9" name="Imagen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672" y="8181074"/>
              <a:ext cx="381422" cy="783539"/>
            </a:xfrm>
            <a:prstGeom prst="rect">
              <a:avLst/>
            </a:prstGeom>
          </p:spPr>
        </p:pic>
      </p:grpSp>
      <p:grpSp>
        <p:nvGrpSpPr>
          <p:cNvPr id="12" name="Grupo 11"/>
          <p:cNvGrpSpPr/>
          <p:nvPr/>
        </p:nvGrpSpPr>
        <p:grpSpPr>
          <a:xfrm>
            <a:off x="750470" y="1475656"/>
            <a:ext cx="4694754" cy="758161"/>
            <a:chOff x="317157" y="956954"/>
            <a:chExt cx="4335979" cy="758161"/>
          </a:xfrm>
        </p:grpSpPr>
        <p:sp>
          <p:nvSpPr>
            <p:cNvPr id="29" name="28 CuadroTexto"/>
            <p:cNvSpPr txBox="1"/>
            <p:nvPr/>
          </p:nvSpPr>
          <p:spPr>
            <a:xfrm>
              <a:off x="317157" y="956954"/>
              <a:ext cx="4335979" cy="387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300"/>
                </a:lnSpc>
              </a:pPr>
              <a:r>
                <a:rPr lang="es-ES" sz="20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Calle XX entre Carreras YY y ZZ</a:t>
              </a:r>
            </a:p>
          </p:txBody>
        </p:sp>
        <p:sp>
          <p:nvSpPr>
            <p:cNvPr id="190" name="28 CuadroTexto"/>
            <p:cNvSpPr txBox="1"/>
            <p:nvPr/>
          </p:nvSpPr>
          <p:spPr>
            <a:xfrm>
              <a:off x="749875" y="1244986"/>
              <a:ext cx="3619135" cy="4701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s-ES" sz="24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¡Ya tiene nueva cara!</a:t>
              </a:r>
              <a:endParaRPr lang="es-CO" sz="36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-27384" y="555521"/>
            <a:ext cx="5616624" cy="200055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s-CO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Volante: XX    Fecha: xx/xx/20      Contrato: XXXX de 20XX           Localidad: XXXXXXXXXXXXXX</a:t>
            </a:r>
            <a:endParaRPr lang="es-CO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79036" y="2686432"/>
            <a:ext cx="56999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Finalizamos las obras de mantenimiento en este tramo / puente/espacio público, que mejorarán </a:t>
            </a:r>
            <a:r>
              <a:rPr lang="es-ES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calidad de vida de los </a:t>
            </a:r>
            <a:r>
              <a:rPr lang="es-ES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habitantes/ peatones/conductores/usuarios </a:t>
            </a:r>
            <a:r>
              <a:rPr lang="es-ES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barrio XXX de la localidad XXXXX. </a:t>
            </a:r>
            <a:endParaRPr lang="es-ES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esta etapa, </a:t>
            </a:r>
            <a:r>
              <a:rPr lang="es-ES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realizaron las </a:t>
            </a:r>
            <a:r>
              <a:rPr lang="es-ES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siguientes actividades:</a:t>
            </a:r>
          </a:p>
          <a:p>
            <a:pPr algn="just"/>
            <a:endParaRPr lang="es-ES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Listar las actividades brevemente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Invitamos a los ciudadanos a tener en cuenta las siguientes recomendaciones para garantizar la sostenibilidad del proyecto:</a:t>
            </a:r>
          </a:p>
          <a:p>
            <a:pPr algn="just"/>
            <a:endParaRPr lang="es-ES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Listar las recomendaciones de sostenibilidad </a:t>
            </a:r>
            <a:r>
              <a:rPr lang="es-ES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brevemente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200" dirty="0">
              <a:solidFill>
                <a:srgbClr val="4F5529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233512" y="5653662"/>
            <a:ext cx="3041254" cy="2171508"/>
            <a:chOff x="27384" y="5701827"/>
            <a:chExt cx="3041254" cy="2171508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161" r="55476" b="32806"/>
            <a:stretch/>
          </p:blipFill>
          <p:spPr>
            <a:xfrm>
              <a:off x="27384" y="5701827"/>
              <a:ext cx="3041254" cy="2110533"/>
            </a:xfrm>
            <a:prstGeom prst="rect">
              <a:avLst/>
            </a:prstGeom>
          </p:spPr>
        </p:pic>
        <p:sp>
          <p:nvSpPr>
            <p:cNvPr id="2" name="1 CuadroTexto"/>
            <p:cNvSpPr txBox="1"/>
            <p:nvPr/>
          </p:nvSpPr>
          <p:spPr>
            <a:xfrm>
              <a:off x="27384" y="7596336"/>
              <a:ext cx="3041254" cy="276999"/>
            </a:xfrm>
            <a:prstGeom prst="rect">
              <a:avLst/>
            </a:prstGeom>
            <a:solidFill>
              <a:srgbClr val="FFFFFF">
                <a:alpha val="54118"/>
              </a:srgb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2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Estado anterior</a:t>
              </a:r>
              <a:endParaRPr lang="es-CO" sz="12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3628106" y="5652120"/>
            <a:ext cx="3041254" cy="2110533"/>
            <a:chOff x="3421978" y="5700285"/>
            <a:chExt cx="3041254" cy="2110533"/>
          </a:xfrm>
        </p:grpSpPr>
        <p:pic>
          <p:nvPicPr>
            <p:cNvPr id="20" name="19 Imagen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27" t="22233" r="15149" b="36734"/>
            <a:stretch/>
          </p:blipFill>
          <p:spPr>
            <a:xfrm>
              <a:off x="3421978" y="5700285"/>
              <a:ext cx="3041254" cy="2110533"/>
            </a:xfrm>
            <a:prstGeom prst="rect">
              <a:avLst/>
            </a:prstGeom>
          </p:spPr>
        </p:pic>
        <p:sp>
          <p:nvSpPr>
            <p:cNvPr id="21" name="20 CuadroTexto"/>
            <p:cNvSpPr txBox="1"/>
            <p:nvPr/>
          </p:nvSpPr>
          <p:spPr>
            <a:xfrm>
              <a:off x="3421978" y="7533819"/>
              <a:ext cx="3041254" cy="276999"/>
            </a:xfrm>
            <a:prstGeom prst="rect">
              <a:avLst/>
            </a:prstGeom>
            <a:solidFill>
              <a:srgbClr val="FFFFFF">
                <a:alpha val="5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s-CO" sz="12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Estado actual</a:t>
              </a:r>
              <a:endParaRPr lang="es-CO" sz="12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154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126</cp:revision>
  <cp:lastPrinted>2019-09-16T13:01:52Z</cp:lastPrinted>
  <dcterms:created xsi:type="dcterms:W3CDTF">2017-09-14T15:05:19Z</dcterms:created>
  <dcterms:modified xsi:type="dcterms:W3CDTF">2020-03-02T15:40:52Z</dcterms:modified>
</cp:coreProperties>
</file>