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9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13/02/2019</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6858000" cy="1835696"/>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5" name="4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519" y="6912960"/>
            <a:ext cx="331086" cy="323336"/>
          </a:xfrm>
          <a:prstGeom prst="rect">
            <a:avLst/>
          </a:prstGeom>
        </p:spPr>
      </p:pic>
      <p:pic>
        <p:nvPicPr>
          <p:cNvPr id="47" name="4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6866" y="6891540"/>
            <a:ext cx="331396" cy="331396"/>
          </a:xfrm>
          <a:prstGeom prst="rect">
            <a:avLst/>
          </a:prstGeom>
        </p:spPr>
      </p:pic>
      <p:sp>
        <p:nvSpPr>
          <p:cNvPr id="48" name="47 CuadroTexto"/>
          <p:cNvSpPr txBox="1"/>
          <p:nvPr/>
        </p:nvSpPr>
        <p:spPr>
          <a:xfrm>
            <a:off x="1258506" y="6928519"/>
            <a:ext cx="2386518" cy="307777"/>
          </a:xfrm>
          <a:prstGeom prst="rect">
            <a:avLst/>
          </a:prstGeom>
          <a:noFill/>
        </p:spPr>
        <p:txBody>
          <a:bodyPr wrap="square" rtlCol="0">
            <a:spAutoFit/>
          </a:bodyPr>
          <a:lstStyle/>
          <a:p>
            <a:r>
              <a:rPr lang="es-CO" sz="1400" dirty="0" smtClean="0"/>
              <a:t>Escriba  la fecha de la visita</a:t>
            </a:r>
            <a:endParaRPr lang="es-CO" sz="1400" dirty="0"/>
          </a:p>
        </p:txBody>
      </p:sp>
      <p:sp>
        <p:nvSpPr>
          <p:cNvPr id="49" name="48 CuadroTexto"/>
          <p:cNvSpPr txBox="1"/>
          <p:nvPr/>
        </p:nvSpPr>
        <p:spPr>
          <a:xfrm>
            <a:off x="4138826" y="6898437"/>
            <a:ext cx="2386518" cy="307777"/>
          </a:xfrm>
          <a:prstGeom prst="rect">
            <a:avLst/>
          </a:prstGeom>
          <a:noFill/>
        </p:spPr>
        <p:txBody>
          <a:bodyPr wrap="square" rtlCol="0">
            <a:spAutoFit/>
          </a:bodyPr>
          <a:lstStyle/>
          <a:p>
            <a:r>
              <a:rPr lang="es-CO" sz="1400" dirty="0" smtClean="0"/>
              <a:t>Escriba  la hora de la visita</a:t>
            </a:r>
            <a:endParaRPr lang="es-CO" sz="1400" dirty="0"/>
          </a:p>
        </p:txBody>
      </p:sp>
      <p:sp>
        <p:nvSpPr>
          <p:cNvPr id="4" name="3 CuadroTexto"/>
          <p:cNvSpPr txBox="1"/>
          <p:nvPr/>
        </p:nvSpPr>
        <p:spPr>
          <a:xfrm>
            <a:off x="452026" y="7391345"/>
            <a:ext cx="5818684" cy="276999"/>
          </a:xfrm>
          <a:prstGeom prst="rect">
            <a:avLst/>
          </a:prstGeom>
          <a:noFill/>
        </p:spPr>
        <p:txBody>
          <a:bodyPr wrap="square" rtlCol="0">
            <a:spAutoFit/>
          </a:bodyPr>
          <a:lstStyle/>
          <a:p>
            <a:pPr algn="ctr"/>
            <a:r>
              <a:rPr lang="es-CO" sz="1200" dirty="0" smtClean="0">
                <a:latin typeface="+mj-lt"/>
              </a:rPr>
              <a:t>Relacione aquí  el personal que realizará la actividad</a:t>
            </a:r>
            <a:endParaRPr lang="es-CO" sz="1200" dirty="0">
              <a:latin typeface="+mj-lt"/>
            </a:endParaRPr>
          </a:p>
        </p:txBody>
      </p:sp>
      <p:sp>
        <p:nvSpPr>
          <p:cNvPr id="22" name="21 CuadroTexto"/>
          <p:cNvSpPr txBox="1"/>
          <p:nvPr/>
        </p:nvSpPr>
        <p:spPr>
          <a:xfrm>
            <a:off x="537385" y="2241367"/>
            <a:ext cx="3353737" cy="200055"/>
          </a:xfrm>
          <a:prstGeom prst="rect">
            <a:avLst/>
          </a:prstGeom>
          <a:noFill/>
        </p:spPr>
        <p:txBody>
          <a:bodyPr wrap="square" rtlCol="0">
            <a:spAutoFit/>
          </a:bodyPr>
          <a:lstStyle/>
          <a:p>
            <a:r>
              <a:rPr lang="es-CO" sz="700" dirty="0" smtClean="0">
                <a:solidFill>
                  <a:schemeClr val="bg1"/>
                </a:solidFill>
                <a:latin typeface="Arial Rounded MT Bold" panose="020F0704030504030204" pitchFamily="34" charset="0"/>
              </a:rPr>
              <a:t>Volante: 1 Fecha: XXXX   Localidad:</a:t>
            </a:r>
            <a:endParaRPr lang="es-CO" sz="700" dirty="0">
              <a:solidFill>
                <a:schemeClr val="bg1"/>
              </a:solidFill>
              <a:latin typeface="Arial Rounded MT Bold" panose="020F0704030504030204" pitchFamily="34" charset="0"/>
            </a:endParaRPr>
          </a:p>
        </p:txBody>
      </p:sp>
      <p:sp>
        <p:nvSpPr>
          <p:cNvPr id="29" name="28 CuadroTexto"/>
          <p:cNvSpPr txBox="1"/>
          <p:nvPr/>
        </p:nvSpPr>
        <p:spPr>
          <a:xfrm>
            <a:off x="537384" y="347335"/>
            <a:ext cx="5771935" cy="1200329"/>
          </a:xfrm>
          <a:prstGeom prst="rect">
            <a:avLst/>
          </a:prstGeom>
          <a:noFill/>
        </p:spPr>
        <p:txBody>
          <a:bodyPr wrap="square" rtlCol="0">
            <a:spAutoFit/>
          </a:bodyPr>
          <a:lstStyle/>
          <a:p>
            <a:pPr algn="ctr"/>
            <a:r>
              <a:rPr lang="es-CO" sz="24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Iniciamos el mantenimiento del espacio público de la Calle XX entre Diagonal XX y Carrera XX</a:t>
            </a:r>
            <a:endParaRPr lang="es-CO" sz="1200"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0" name="29 CuadroTexto"/>
          <p:cNvSpPr txBox="1"/>
          <p:nvPr/>
        </p:nvSpPr>
        <p:spPr>
          <a:xfrm>
            <a:off x="638690" y="1835696"/>
            <a:ext cx="2790310" cy="200055"/>
          </a:xfrm>
          <a:prstGeom prst="rect">
            <a:avLst/>
          </a:prstGeom>
          <a:noFill/>
        </p:spPr>
        <p:txBody>
          <a:bodyPr wrap="square" rtlCol="0">
            <a:spAutoFit/>
          </a:bodyPr>
          <a:lstStyle/>
          <a:p>
            <a:r>
              <a:rPr lang="es-CO" sz="700" dirty="0" smtClean="0"/>
              <a:t>Volante: 1 Fecha: XXXX  Localidades: </a:t>
            </a:r>
            <a:r>
              <a:rPr lang="es-CO" sz="700" dirty="0" err="1" smtClean="0"/>
              <a:t>xxxxxx</a:t>
            </a:r>
            <a:r>
              <a:rPr lang="es-CO" sz="700" dirty="0" smtClean="0"/>
              <a:t>  Contrato:  </a:t>
            </a:r>
            <a:r>
              <a:rPr lang="es-CO" sz="700" dirty="0" err="1" smtClean="0"/>
              <a:t>xxxx</a:t>
            </a:r>
            <a:r>
              <a:rPr lang="es-CO" sz="700" dirty="0" smtClean="0"/>
              <a:t> de </a:t>
            </a:r>
            <a:r>
              <a:rPr lang="es-CO" sz="700" dirty="0" err="1" smtClean="0"/>
              <a:t>xxxx</a:t>
            </a:r>
            <a:r>
              <a:rPr lang="es-CO" sz="700" dirty="0" smtClean="0"/>
              <a:t> </a:t>
            </a:r>
            <a:endParaRPr lang="es-CO" sz="700" dirty="0"/>
          </a:p>
        </p:txBody>
      </p:sp>
      <p:grpSp>
        <p:nvGrpSpPr>
          <p:cNvPr id="21" name="20 Grupo"/>
          <p:cNvGrpSpPr/>
          <p:nvPr/>
        </p:nvGrpSpPr>
        <p:grpSpPr>
          <a:xfrm>
            <a:off x="1432" y="7956380"/>
            <a:ext cx="6856568" cy="1187624"/>
            <a:chOff x="1432" y="7956380"/>
            <a:chExt cx="6856568" cy="1187624"/>
          </a:xfrm>
        </p:grpSpPr>
        <p:grpSp>
          <p:nvGrpSpPr>
            <p:cNvPr id="23" name="22 Grupo"/>
            <p:cNvGrpSpPr/>
            <p:nvPr/>
          </p:nvGrpSpPr>
          <p:grpSpPr>
            <a:xfrm>
              <a:off x="1432" y="7956380"/>
              <a:ext cx="6856568" cy="1187624"/>
              <a:chOff x="-10946" y="6064190"/>
              <a:chExt cx="4582946" cy="793810"/>
            </a:xfrm>
          </p:grpSpPr>
          <p:sp>
            <p:nvSpPr>
              <p:cNvPr id="26" name="25 Rectángulo"/>
              <p:cNvSpPr/>
              <p:nvPr/>
            </p:nvSpPr>
            <p:spPr>
              <a:xfrm>
                <a:off x="0" y="6064190"/>
                <a:ext cx="4572000" cy="793810"/>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7" name="26 Conector recto"/>
              <p:cNvCxnSpPr/>
              <p:nvPr/>
            </p:nvCxnSpPr>
            <p:spPr>
              <a:xfrm>
                <a:off x="1124921" y="6352969"/>
                <a:ext cx="0" cy="4813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284538" y="6401099"/>
                <a:ext cx="695992" cy="390865"/>
              </a:xfrm>
              <a:prstGeom prst="rect">
                <a:avLst/>
              </a:prstGeom>
              <a:noFill/>
            </p:spPr>
            <p:txBody>
              <a:bodyPr wrap="square" rtlCol="0">
                <a:spAutoFit/>
              </a:bodyPr>
              <a:lstStyle/>
              <a:p>
                <a:r>
                  <a:rPr lang="es-ES" altLang="es-CO" sz="800" dirty="0" smtClean="0">
                    <a:solidFill>
                      <a:schemeClr val="bg1"/>
                    </a:solidFill>
                    <a:latin typeface="Arial Narrow" panose="020B0606020202030204" pitchFamily="34" charset="0"/>
                  </a:rPr>
                  <a:t>Dirección </a:t>
                </a:r>
              </a:p>
              <a:p>
                <a:r>
                  <a:rPr lang="es-ES" altLang="es-CO" sz="800" dirty="0" smtClean="0">
                    <a:solidFill>
                      <a:schemeClr val="bg1"/>
                    </a:solidFill>
                    <a:latin typeface="Arial Narrow" panose="020B0606020202030204" pitchFamily="34" charset="0"/>
                  </a:rPr>
                  <a:t>Horario</a:t>
                </a:r>
              </a:p>
              <a:p>
                <a:r>
                  <a:rPr lang="es-ES" altLang="es-CO" sz="800" dirty="0" smtClean="0">
                    <a:solidFill>
                      <a:schemeClr val="bg1"/>
                    </a:solidFill>
                    <a:latin typeface="Arial Narrow" panose="020B0606020202030204" pitchFamily="34" charset="0"/>
                  </a:rPr>
                  <a:t>Teléfono: </a:t>
                </a:r>
              </a:p>
              <a:p>
                <a:r>
                  <a:rPr lang="es-ES" altLang="es-CO" sz="800" dirty="0" smtClean="0">
                    <a:solidFill>
                      <a:schemeClr val="bg1"/>
                    </a:solidFill>
                    <a:latin typeface="Arial Narrow" panose="020B0606020202030204" pitchFamily="34" charset="0"/>
                  </a:rPr>
                  <a:t>Correo: </a:t>
                </a:r>
                <a:endParaRPr lang="es-CO" sz="800" dirty="0">
                  <a:solidFill>
                    <a:schemeClr val="bg1"/>
                  </a:solidFill>
                  <a:latin typeface="Arial Narrow" panose="020B0606020202030204" pitchFamily="34" charset="0"/>
                </a:endParaRPr>
              </a:p>
            </p:txBody>
          </p:sp>
          <p:pic>
            <p:nvPicPr>
              <p:cNvPr id="31" name="3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310" y="6333175"/>
                <a:ext cx="1617797" cy="192169"/>
              </a:xfrm>
              <a:prstGeom prst="rect">
                <a:avLst/>
              </a:prstGeom>
            </p:spPr>
          </p:pic>
          <p:pic>
            <p:nvPicPr>
              <p:cNvPr id="32" name="3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6" y="6313925"/>
                <a:ext cx="365019" cy="476672"/>
              </a:xfrm>
              <a:prstGeom prst="rect">
                <a:avLst/>
              </a:prstGeom>
            </p:spPr>
          </p:pic>
        </p:grpSp>
        <p:sp>
          <p:nvSpPr>
            <p:cNvPr id="24" name="23 CuadroTexto"/>
            <p:cNvSpPr txBox="1"/>
            <p:nvPr/>
          </p:nvSpPr>
          <p:spPr>
            <a:xfrm>
              <a:off x="44624" y="8100392"/>
              <a:ext cx="2520280" cy="253916"/>
            </a:xfrm>
            <a:prstGeom prst="rect">
              <a:avLst/>
            </a:prstGeom>
            <a:noFill/>
          </p:spPr>
          <p:txBody>
            <a:bodyPr wrap="square" rtlCol="0">
              <a:spAutoFit/>
            </a:bodyPr>
            <a:lstStyle/>
            <a:p>
              <a:pPr algn="r"/>
              <a:r>
                <a:rPr lang="es-CO" sz="1050" b="1" dirty="0" smtClean="0">
                  <a:solidFill>
                    <a:schemeClr val="bg1"/>
                  </a:solidFill>
                  <a:latin typeface="Arial Narrow" panose="020B0606020202030204" pitchFamily="34" charset="0"/>
                </a:rPr>
                <a:t>Mayor información sobre  el proyecto: </a:t>
              </a:r>
              <a:endParaRPr lang="es-CO" sz="1050" b="1" dirty="0">
                <a:solidFill>
                  <a:schemeClr val="bg1"/>
                </a:solidFill>
                <a:latin typeface="Arial Narrow" panose="020B0606020202030204" pitchFamily="34" charset="0"/>
              </a:endParaRPr>
            </a:p>
          </p:txBody>
        </p:sp>
        <p:pic>
          <p:nvPicPr>
            <p:cNvPr id="25" name="24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7065" y="8388424"/>
              <a:ext cx="1477919" cy="655683"/>
            </a:xfrm>
            <a:prstGeom prst="rect">
              <a:avLst/>
            </a:prstGeom>
          </p:spPr>
        </p:pic>
      </p:grpSp>
      <p:sp>
        <p:nvSpPr>
          <p:cNvPr id="35" name="34 CuadroTexto"/>
          <p:cNvSpPr txBox="1"/>
          <p:nvPr/>
        </p:nvSpPr>
        <p:spPr>
          <a:xfrm>
            <a:off x="452026" y="2987824"/>
            <a:ext cx="5818684" cy="3985706"/>
          </a:xfrm>
          <a:prstGeom prst="rect">
            <a:avLst/>
          </a:prstGeom>
          <a:noFill/>
        </p:spPr>
        <p:txBody>
          <a:bodyPr wrap="square" rtlCol="0">
            <a:spAutoFit/>
          </a:bodyPr>
          <a:lstStyle/>
          <a:p>
            <a:pPr algn="just"/>
            <a:r>
              <a:rPr lang="es-ES" sz="1100" dirty="0">
                <a:latin typeface="+mj-lt"/>
                <a:ea typeface="Adobe Gothic Std B" pitchFamily="34" charset="-128"/>
                <a:cs typeface="Arial" panose="020B0604020202020204" pitchFamily="34" charset="0"/>
              </a:rPr>
              <a:t>Al iniciar la actividades constructivas, el Instituto de Desarrollo Urbano –IDU- a través del contratista encargado de esta obra XXXXXX, </a:t>
            </a:r>
            <a:r>
              <a:rPr lang="es-ES" sz="1100" dirty="0" smtClean="0">
                <a:latin typeface="+mj-lt"/>
                <a:ea typeface="Adobe Gothic Std B" pitchFamily="34" charset="-128"/>
                <a:cs typeface="Arial" panose="020B0604020202020204" pitchFamily="34" charset="0"/>
              </a:rPr>
              <a:t>realizaron </a:t>
            </a:r>
            <a:r>
              <a:rPr lang="es-ES" sz="1100" dirty="0">
                <a:latin typeface="+mj-lt"/>
                <a:ea typeface="Adobe Gothic Std B" pitchFamily="34" charset="-128"/>
                <a:cs typeface="Arial" panose="020B0604020202020204" pitchFamily="34" charset="0"/>
              </a:rPr>
              <a:t>la primera visita a su predio el día </a:t>
            </a:r>
            <a:r>
              <a:rPr lang="es-ES" sz="1100" dirty="0" smtClean="0">
                <a:latin typeface="+mj-lt"/>
                <a:ea typeface="Adobe Gothic Std B" pitchFamily="34" charset="-128"/>
                <a:cs typeface="Arial" panose="020B0604020202020204" pitchFamily="34" charset="0"/>
              </a:rPr>
              <a:t>_________________________ y una segunda visita el día _____________ </a:t>
            </a:r>
            <a:r>
              <a:rPr lang="es-ES" sz="1100" dirty="0">
                <a:latin typeface="+mj-lt"/>
                <a:ea typeface="Adobe Gothic Std B" pitchFamily="34" charset="-128"/>
                <a:cs typeface="Arial" panose="020B0604020202020204" pitchFamily="34" charset="0"/>
              </a:rPr>
              <a:t>para realizar el </a:t>
            </a:r>
            <a:r>
              <a:rPr lang="es-ES" sz="1100" b="1" dirty="0">
                <a:latin typeface="+mj-lt"/>
                <a:ea typeface="Adobe Gothic Std B" pitchFamily="34" charset="-128"/>
                <a:cs typeface="Arial" panose="020B0604020202020204" pitchFamily="34" charset="0"/>
              </a:rPr>
              <a:t>Levantamiento de Acta de Vecindad, </a:t>
            </a:r>
            <a:r>
              <a:rPr lang="es-ES" sz="1100" dirty="0">
                <a:latin typeface="+mj-lt"/>
                <a:ea typeface="Adobe Gothic Std B" pitchFamily="34" charset="-128"/>
                <a:cs typeface="Arial" panose="020B0604020202020204" pitchFamily="34" charset="0"/>
              </a:rPr>
              <a:t>sin ser </a:t>
            </a:r>
            <a:r>
              <a:rPr lang="es-ES" sz="1100" dirty="0" smtClean="0">
                <a:latin typeface="+mj-lt"/>
                <a:ea typeface="Adobe Gothic Std B" pitchFamily="34" charset="-128"/>
                <a:cs typeface="Arial" panose="020B0604020202020204" pitchFamily="34" charset="0"/>
              </a:rPr>
              <a:t>atendidos </a:t>
            </a:r>
            <a:r>
              <a:rPr lang="es-ES" sz="1100" dirty="0">
                <a:latin typeface="+mj-lt"/>
                <a:ea typeface="Adobe Gothic Std B" pitchFamily="34" charset="-128"/>
                <a:cs typeface="Arial" panose="020B0604020202020204" pitchFamily="34" charset="0"/>
              </a:rPr>
              <a:t>por ninguna persona, por lo cual </a:t>
            </a:r>
            <a:r>
              <a:rPr lang="es-ES" sz="1100" b="1" dirty="0">
                <a:latin typeface="+mj-lt"/>
                <a:ea typeface="Adobe Gothic Std B" pitchFamily="34" charset="-128"/>
                <a:cs typeface="Arial" panose="020B0604020202020204" pitchFamily="34" charset="0"/>
              </a:rPr>
              <a:t>NO SE PUDO REALIZAR LA ACTIVIDAD</a:t>
            </a:r>
            <a:r>
              <a:rPr lang="es-ES" sz="1100" b="1" dirty="0" smtClean="0">
                <a:latin typeface="+mj-lt"/>
                <a:ea typeface="Adobe Gothic Std B" pitchFamily="34" charset="-128"/>
                <a:cs typeface="Arial" panose="020B0604020202020204" pitchFamily="34" charset="0"/>
              </a:rPr>
              <a:t>.</a:t>
            </a:r>
          </a:p>
          <a:p>
            <a:pPr algn="just"/>
            <a:r>
              <a:rPr lang="es-ES" sz="1100" b="1" dirty="0" smtClean="0">
                <a:latin typeface="+mj-lt"/>
                <a:ea typeface="Adobe Gothic Std B" pitchFamily="34" charset="-128"/>
                <a:cs typeface="Arial" panose="020B0604020202020204" pitchFamily="34" charset="0"/>
              </a:rPr>
              <a:t> </a:t>
            </a:r>
            <a:endParaRPr lang="es-ES" sz="1100" b="1" dirty="0">
              <a:latin typeface="+mj-lt"/>
              <a:ea typeface="Adobe Gothic Std B" pitchFamily="34" charset="-128"/>
              <a:cs typeface="Arial" panose="020B0604020202020204" pitchFamily="34" charset="0"/>
            </a:endParaRPr>
          </a:p>
          <a:p>
            <a:pPr algn="just"/>
            <a:r>
              <a:rPr lang="es-ES" sz="1100" dirty="0" smtClean="0">
                <a:latin typeface="+mj-lt"/>
                <a:ea typeface="Adobe Gothic Std B" pitchFamily="34" charset="-128"/>
                <a:cs typeface="Arial" panose="020B0604020202020204" pitchFamily="34" charset="0"/>
              </a:rPr>
              <a:t>Recuerde que esta 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1100" dirty="0" smtClean="0">
              <a:latin typeface="+mj-lt"/>
              <a:ea typeface="Adobe Gothic Std B" pitchFamily="34" charset="-128"/>
              <a:cs typeface="Arial" panose="020B0604020202020204" pitchFamily="34" charset="0"/>
            </a:endParaRPr>
          </a:p>
          <a:p>
            <a:pPr algn="just"/>
            <a:r>
              <a:rPr lang="es-ES" sz="1100" dirty="0" smtClean="0">
                <a:latin typeface="+mj-lt"/>
                <a:ea typeface="Adobe Gothic Std B" pitchFamily="34" charset="-128"/>
                <a:cs typeface="Arial" panose="020B0604020202020204" pitchFamily="34" charset="0"/>
              </a:rPr>
              <a:t>El Acta de Vecindad servirá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1100" dirty="0" smtClean="0">
              <a:latin typeface="+mj-lt"/>
              <a:ea typeface="Adobe Gothic Std B" pitchFamily="34" charset="-128"/>
              <a:cs typeface="Arial" panose="020B0604020202020204" pitchFamily="34" charset="0"/>
            </a:endParaRPr>
          </a:p>
          <a:p>
            <a:pPr algn="just"/>
            <a:r>
              <a:rPr lang="es-ES" sz="1100" dirty="0">
                <a:latin typeface="+mj-lt"/>
                <a:ea typeface="Adobe Gothic Std B" pitchFamily="34" charset="-128"/>
                <a:cs typeface="Arial" panose="020B0604020202020204" pitchFamily="34" charset="0"/>
              </a:rPr>
              <a:t>Esta actividad no tiene ningún costo, ni requiere la entrega de documentos del predio. Le informamos que se tiene programada una </a:t>
            </a:r>
            <a:r>
              <a:rPr lang="es-ES" sz="1100" b="1" dirty="0" smtClean="0">
                <a:latin typeface="+mj-lt"/>
                <a:ea typeface="Adobe Gothic Std B" pitchFamily="34" charset="-128"/>
                <a:cs typeface="Arial" panose="020B0604020202020204" pitchFamily="34" charset="0"/>
              </a:rPr>
              <a:t>Última Visita </a:t>
            </a:r>
            <a:r>
              <a:rPr lang="es-ES" sz="1100" dirty="0">
                <a:latin typeface="+mj-lt"/>
                <a:ea typeface="Adobe Gothic Std B" pitchFamily="34" charset="-128"/>
                <a:cs typeface="Arial" panose="020B0604020202020204" pitchFamily="34" charset="0"/>
              </a:rPr>
              <a:t>a su predio, tenga en cuenta que una vez cumplida la programación, y de no poder tener acceso, se levantará únicamente un acta de vecindad de fachada del predio; con lo cual no habrá lugar a futuras reclamaciones</a:t>
            </a:r>
            <a:r>
              <a:rPr lang="es-ES" sz="1100" dirty="0" smtClean="0">
                <a:latin typeface="+mj-lt"/>
                <a:ea typeface="Adobe Gothic Std B" pitchFamily="34" charset="-128"/>
                <a:cs typeface="Arial" panose="020B0604020202020204" pitchFamily="34" charset="0"/>
              </a:rPr>
              <a:t>.</a:t>
            </a:r>
          </a:p>
          <a:p>
            <a:pPr algn="just"/>
            <a:endParaRPr lang="es-ES" sz="1100" dirty="0" smtClean="0">
              <a:latin typeface="+mj-lt"/>
              <a:ea typeface="Adobe Gothic Std B" pitchFamily="34" charset="-128"/>
              <a:cs typeface="Arial" panose="020B0604020202020204" pitchFamily="34" charset="0"/>
            </a:endParaRPr>
          </a:p>
          <a:p>
            <a:pPr algn="just"/>
            <a:r>
              <a:rPr lang="es-ES" sz="1100" dirty="0">
                <a:latin typeface="+mj-lt"/>
                <a:ea typeface="Adobe Gothic Std B" pitchFamily="34" charset="-128"/>
                <a:cs typeface="Arial" panose="020B0604020202020204" pitchFamily="34" charset="0"/>
              </a:rPr>
              <a:t>Si desea </a:t>
            </a:r>
            <a:r>
              <a:rPr lang="es-CO" sz="1100" dirty="0">
                <a:latin typeface="+mj-lt"/>
                <a:ea typeface="Tahoma" pitchFamily="34" charset="0"/>
                <a:cs typeface="Arial" panose="020B0604020202020204" pitchFamily="34" charset="0"/>
              </a:rPr>
              <a:t>más</a:t>
            </a:r>
            <a:r>
              <a:rPr lang="es-ES" sz="1100" dirty="0" smtClean="0">
                <a:latin typeface="+mj-lt"/>
                <a:ea typeface="Adobe Gothic Std B" pitchFamily="34" charset="-128"/>
                <a:cs typeface="Arial" panose="020B0604020202020204" pitchFamily="34" charset="0"/>
              </a:rPr>
              <a:t> </a:t>
            </a:r>
            <a:r>
              <a:rPr lang="es-ES" sz="1100" dirty="0">
                <a:latin typeface="+mj-lt"/>
                <a:ea typeface="Adobe Gothic Std B" pitchFamily="34" charset="-128"/>
                <a:cs typeface="Arial" panose="020B0604020202020204" pitchFamily="34" charset="0"/>
              </a:rPr>
              <a:t>información sobre este tema, o coordinar una nueva visita, puede comunicarse con nuestro Punto </a:t>
            </a:r>
            <a:r>
              <a:rPr lang="es-ES" sz="1100" dirty="0" smtClean="0">
                <a:latin typeface="+mj-lt"/>
                <a:ea typeface="Adobe Gothic Std B" pitchFamily="34" charset="-128"/>
                <a:cs typeface="Arial" panose="020B0604020202020204" pitchFamily="34" charset="0"/>
              </a:rPr>
              <a:t>IDU.</a:t>
            </a:r>
            <a:endParaRPr lang="es-CO" sz="1100" dirty="0">
              <a:latin typeface="+mj-lt"/>
              <a:ea typeface="Adobe Gothic Std B" pitchFamily="34" charset="-128"/>
              <a:cs typeface="Arial" panose="020B0604020202020204" pitchFamily="34" charset="0"/>
            </a:endParaRPr>
          </a:p>
        </p:txBody>
      </p:sp>
      <p:sp>
        <p:nvSpPr>
          <p:cNvPr id="36" name="35 CuadroTexto"/>
          <p:cNvSpPr txBox="1"/>
          <p:nvPr/>
        </p:nvSpPr>
        <p:spPr>
          <a:xfrm>
            <a:off x="404664" y="2135200"/>
            <a:ext cx="6141372" cy="830997"/>
          </a:xfrm>
          <a:prstGeom prst="rect">
            <a:avLst/>
          </a:prstGeom>
          <a:noFill/>
        </p:spPr>
        <p:txBody>
          <a:bodyPr wrap="square" rtlCol="0">
            <a:spAutoFit/>
          </a:bodyPr>
          <a:lstStyle/>
          <a:p>
            <a:r>
              <a:rPr lang="es-CO" sz="1200" dirty="0" smtClean="0">
                <a:latin typeface="Arial Rounded MT Bold" panose="020F0704030504030204" pitchFamily="34" charset="0"/>
              </a:rPr>
              <a:t>Señor (a)(es)</a:t>
            </a:r>
          </a:p>
          <a:p>
            <a:r>
              <a:rPr lang="es-CO" sz="1200" dirty="0" smtClean="0">
                <a:latin typeface="Arial Rounded MT Bold" panose="020F0704030504030204" pitchFamily="34" charset="0"/>
              </a:rPr>
              <a:t>XXXXXXXXXXXXXXXX</a:t>
            </a:r>
          </a:p>
          <a:p>
            <a:r>
              <a:rPr lang="es-CO" sz="1200" dirty="0" smtClean="0">
                <a:latin typeface="Arial Rounded MT Bold" panose="020F0704030504030204" pitchFamily="34" charset="0"/>
              </a:rPr>
              <a:t>XXXXXXXXXXXXXXX</a:t>
            </a:r>
          </a:p>
          <a:p>
            <a:r>
              <a:rPr lang="es-CO" sz="1200" dirty="0" err="1" smtClean="0">
                <a:latin typeface="Arial Rounded MT Bold" panose="020F0704030504030204" pitchFamily="34" charset="0"/>
              </a:rPr>
              <a:t>Ref</a:t>
            </a:r>
            <a:r>
              <a:rPr lang="es-CO" sz="1200" dirty="0" smtClean="0">
                <a:latin typeface="Arial Rounded MT Bold" panose="020F0704030504030204" pitchFamily="34" charset="0"/>
              </a:rPr>
              <a:t>:  Levantamiento de Acta de Vecindad – Última </a:t>
            </a:r>
            <a:r>
              <a:rPr lang="es-CO" sz="1200" dirty="0">
                <a:latin typeface="Arial Rounded MT Bold" panose="020F0704030504030204" pitchFamily="34" charset="0"/>
              </a:rPr>
              <a:t>visita</a:t>
            </a:r>
          </a:p>
        </p:txBody>
      </p:sp>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355</Words>
  <Application>Microsoft Office PowerPoint</Application>
  <PresentationFormat>Presentación en pantalla (4:3)</PresentationFormat>
  <Paragraphs>24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19</cp:revision>
  <dcterms:created xsi:type="dcterms:W3CDTF">2017-09-14T15:05:19Z</dcterms:created>
  <dcterms:modified xsi:type="dcterms:W3CDTF">2019-02-13T16:04:30Z</dcterms:modified>
</cp:coreProperties>
</file>