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6858000" cy="9144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ula Daniela Rodriguez Diago" initials="PDRD"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F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794" y="504"/>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514350" y="2840568"/>
            <a:ext cx="5829300" cy="1960033"/>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847750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2262434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3729037" y="488951"/>
            <a:ext cx="1157288" cy="10401300"/>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257175" y="488951"/>
            <a:ext cx="3357563" cy="104013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470380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2930897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41735" y="5875867"/>
            <a:ext cx="5829300" cy="1816100"/>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978020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9750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6184"/>
            <a:ext cx="6172200" cy="1524000"/>
          </a:xfrm>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624498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094849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3410297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4067"/>
            <a:ext cx="2256235" cy="154940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2001500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344216" y="6400800"/>
            <a:ext cx="4114800" cy="755651"/>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668243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38F326D0-72EC-4CD3-945B-3F73289887A9}" type="datetimeFigureOut">
              <a:rPr lang="es-CO" smtClean="0"/>
              <a:t>13/02/2019</a:t>
            </a:fld>
            <a:endParaRPr lang="es-CO"/>
          </a:p>
        </p:txBody>
      </p:sp>
      <p:sp>
        <p:nvSpPr>
          <p:cNvPr id="5" name="4 Marcador de pie de página"/>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E68F13DA-D16D-426B-8DAE-2BC6433F9593}" type="slidenum">
              <a:rPr lang="es-CO" smtClean="0"/>
              <a:t>‹Nº›</a:t>
            </a:fld>
            <a:endParaRPr lang="es-CO"/>
          </a:p>
        </p:txBody>
      </p:sp>
    </p:spTree>
    <p:extLst>
      <p:ext uri="{BB962C8B-B14F-4D97-AF65-F5344CB8AC3E}">
        <p14:creationId xmlns:p14="http://schemas.microsoft.com/office/powerpoint/2010/main" val="2921918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0" y="0"/>
            <a:ext cx="6858000" cy="1835696"/>
          </a:xfrm>
          <a:prstGeom prst="rect">
            <a:avLst/>
          </a:prstGeom>
          <a:solidFill>
            <a:srgbClr val="009F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45" name="44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6519" y="6825668"/>
            <a:ext cx="331086" cy="323336"/>
          </a:xfrm>
          <a:prstGeom prst="rect">
            <a:avLst/>
          </a:prstGeom>
        </p:spPr>
      </p:pic>
      <p:pic>
        <p:nvPicPr>
          <p:cNvPr id="47" name="46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06866" y="6804248"/>
            <a:ext cx="331396" cy="331396"/>
          </a:xfrm>
          <a:prstGeom prst="rect">
            <a:avLst/>
          </a:prstGeom>
        </p:spPr>
      </p:pic>
      <p:sp>
        <p:nvSpPr>
          <p:cNvPr id="48" name="47 CuadroTexto"/>
          <p:cNvSpPr txBox="1"/>
          <p:nvPr/>
        </p:nvSpPr>
        <p:spPr>
          <a:xfrm>
            <a:off x="1258506" y="6841227"/>
            <a:ext cx="2386518" cy="307777"/>
          </a:xfrm>
          <a:prstGeom prst="rect">
            <a:avLst/>
          </a:prstGeom>
          <a:noFill/>
        </p:spPr>
        <p:txBody>
          <a:bodyPr wrap="square" rtlCol="0">
            <a:spAutoFit/>
          </a:bodyPr>
          <a:lstStyle/>
          <a:p>
            <a:r>
              <a:rPr lang="es-CO" sz="1400" dirty="0" smtClean="0"/>
              <a:t>Escriba  la fecha de la visita</a:t>
            </a:r>
            <a:endParaRPr lang="es-CO" sz="1400" dirty="0"/>
          </a:p>
        </p:txBody>
      </p:sp>
      <p:sp>
        <p:nvSpPr>
          <p:cNvPr id="49" name="48 CuadroTexto"/>
          <p:cNvSpPr txBox="1"/>
          <p:nvPr/>
        </p:nvSpPr>
        <p:spPr>
          <a:xfrm>
            <a:off x="4138826" y="6811145"/>
            <a:ext cx="2386518" cy="307777"/>
          </a:xfrm>
          <a:prstGeom prst="rect">
            <a:avLst/>
          </a:prstGeom>
          <a:noFill/>
        </p:spPr>
        <p:txBody>
          <a:bodyPr wrap="square" rtlCol="0">
            <a:spAutoFit/>
          </a:bodyPr>
          <a:lstStyle/>
          <a:p>
            <a:r>
              <a:rPr lang="es-CO" sz="1400" dirty="0" smtClean="0"/>
              <a:t>Escriba  la hora de la visita</a:t>
            </a:r>
            <a:endParaRPr lang="es-CO" sz="1400" dirty="0"/>
          </a:p>
        </p:txBody>
      </p:sp>
      <p:sp>
        <p:nvSpPr>
          <p:cNvPr id="4" name="3 CuadroTexto"/>
          <p:cNvSpPr txBox="1"/>
          <p:nvPr/>
        </p:nvSpPr>
        <p:spPr>
          <a:xfrm>
            <a:off x="452026" y="7391345"/>
            <a:ext cx="5818684" cy="276999"/>
          </a:xfrm>
          <a:prstGeom prst="rect">
            <a:avLst/>
          </a:prstGeom>
          <a:noFill/>
        </p:spPr>
        <p:txBody>
          <a:bodyPr wrap="square" rtlCol="0">
            <a:spAutoFit/>
          </a:bodyPr>
          <a:lstStyle/>
          <a:p>
            <a:pPr algn="ctr"/>
            <a:r>
              <a:rPr lang="es-CO" sz="1200" dirty="0" smtClean="0">
                <a:latin typeface="+mj-lt"/>
              </a:rPr>
              <a:t>Relacione aquí  el personal que realizará la actividad</a:t>
            </a:r>
            <a:endParaRPr lang="es-CO" sz="1200" dirty="0">
              <a:latin typeface="+mj-lt"/>
            </a:endParaRPr>
          </a:p>
        </p:txBody>
      </p:sp>
      <p:sp>
        <p:nvSpPr>
          <p:cNvPr id="22" name="21 CuadroTexto"/>
          <p:cNvSpPr txBox="1"/>
          <p:nvPr/>
        </p:nvSpPr>
        <p:spPr>
          <a:xfrm>
            <a:off x="537385" y="2241367"/>
            <a:ext cx="3353737" cy="200055"/>
          </a:xfrm>
          <a:prstGeom prst="rect">
            <a:avLst/>
          </a:prstGeom>
          <a:noFill/>
        </p:spPr>
        <p:txBody>
          <a:bodyPr wrap="square" rtlCol="0">
            <a:spAutoFit/>
          </a:bodyPr>
          <a:lstStyle/>
          <a:p>
            <a:r>
              <a:rPr lang="es-CO" sz="700" dirty="0" smtClean="0">
                <a:solidFill>
                  <a:schemeClr val="bg1"/>
                </a:solidFill>
                <a:latin typeface="Arial Rounded MT Bold" panose="020F0704030504030204" pitchFamily="34" charset="0"/>
              </a:rPr>
              <a:t>Volante: 1 Fecha: XXXX   Localidad:</a:t>
            </a:r>
            <a:endParaRPr lang="es-CO" sz="700" dirty="0">
              <a:solidFill>
                <a:schemeClr val="bg1"/>
              </a:solidFill>
              <a:latin typeface="Arial Rounded MT Bold" panose="020F0704030504030204" pitchFamily="34" charset="0"/>
            </a:endParaRPr>
          </a:p>
        </p:txBody>
      </p:sp>
      <p:sp>
        <p:nvSpPr>
          <p:cNvPr id="29" name="28 CuadroTexto"/>
          <p:cNvSpPr txBox="1"/>
          <p:nvPr/>
        </p:nvSpPr>
        <p:spPr>
          <a:xfrm>
            <a:off x="280360" y="251520"/>
            <a:ext cx="6028960" cy="1384995"/>
          </a:xfrm>
          <a:prstGeom prst="rect">
            <a:avLst/>
          </a:prstGeom>
          <a:noFill/>
        </p:spPr>
        <p:txBody>
          <a:bodyPr wrap="square" rtlCol="0">
            <a:spAutoFit/>
          </a:bodyPr>
          <a:lstStyle/>
          <a:p>
            <a:pPr algn="ctr"/>
            <a:r>
              <a:rPr lang="es-CO" sz="2800" b="1" dirty="0" smtClean="0">
                <a:solidFill>
                  <a:schemeClr val="bg1"/>
                </a:solidFill>
                <a:effectLst>
                  <a:outerShdw blurRad="38100" dist="38100" dir="2700000" algn="tl">
                    <a:srgbClr val="000000">
                      <a:alpha val="43137"/>
                    </a:srgbClr>
                  </a:outerShdw>
                </a:effectLst>
                <a:latin typeface="Arial Rounded MT Bold" panose="020F0704030504030204" pitchFamily="34" charset="0"/>
              </a:rPr>
              <a:t>Iniciamos el mantenimiento del puente peatonal de la Calle XX con Carrera XX</a:t>
            </a:r>
            <a:endParaRPr lang="es-CO" sz="1400" b="1" dirty="0">
              <a:solidFill>
                <a:schemeClr val="bg1"/>
              </a:solidFill>
              <a:effectLst>
                <a:outerShdw blurRad="38100" dist="38100" dir="2700000" algn="tl">
                  <a:srgbClr val="000000">
                    <a:alpha val="43137"/>
                  </a:srgbClr>
                </a:outerShdw>
              </a:effectLst>
              <a:latin typeface="Arial Rounded MT Bold" panose="020F0704030504030204" pitchFamily="34" charset="0"/>
            </a:endParaRPr>
          </a:p>
        </p:txBody>
      </p:sp>
      <p:sp>
        <p:nvSpPr>
          <p:cNvPr id="30" name="29 CuadroTexto"/>
          <p:cNvSpPr txBox="1"/>
          <p:nvPr/>
        </p:nvSpPr>
        <p:spPr>
          <a:xfrm>
            <a:off x="638690" y="1835696"/>
            <a:ext cx="2790310" cy="200055"/>
          </a:xfrm>
          <a:prstGeom prst="rect">
            <a:avLst/>
          </a:prstGeom>
          <a:noFill/>
        </p:spPr>
        <p:txBody>
          <a:bodyPr wrap="square" rtlCol="0">
            <a:spAutoFit/>
          </a:bodyPr>
          <a:lstStyle/>
          <a:p>
            <a:r>
              <a:rPr lang="es-CO" sz="700" dirty="0" smtClean="0"/>
              <a:t>Volante: 1 Fecha: XXXX  Localidades: </a:t>
            </a:r>
            <a:r>
              <a:rPr lang="es-CO" sz="700" dirty="0" err="1" smtClean="0"/>
              <a:t>xxxxxx</a:t>
            </a:r>
            <a:r>
              <a:rPr lang="es-CO" sz="700" dirty="0" smtClean="0"/>
              <a:t>  Contrato:  </a:t>
            </a:r>
            <a:r>
              <a:rPr lang="es-CO" sz="700" dirty="0" err="1" smtClean="0"/>
              <a:t>xxxx</a:t>
            </a:r>
            <a:r>
              <a:rPr lang="es-CO" sz="700" dirty="0" smtClean="0"/>
              <a:t> de </a:t>
            </a:r>
            <a:r>
              <a:rPr lang="es-CO" sz="700" dirty="0" err="1" smtClean="0"/>
              <a:t>xxxx</a:t>
            </a:r>
            <a:r>
              <a:rPr lang="es-CO" sz="700" dirty="0" smtClean="0"/>
              <a:t> </a:t>
            </a:r>
            <a:endParaRPr lang="es-CO" sz="700" dirty="0"/>
          </a:p>
        </p:txBody>
      </p:sp>
      <p:grpSp>
        <p:nvGrpSpPr>
          <p:cNvPr id="21" name="20 Grupo"/>
          <p:cNvGrpSpPr/>
          <p:nvPr/>
        </p:nvGrpSpPr>
        <p:grpSpPr>
          <a:xfrm>
            <a:off x="1432" y="7956380"/>
            <a:ext cx="6856568" cy="1187624"/>
            <a:chOff x="1432" y="7956380"/>
            <a:chExt cx="6856568" cy="1187624"/>
          </a:xfrm>
        </p:grpSpPr>
        <p:grpSp>
          <p:nvGrpSpPr>
            <p:cNvPr id="23" name="22 Grupo"/>
            <p:cNvGrpSpPr/>
            <p:nvPr/>
          </p:nvGrpSpPr>
          <p:grpSpPr>
            <a:xfrm>
              <a:off x="1432" y="7956380"/>
              <a:ext cx="6856568" cy="1187624"/>
              <a:chOff x="-10946" y="6064190"/>
              <a:chExt cx="4582946" cy="793810"/>
            </a:xfrm>
          </p:grpSpPr>
          <p:sp>
            <p:nvSpPr>
              <p:cNvPr id="26" name="25 Rectángulo"/>
              <p:cNvSpPr/>
              <p:nvPr/>
            </p:nvSpPr>
            <p:spPr>
              <a:xfrm>
                <a:off x="0" y="6064190"/>
                <a:ext cx="4572000" cy="793810"/>
              </a:xfrm>
              <a:prstGeom prst="rect">
                <a:avLst/>
              </a:prstGeom>
              <a:solidFill>
                <a:srgbClr val="009F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cxnSp>
            <p:nvCxnSpPr>
              <p:cNvPr id="27" name="26 Conector recto"/>
              <p:cNvCxnSpPr/>
              <p:nvPr/>
            </p:nvCxnSpPr>
            <p:spPr>
              <a:xfrm>
                <a:off x="1124921" y="6352969"/>
                <a:ext cx="0" cy="48130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27 CuadroTexto"/>
              <p:cNvSpPr txBox="1"/>
              <p:nvPr/>
            </p:nvSpPr>
            <p:spPr>
              <a:xfrm>
                <a:off x="284538" y="6401099"/>
                <a:ext cx="695992" cy="390865"/>
              </a:xfrm>
              <a:prstGeom prst="rect">
                <a:avLst/>
              </a:prstGeom>
              <a:noFill/>
            </p:spPr>
            <p:txBody>
              <a:bodyPr wrap="square" rtlCol="0">
                <a:spAutoFit/>
              </a:bodyPr>
              <a:lstStyle/>
              <a:p>
                <a:r>
                  <a:rPr lang="es-ES" altLang="es-CO" sz="800" dirty="0" smtClean="0">
                    <a:solidFill>
                      <a:schemeClr val="bg1"/>
                    </a:solidFill>
                    <a:latin typeface="Arial Narrow" panose="020B0606020202030204" pitchFamily="34" charset="0"/>
                  </a:rPr>
                  <a:t>Dirección </a:t>
                </a:r>
              </a:p>
              <a:p>
                <a:r>
                  <a:rPr lang="es-ES" altLang="es-CO" sz="800" dirty="0" smtClean="0">
                    <a:solidFill>
                      <a:schemeClr val="bg1"/>
                    </a:solidFill>
                    <a:latin typeface="Arial Narrow" panose="020B0606020202030204" pitchFamily="34" charset="0"/>
                  </a:rPr>
                  <a:t>Horario</a:t>
                </a:r>
              </a:p>
              <a:p>
                <a:r>
                  <a:rPr lang="es-ES" altLang="es-CO" sz="800" dirty="0" smtClean="0">
                    <a:solidFill>
                      <a:schemeClr val="bg1"/>
                    </a:solidFill>
                    <a:latin typeface="Arial Narrow" panose="020B0606020202030204" pitchFamily="34" charset="0"/>
                  </a:rPr>
                  <a:t>Teléfono: </a:t>
                </a:r>
              </a:p>
              <a:p>
                <a:r>
                  <a:rPr lang="es-ES" altLang="es-CO" sz="800" dirty="0" smtClean="0">
                    <a:solidFill>
                      <a:schemeClr val="bg1"/>
                    </a:solidFill>
                    <a:latin typeface="Arial Narrow" panose="020B0606020202030204" pitchFamily="34" charset="0"/>
                  </a:rPr>
                  <a:t>Correo: </a:t>
                </a:r>
                <a:endParaRPr lang="es-CO" sz="800" dirty="0">
                  <a:solidFill>
                    <a:schemeClr val="bg1"/>
                  </a:solidFill>
                  <a:latin typeface="Arial Narrow" panose="020B0606020202030204" pitchFamily="34" charset="0"/>
                </a:endParaRPr>
              </a:p>
            </p:txBody>
          </p:sp>
          <p:pic>
            <p:nvPicPr>
              <p:cNvPr id="31" name="30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90310" y="6333175"/>
                <a:ext cx="1617797" cy="192169"/>
              </a:xfrm>
              <a:prstGeom prst="rect">
                <a:avLst/>
              </a:prstGeom>
            </p:spPr>
          </p:pic>
          <p:pic>
            <p:nvPicPr>
              <p:cNvPr id="32" name="31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946" y="6313925"/>
                <a:ext cx="365019" cy="476672"/>
              </a:xfrm>
              <a:prstGeom prst="rect">
                <a:avLst/>
              </a:prstGeom>
            </p:spPr>
          </p:pic>
        </p:grpSp>
        <p:sp>
          <p:nvSpPr>
            <p:cNvPr id="24" name="23 CuadroTexto"/>
            <p:cNvSpPr txBox="1"/>
            <p:nvPr/>
          </p:nvSpPr>
          <p:spPr>
            <a:xfrm>
              <a:off x="44624" y="8100392"/>
              <a:ext cx="2520280" cy="253916"/>
            </a:xfrm>
            <a:prstGeom prst="rect">
              <a:avLst/>
            </a:prstGeom>
            <a:noFill/>
          </p:spPr>
          <p:txBody>
            <a:bodyPr wrap="square" rtlCol="0">
              <a:spAutoFit/>
            </a:bodyPr>
            <a:lstStyle/>
            <a:p>
              <a:pPr algn="r"/>
              <a:r>
                <a:rPr lang="es-CO" sz="1050" b="1" dirty="0" smtClean="0">
                  <a:solidFill>
                    <a:schemeClr val="bg1"/>
                  </a:solidFill>
                  <a:latin typeface="Arial Narrow" panose="020B0606020202030204" pitchFamily="34" charset="0"/>
                </a:rPr>
                <a:t>Mayor información sobre  el proyecto: </a:t>
              </a:r>
              <a:endParaRPr lang="es-CO" sz="1050" b="1" dirty="0">
                <a:solidFill>
                  <a:schemeClr val="bg1"/>
                </a:solidFill>
                <a:latin typeface="Arial Narrow" panose="020B0606020202030204" pitchFamily="34" charset="0"/>
              </a:endParaRPr>
            </a:p>
          </p:txBody>
        </p:sp>
        <p:pic>
          <p:nvPicPr>
            <p:cNvPr id="25" name="24 Imagen"/>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807065" y="8388424"/>
              <a:ext cx="1477919" cy="655683"/>
            </a:xfrm>
            <a:prstGeom prst="rect">
              <a:avLst/>
            </a:prstGeom>
          </p:spPr>
        </p:pic>
      </p:grpSp>
      <p:sp>
        <p:nvSpPr>
          <p:cNvPr id="33" name="32 CuadroTexto"/>
          <p:cNvSpPr txBox="1"/>
          <p:nvPr/>
        </p:nvSpPr>
        <p:spPr>
          <a:xfrm>
            <a:off x="490636" y="3192229"/>
            <a:ext cx="5818684" cy="3647152"/>
          </a:xfrm>
          <a:prstGeom prst="rect">
            <a:avLst/>
          </a:prstGeom>
          <a:noFill/>
        </p:spPr>
        <p:txBody>
          <a:bodyPr wrap="square" rtlCol="0">
            <a:spAutoFit/>
          </a:bodyPr>
          <a:lstStyle/>
          <a:p>
            <a:pPr algn="just"/>
            <a:r>
              <a:rPr lang="es-ES" sz="1050" dirty="0" smtClean="0">
                <a:latin typeface="+mj-lt"/>
                <a:ea typeface="Adobe Gothic Std B" pitchFamily="34" charset="-128"/>
                <a:cs typeface="Arial" panose="020B0604020202020204" pitchFamily="34" charset="0"/>
              </a:rPr>
              <a:t>Al iniciar la actividades constructivas, el Instituto de Desarrollo Urbano –IDU- a través del contratista encargado de esta obra XXXXXX, realizó la primera visita a su predio el día _________________________ para realizar el </a:t>
            </a:r>
            <a:r>
              <a:rPr lang="es-ES" sz="1050" b="1" dirty="0" smtClean="0">
                <a:latin typeface="+mj-lt"/>
                <a:ea typeface="Adobe Gothic Std B" pitchFamily="34" charset="-128"/>
                <a:cs typeface="Arial" panose="020B0604020202020204" pitchFamily="34" charset="0"/>
              </a:rPr>
              <a:t>Levantamiento de Acta de Vecindad, </a:t>
            </a:r>
            <a:r>
              <a:rPr lang="es-ES" sz="1050" dirty="0" smtClean="0">
                <a:latin typeface="+mj-lt"/>
                <a:ea typeface="Adobe Gothic Std B" pitchFamily="34" charset="-128"/>
                <a:cs typeface="Arial" panose="020B0604020202020204" pitchFamily="34" charset="0"/>
              </a:rPr>
              <a:t>sin ser atendido por ninguna persona, por lo cual </a:t>
            </a:r>
            <a:r>
              <a:rPr lang="es-ES" sz="1050" b="1" dirty="0" smtClean="0">
                <a:latin typeface="+mj-lt"/>
                <a:ea typeface="Adobe Gothic Std B" pitchFamily="34" charset="-128"/>
                <a:cs typeface="Arial" panose="020B0604020202020204" pitchFamily="34" charset="0"/>
              </a:rPr>
              <a:t>NO SE PUDO REALIZAR LA ACTIVIDAD.</a:t>
            </a:r>
          </a:p>
          <a:p>
            <a:pPr algn="just"/>
            <a:r>
              <a:rPr lang="es-ES" sz="1050" b="1" dirty="0" smtClean="0">
                <a:latin typeface="+mj-lt"/>
                <a:ea typeface="Adobe Gothic Std B" pitchFamily="34" charset="-128"/>
                <a:cs typeface="Arial" panose="020B0604020202020204" pitchFamily="34" charset="0"/>
              </a:rPr>
              <a:t> </a:t>
            </a:r>
          </a:p>
          <a:p>
            <a:pPr algn="just"/>
            <a:r>
              <a:rPr lang="es-ES" sz="1050" dirty="0" smtClean="0">
                <a:latin typeface="+mj-lt"/>
                <a:ea typeface="Adobe Gothic Std B" pitchFamily="34" charset="-128"/>
                <a:cs typeface="Arial" panose="020B0604020202020204" pitchFamily="34" charset="0"/>
              </a:rPr>
              <a:t>Recuerde que esta actividad consiste en una evaluación externa e interna del estado de los inmuebles, registrando de manera escrita, fotográfica y fílmica; las condiciones actuales de los predios antes del inicio de las obras y una vez finalizadas las mismas.</a:t>
            </a:r>
          </a:p>
          <a:p>
            <a:pPr algn="just"/>
            <a:endParaRPr lang="es-ES" sz="1050" dirty="0" smtClean="0">
              <a:latin typeface="+mj-lt"/>
              <a:ea typeface="Adobe Gothic Std B" pitchFamily="34" charset="-128"/>
              <a:cs typeface="Arial" panose="020B0604020202020204" pitchFamily="34" charset="0"/>
            </a:endParaRPr>
          </a:p>
          <a:p>
            <a:pPr algn="just"/>
            <a:r>
              <a:rPr lang="es-ES" sz="1050" dirty="0" smtClean="0">
                <a:latin typeface="+mj-lt"/>
                <a:ea typeface="Adobe Gothic Std B" pitchFamily="34" charset="-128"/>
                <a:cs typeface="Arial" panose="020B0604020202020204" pitchFamily="34" charset="0"/>
              </a:rPr>
              <a:t>El Acta de Vecindad le servirá al propietario como soporte técnico en caso que exista alguna afectación en los predios durante la ejecución de la obra, determinando la responsabilidad del contratista. Para adelantar la actividad se requiere la presencia de los propietarios, arrendatarios y/o encargados de los predios, así como su acompañamiento y autorización de ingreso al inmueble al momento de levantar el acta. </a:t>
            </a:r>
          </a:p>
          <a:p>
            <a:pPr algn="just"/>
            <a:endParaRPr lang="es-ES" sz="1050" dirty="0" smtClean="0">
              <a:latin typeface="+mj-lt"/>
              <a:ea typeface="Adobe Gothic Std B" pitchFamily="34" charset="-128"/>
              <a:cs typeface="Arial" panose="020B0604020202020204" pitchFamily="34" charset="0"/>
            </a:endParaRPr>
          </a:p>
          <a:p>
            <a:pPr algn="just"/>
            <a:r>
              <a:rPr lang="es-ES" sz="1050" dirty="0" smtClean="0">
                <a:latin typeface="+mj-lt"/>
                <a:ea typeface="Adobe Gothic Std B" pitchFamily="34" charset="-128"/>
                <a:cs typeface="Arial" panose="020B0604020202020204" pitchFamily="34" charset="0"/>
              </a:rPr>
              <a:t>Esta actividad no tiene ningún costo, ni requiere la entrega de documentos del predio. Le informamos que se tiene programada una SEGUNDA VISITA a su predio, tenga en cuenta que una vez cumplida la programación, y de no poder tener acceso, se levantará únicamente un acta de vecindad de fachada del predio; con lo cual no habrá lugar a futuras reclamaciones.</a:t>
            </a:r>
          </a:p>
          <a:p>
            <a:pPr algn="just"/>
            <a:r>
              <a:rPr lang="es-ES" sz="1050" dirty="0" smtClean="0">
                <a:latin typeface="+mj-lt"/>
                <a:ea typeface="Adobe Gothic Std B" pitchFamily="34" charset="-128"/>
                <a:cs typeface="Arial" panose="020B0604020202020204" pitchFamily="34" charset="0"/>
              </a:rPr>
              <a:t> </a:t>
            </a:r>
          </a:p>
          <a:p>
            <a:pPr algn="just"/>
            <a:r>
              <a:rPr lang="es-ES" sz="1050" dirty="0">
                <a:latin typeface="+mj-lt"/>
                <a:ea typeface="Adobe Gothic Std B" pitchFamily="34" charset="-128"/>
                <a:cs typeface="Arial" panose="020B0604020202020204" pitchFamily="34" charset="0"/>
              </a:rPr>
              <a:t>Si desea </a:t>
            </a:r>
            <a:r>
              <a:rPr lang="es-ES" sz="1050" dirty="0" smtClean="0">
                <a:latin typeface="+mj-lt"/>
                <a:ea typeface="Adobe Gothic Std B" pitchFamily="34" charset="-128"/>
                <a:cs typeface="Arial" panose="020B0604020202020204" pitchFamily="34" charset="0"/>
              </a:rPr>
              <a:t>más </a:t>
            </a:r>
            <a:r>
              <a:rPr lang="es-ES" sz="1050" dirty="0">
                <a:latin typeface="+mj-lt"/>
                <a:ea typeface="Adobe Gothic Std B" pitchFamily="34" charset="-128"/>
                <a:cs typeface="Arial" panose="020B0604020202020204" pitchFamily="34" charset="0"/>
              </a:rPr>
              <a:t>información sobre este tema, o coordinar una nueva visita, puede comunicarse con nuestro Punto </a:t>
            </a:r>
            <a:r>
              <a:rPr lang="es-ES" sz="1050" dirty="0" smtClean="0">
                <a:latin typeface="+mj-lt"/>
                <a:ea typeface="Adobe Gothic Std B" pitchFamily="34" charset="-128"/>
                <a:cs typeface="Arial" panose="020B0604020202020204" pitchFamily="34" charset="0"/>
              </a:rPr>
              <a:t>IDU.</a:t>
            </a:r>
            <a:endParaRPr lang="es-CO" sz="1050" dirty="0">
              <a:latin typeface="+mj-lt"/>
              <a:ea typeface="Adobe Gothic Std B" pitchFamily="34" charset="-128"/>
              <a:cs typeface="Arial" panose="020B0604020202020204" pitchFamily="34" charset="0"/>
            </a:endParaRPr>
          </a:p>
        </p:txBody>
      </p:sp>
      <p:sp>
        <p:nvSpPr>
          <p:cNvPr id="34" name="33 CuadroTexto"/>
          <p:cNvSpPr txBox="1"/>
          <p:nvPr/>
        </p:nvSpPr>
        <p:spPr>
          <a:xfrm>
            <a:off x="509904" y="2135200"/>
            <a:ext cx="6141372" cy="830997"/>
          </a:xfrm>
          <a:prstGeom prst="rect">
            <a:avLst/>
          </a:prstGeom>
          <a:noFill/>
        </p:spPr>
        <p:txBody>
          <a:bodyPr wrap="square" rtlCol="0">
            <a:spAutoFit/>
          </a:bodyPr>
          <a:lstStyle/>
          <a:p>
            <a:r>
              <a:rPr lang="es-CO" sz="1200" dirty="0" smtClean="0">
                <a:latin typeface="Arial Rounded MT Bold" panose="020F0704030504030204" pitchFamily="34" charset="0"/>
              </a:rPr>
              <a:t>Señor (a)(es)</a:t>
            </a:r>
          </a:p>
          <a:p>
            <a:r>
              <a:rPr lang="es-CO" sz="1200" dirty="0" smtClean="0">
                <a:latin typeface="Arial Rounded MT Bold" panose="020F0704030504030204" pitchFamily="34" charset="0"/>
              </a:rPr>
              <a:t>XXXXXXXXXXXXXXXX</a:t>
            </a:r>
          </a:p>
          <a:p>
            <a:r>
              <a:rPr lang="es-CO" sz="1200" dirty="0" smtClean="0">
                <a:latin typeface="Arial Rounded MT Bold" panose="020F0704030504030204" pitchFamily="34" charset="0"/>
              </a:rPr>
              <a:t>XXXXXXXXXXXXXXX</a:t>
            </a:r>
          </a:p>
          <a:p>
            <a:r>
              <a:rPr lang="es-CO" sz="1200" dirty="0" err="1" smtClean="0">
                <a:latin typeface="Arial Rounded MT Bold" panose="020F0704030504030204" pitchFamily="34" charset="0"/>
              </a:rPr>
              <a:t>Ref</a:t>
            </a:r>
            <a:r>
              <a:rPr lang="es-CO" sz="1200" dirty="0" smtClean="0">
                <a:latin typeface="Arial Rounded MT Bold" panose="020F0704030504030204" pitchFamily="34" charset="0"/>
              </a:rPr>
              <a:t>:  Levantamiento de Acta de Vecindad – </a:t>
            </a:r>
            <a:r>
              <a:rPr lang="es-CO" sz="1200" dirty="0">
                <a:latin typeface="Arial Rounded MT Bold" panose="020F0704030504030204" pitchFamily="34" charset="0"/>
              </a:rPr>
              <a:t>Segunda visita</a:t>
            </a:r>
          </a:p>
        </p:txBody>
      </p:sp>
    </p:spTree>
    <p:extLst>
      <p:ext uri="{BB962C8B-B14F-4D97-AF65-F5344CB8AC3E}">
        <p14:creationId xmlns:p14="http://schemas.microsoft.com/office/powerpoint/2010/main" val="382143489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349</Words>
  <Application>Microsoft Office PowerPoint</Application>
  <PresentationFormat>Presentación en pantalla (4:3)</PresentationFormat>
  <Paragraphs>24</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Presentación de PowerPoint</vt:lpstr>
    </vt:vector>
  </TitlesOfParts>
  <Company>IDU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IDU</dc:creator>
  <cp:lastModifiedBy>IDU</cp:lastModifiedBy>
  <cp:revision>17</cp:revision>
  <dcterms:created xsi:type="dcterms:W3CDTF">2017-09-14T15:05:19Z</dcterms:created>
  <dcterms:modified xsi:type="dcterms:W3CDTF">2019-02-13T16:04:24Z</dcterms:modified>
</cp:coreProperties>
</file>