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60" y="-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openxmlformats.org/officeDocument/2006/relationships/image" Target="../media/image9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53 CuadroTexto"/>
          <p:cNvSpPr txBox="1"/>
          <p:nvPr/>
        </p:nvSpPr>
        <p:spPr>
          <a:xfrm>
            <a:off x="868807" y="2278777"/>
            <a:ext cx="63055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 partir del xx de </a:t>
            </a:r>
            <a:r>
              <a:rPr lang="es-ES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xxxxxx</a:t>
            </a:r>
            <a:r>
              <a: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y hasta el </a:t>
            </a:r>
            <a:r>
              <a:rPr lang="es-ES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xxxx</a:t>
            </a:r>
            <a:r>
              <a: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,  tenga </a:t>
            </a:r>
            <a:r>
              <a: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en cuenta lo siguiente:</a:t>
            </a:r>
            <a:endParaRPr lang="es-CO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55" name="54 Rectángulo"/>
          <p:cNvSpPr/>
          <p:nvPr/>
        </p:nvSpPr>
        <p:spPr>
          <a:xfrm>
            <a:off x="0" y="3329757"/>
            <a:ext cx="3409501" cy="3474491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En caso de ser necesario, inserte el plano  que ayude a la comunidad a entender el cierre, con puntos de referencia conocidos por la comunidad, recorridos claros, nombres de las calles </a:t>
            </a:r>
            <a:r>
              <a:rPr lang="es-CO" sz="1400" dirty="0" smtClean="0">
                <a:solidFill>
                  <a:schemeClr val="tx1"/>
                </a:solidFill>
              </a:rPr>
              <a:t>legibles, Norte  </a:t>
            </a:r>
            <a:r>
              <a:rPr lang="es-CO" sz="1400" dirty="0" smtClean="0">
                <a:solidFill>
                  <a:schemeClr val="tx1"/>
                </a:solidFill>
              </a:rPr>
              <a:t>y convenciones sencillas. </a:t>
            </a:r>
          </a:p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(sin colombinas, </a:t>
            </a:r>
            <a:r>
              <a:rPr lang="es-CO" sz="1400" dirty="0" smtClean="0">
                <a:solidFill>
                  <a:schemeClr val="tx1"/>
                </a:solidFill>
              </a:rPr>
              <a:t>maletines, ni auxiliares de tráfico). Si </a:t>
            </a:r>
            <a:r>
              <a:rPr lang="es-CO" sz="1400" dirty="0" smtClean="0">
                <a:solidFill>
                  <a:schemeClr val="tx1"/>
                </a:solidFill>
              </a:rPr>
              <a:t>no necesita plano (define </a:t>
            </a:r>
            <a:r>
              <a:rPr lang="es-CO" sz="1400" dirty="0" err="1" smtClean="0">
                <a:solidFill>
                  <a:schemeClr val="tx1"/>
                </a:solidFill>
              </a:rPr>
              <a:t>oac</a:t>
            </a:r>
            <a:r>
              <a:rPr lang="es-CO" sz="1400" dirty="0" smtClean="0">
                <a:solidFill>
                  <a:schemeClr val="tx1"/>
                </a:solidFill>
              </a:rPr>
              <a:t>), inserte una imagen del estado actual del sector del cierre para ubicar</a:t>
            </a:r>
            <a:r>
              <a:rPr lang="es-CO" sz="1400" dirty="0" smtClean="0">
                <a:solidFill>
                  <a:schemeClr val="tx1"/>
                </a:solidFill>
              </a:rPr>
              <a:t>. NO distorsionar la imagen </a:t>
            </a:r>
          </a:p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Borrar el recuadro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792683" y="2555776"/>
            <a:ext cx="5660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/>
              <a:t>Escriba el tipo de afectación (EJ: Cierre de la calle xxx entre carreras </a:t>
            </a:r>
            <a:r>
              <a:rPr lang="es-CO" sz="1400" b="1" dirty="0" err="1" smtClean="0"/>
              <a:t>xxxx</a:t>
            </a:r>
            <a:r>
              <a:rPr lang="es-CO" sz="1400" b="1" dirty="0" smtClean="0"/>
              <a:t>)</a:t>
            </a:r>
            <a:endParaRPr lang="es-CO" sz="1400" b="1" dirty="0"/>
          </a:p>
        </p:txBody>
      </p:sp>
      <p:pic>
        <p:nvPicPr>
          <p:cNvPr id="57" name="56 Imagen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5410350"/>
            <a:ext cx="310713" cy="310713"/>
          </a:xfrm>
          <a:prstGeom prst="rect">
            <a:avLst/>
          </a:prstGeom>
        </p:spPr>
      </p:pic>
      <p:pic>
        <p:nvPicPr>
          <p:cNvPr id="58" name="57 Imagen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808" y="4407126"/>
            <a:ext cx="528797" cy="191078"/>
          </a:xfrm>
          <a:prstGeom prst="rect">
            <a:avLst/>
          </a:prstGeom>
        </p:spPr>
      </p:pic>
      <p:pic>
        <p:nvPicPr>
          <p:cNvPr id="59" name="58 Imagen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244" y="5077335"/>
            <a:ext cx="268665" cy="220444"/>
          </a:xfrm>
          <a:prstGeom prst="rect">
            <a:avLst/>
          </a:prstGeom>
        </p:spPr>
      </p:pic>
      <p:pic>
        <p:nvPicPr>
          <p:cNvPr id="60" name="59 Imagen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4760253"/>
            <a:ext cx="528797" cy="221134"/>
          </a:xfrm>
          <a:prstGeom prst="rect">
            <a:avLst/>
          </a:prstGeom>
        </p:spPr>
      </p:pic>
      <p:pic>
        <p:nvPicPr>
          <p:cNvPr id="62" name="61 Imagen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5721063"/>
            <a:ext cx="200034" cy="359243"/>
          </a:xfrm>
          <a:prstGeom prst="rect">
            <a:avLst/>
          </a:prstGeom>
        </p:spPr>
      </p:pic>
      <p:pic>
        <p:nvPicPr>
          <p:cNvPr id="83" name="82 Imagen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65" y="2103298"/>
            <a:ext cx="385239" cy="701540"/>
          </a:xfrm>
          <a:prstGeom prst="rect">
            <a:avLst/>
          </a:prstGeom>
        </p:spPr>
      </p:pic>
      <p:grpSp>
        <p:nvGrpSpPr>
          <p:cNvPr id="26" name="25 Grupo"/>
          <p:cNvGrpSpPr/>
          <p:nvPr/>
        </p:nvGrpSpPr>
        <p:grpSpPr>
          <a:xfrm>
            <a:off x="321676" y="7005463"/>
            <a:ext cx="6218672" cy="943654"/>
            <a:chOff x="-5514912" y="7131324"/>
            <a:chExt cx="9421016" cy="1588563"/>
          </a:xfrm>
        </p:grpSpPr>
        <p:sp>
          <p:nvSpPr>
            <p:cNvPr id="27" name="26 CuadroTexto"/>
            <p:cNvSpPr txBox="1"/>
            <p:nvPr/>
          </p:nvSpPr>
          <p:spPr>
            <a:xfrm>
              <a:off x="-5498278" y="7398691"/>
              <a:ext cx="9404382" cy="1321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ea typeface="Tahoma" pitchFamily="34" charset="0"/>
                  <a:cs typeface="Tahoma" pitchFamily="34" charset="0"/>
                </a:rPr>
                <a:t>Atienda la señalización </a:t>
              </a:r>
              <a:r>
                <a:rPr lang="es-CO" sz="800" dirty="0" smtClean="0">
                  <a:ea typeface="Tahoma" pitchFamily="34" charset="0"/>
                  <a:cs typeface="Tahoma" pitchFamily="34" charset="0"/>
                </a:rPr>
                <a:t>informativa</a:t>
              </a:r>
              <a:r>
                <a:rPr lang="es-CO" sz="900" dirty="0" smtClean="0">
                  <a:ea typeface="Tahoma" pitchFamily="34" charset="0"/>
                  <a:cs typeface="Tahoma" pitchFamily="34" charset="0"/>
                </a:rPr>
                <a:t>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900" dirty="0"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900" dirty="0"/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-5514912" y="7131324"/>
              <a:ext cx="9180108" cy="388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900" dirty="0" smtClean="0">
                  <a:latin typeface="Arial Rounded MT Bold" panose="020F0704030504030204" pitchFamily="34" charset="0"/>
                </a:rPr>
                <a:t>DISCULPE LAS INCOMODIDADES,  TRABAJAMOS 24/7 EN LA CONSTRUCCIÓN DE LA NUEVA BOGOTÁ.</a:t>
              </a:r>
              <a:endParaRPr lang="es-CO" sz="900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0" name="29 CuadroTexto"/>
          <p:cNvSpPr txBox="1"/>
          <p:nvPr/>
        </p:nvSpPr>
        <p:spPr>
          <a:xfrm>
            <a:off x="4199350" y="3787457"/>
            <a:ext cx="23972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(Escoja los íconos según la afectación: vehículos particulares, transporte público, residentes, </a:t>
            </a:r>
            <a:r>
              <a:rPr lang="es-CO" sz="1400" dirty="0" err="1" smtClean="0"/>
              <a:t>biciusuarios</a:t>
            </a:r>
            <a:r>
              <a:rPr lang="es-CO" sz="1400" dirty="0" smtClean="0"/>
              <a:t>, peatones). </a:t>
            </a:r>
          </a:p>
          <a:p>
            <a:r>
              <a:rPr lang="es-CO" sz="1400" dirty="0" smtClean="0"/>
              <a:t>Escriba la afectación para cada uno y describa el desvío o actividad, utilice y organice según el caso. Sea muy claro en el interés de la comunidad)</a:t>
            </a:r>
            <a:endParaRPr lang="es-CO" sz="1400" dirty="0"/>
          </a:p>
        </p:txBody>
      </p:sp>
      <p:sp>
        <p:nvSpPr>
          <p:cNvPr id="31" name="30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31 CuadroTexto"/>
          <p:cNvSpPr txBox="1"/>
          <p:nvPr/>
        </p:nvSpPr>
        <p:spPr>
          <a:xfrm>
            <a:off x="424376" y="323528"/>
            <a:ext cx="60289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Iniciamos/Estamos realizando el mantenimiento  vial/de espacio público/del puente de la Calle XX con Carreras XX y XX</a:t>
            </a:r>
            <a:endParaRPr lang="es-CO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33" name="32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34" name="33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37" name="36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38" name="37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38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0" name="39 Imagen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1" name="40 Imagen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5" name="34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6" name="35 Imagen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2" name="41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4002286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278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13</cp:revision>
  <dcterms:created xsi:type="dcterms:W3CDTF">2017-09-14T15:33:10Z</dcterms:created>
  <dcterms:modified xsi:type="dcterms:W3CDTF">2019-02-19T21:16:51Z</dcterms:modified>
</cp:coreProperties>
</file>