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Lst>
  <p:sldSz cx="6858000" cy="9144000" type="screen4x3"/>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880">
          <p15:clr>
            <a:srgbClr val="A4A3A4"/>
          </p15:clr>
        </p15:guide>
        <p15:guide id="2" pos="216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aula Daniela Rodriguez Diago" initials="PDRD" lastIdx="1"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8" d="100"/>
          <a:sy n="68" d="100"/>
        </p:scale>
        <p:origin x="-2064" y="6"/>
      </p:cViewPr>
      <p:guideLst>
        <p:guide orient="horz" pos="288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commentAuthors" Target="commentAuthors.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514350" y="2840568"/>
            <a:ext cx="5829300" cy="1960033"/>
          </a:xfrm>
        </p:spPr>
        <p:txBody>
          <a:bodyPr/>
          <a:lstStyle/>
          <a:p>
            <a:r>
              <a:rPr lang="es-ES" smtClean="0"/>
              <a:t>Haga clic para modificar el estilo de título del patrón</a:t>
            </a:r>
            <a:endParaRPr lang="es-CO"/>
          </a:p>
        </p:txBody>
      </p:sp>
      <p:sp>
        <p:nvSpPr>
          <p:cNvPr id="3" name="2 Subtítulo"/>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CO"/>
          </a:p>
        </p:txBody>
      </p:sp>
      <p:sp>
        <p:nvSpPr>
          <p:cNvPr id="4" name="3 Marcador de fecha"/>
          <p:cNvSpPr>
            <a:spLocks noGrp="1"/>
          </p:cNvSpPr>
          <p:nvPr>
            <p:ph type="dt" sz="half" idx="10"/>
          </p:nvPr>
        </p:nvSpPr>
        <p:spPr/>
        <p:txBody>
          <a:bodyPr/>
          <a:lstStyle/>
          <a:p>
            <a:fld id="{7866E984-779E-47EA-B837-5577DF4E8B0F}" type="datetimeFigureOut">
              <a:rPr lang="es-CO" smtClean="0"/>
              <a:t>16/05/2018</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DC6DB0E1-58F9-44AE-A846-478E3CDA277B}" type="slidenum">
              <a:rPr lang="es-CO" smtClean="0"/>
              <a:t>‹Nº›</a:t>
            </a:fld>
            <a:endParaRPr lang="es-CO"/>
          </a:p>
        </p:txBody>
      </p:sp>
    </p:spTree>
    <p:extLst>
      <p:ext uri="{BB962C8B-B14F-4D97-AF65-F5344CB8AC3E}">
        <p14:creationId xmlns:p14="http://schemas.microsoft.com/office/powerpoint/2010/main" val="37087564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p>
            <a:fld id="{7866E984-779E-47EA-B837-5577DF4E8B0F}" type="datetimeFigureOut">
              <a:rPr lang="es-CO" smtClean="0"/>
              <a:t>16/05/2018</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DC6DB0E1-58F9-44AE-A846-478E3CDA277B}" type="slidenum">
              <a:rPr lang="es-CO" smtClean="0"/>
              <a:t>‹Nº›</a:t>
            </a:fld>
            <a:endParaRPr lang="es-CO"/>
          </a:p>
        </p:txBody>
      </p:sp>
    </p:spTree>
    <p:extLst>
      <p:ext uri="{BB962C8B-B14F-4D97-AF65-F5344CB8AC3E}">
        <p14:creationId xmlns:p14="http://schemas.microsoft.com/office/powerpoint/2010/main" val="38081591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3729037" y="488951"/>
            <a:ext cx="1157288" cy="10401300"/>
          </a:xfrm>
        </p:spPr>
        <p:txBody>
          <a:bodyPr vert="eaVert"/>
          <a:lstStyle/>
          <a:p>
            <a:r>
              <a:rPr lang="es-ES" smtClean="0"/>
              <a:t>Haga clic para modificar el estilo de título del patrón</a:t>
            </a:r>
            <a:endParaRPr lang="es-CO"/>
          </a:p>
        </p:txBody>
      </p:sp>
      <p:sp>
        <p:nvSpPr>
          <p:cNvPr id="3" name="2 Marcador de texto vertical"/>
          <p:cNvSpPr>
            <a:spLocks noGrp="1"/>
          </p:cNvSpPr>
          <p:nvPr>
            <p:ph type="body" orient="vert" idx="1"/>
          </p:nvPr>
        </p:nvSpPr>
        <p:spPr>
          <a:xfrm>
            <a:off x="257175" y="488951"/>
            <a:ext cx="3357563" cy="10401300"/>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p>
            <a:fld id="{7866E984-779E-47EA-B837-5577DF4E8B0F}" type="datetimeFigureOut">
              <a:rPr lang="es-CO" smtClean="0"/>
              <a:t>16/05/2018</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DC6DB0E1-58F9-44AE-A846-478E3CDA277B}" type="slidenum">
              <a:rPr lang="es-CO" smtClean="0"/>
              <a:t>‹Nº›</a:t>
            </a:fld>
            <a:endParaRPr lang="es-CO"/>
          </a:p>
        </p:txBody>
      </p:sp>
    </p:spTree>
    <p:extLst>
      <p:ext uri="{BB962C8B-B14F-4D97-AF65-F5344CB8AC3E}">
        <p14:creationId xmlns:p14="http://schemas.microsoft.com/office/powerpoint/2010/main" val="20454441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p>
            <a:fld id="{7866E984-779E-47EA-B837-5577DF4E8B0F}" type="datetimeFigureOut">
              <a:rPr lang="es-CO" smtClean="0"/>
              <a:t>16/05/2018</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DC6DB0E1-58F9-44AE-A846-478E3CDA277B}" type="slidenum">
              <a:rPr lang="es-CO" smtClean="0"/>
              <a:t>‹Nº›</a:t>
            </a:fld>
            <a:endParaRPr lang="es-CO"/>
          </a:p>
        </p:txBody>
      </p:sp>
    </p:spTree>
    <p:extLst>
      <p:ext uri="{BB962C8B-B14F-4D97-AF65-F5344CB8AC3E}">
        <p14:creationId xmlns:p14="http://schemas.microsoft.com/office/powerpoint/2010/main" val="8350239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541735" y="5875867"/>
            <a:ext cx="5829300" cy="1816100"/>
          </a:xfrm>
        </p:spPr>
        <p:txBody>
          <a:bodyPr anchor="t"/>
          <a:lstStyle>
            <a:lvl1pPr algn="l">
              <a:defRPr sz="4000" b="1" cap="all"/>
            </a:lvl1p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7866E984-779E-47EA-B837-5577DF4E8B0F}" type="datetimeFigureOut">
              <a:rPr lang="es-CO" smtClean="0"/>
              <a:t>16/05/2018</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DC6DB0E1-58F9-44AE-A846-478E3CDA277B}" type="slidenum">
              <a:rPr lang="es-CO" smtClean="0"/>
              <a:t>‹Nº›</a:t>
            </a:fld>
            <a:endParaRPr lang="es-CO"/>
          </a:p>
        </p:txBody>
      </p:sp>
    </p:spTree>
    <p:extLst>
      <p:ext uri="{BB962C8B-B14F-4D97-AF65-F5344CB8AC3E}">
        <p14:creationId xmlns:p14="http://schemas.microsoft.com/office/powerpoint/2010/main" val="5885105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contenido"/>
          <p:cNvSpPr>
            <a:spLocks noGrp="1"/>
          </p:cNvSpPr>
          <p:nvPr>
            <p:ph sz="half" idx="1"/>
          </p:nvPr>
        </p:nvSpPr>
        <p:spPr>
          <a:xfrm>
            <a:off x="257175"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contenido"/>
          <p:cNvSpPr>
            <a:spLocks noGrp="1"/>
          </p:cNvSpPr>
          <p:nvPr>
            <p:ph sz="half" idx="2"/>
          </p:nvPr>
        </p:nvSpPr>
        <p:spPr>
          <a:xfrm>
            <a:off x="2628900"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4 Marcador de fecha"/>
          <p:cNvSpPr>
            <a:spLocks noGrp="1"/>
          </p:cNvSpPr>
          <p:nvPr>
            <p:ph type="dt" sz="half" idx="10"/>
          </p:nvPr>
        </p:nvSpPr>
        <p:spPr/>
        <p:txBody>
          <a:bodyPr/>
          <a:lstStyle/>
          <a:p>
            <a:fld id="{7866E984-779E-47EA-B837-5577DF4E8B0F}" type="datetimeFigureOut">
              <a:rPr lang="es-CO" smtClean="0"/>
              <a:t>16/05/2018</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DC6DB0E1-58F9-44AE-A846-478E3CDA277B}" type="slidenum">
              <a:rPr lang="es-CO" smtClean="0"/>
              <a:t>‹Nº›</a:t>
            </a:fld>
            <a:endParaRPr lang="es-CO"/>
          </a:p>
        </p:txBody>
      </p:sp>
    </p:spTree>
    <p:extLst>
      <p:ext uri="{BB962C8B-B14F-4D97-AF65-F5344CB8AC3E}">
        <p14:creationId xmlns:p14="http://schemas.microsoft.com/office/powerpoint/2010/main" val="179058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342900" y="366184"/>
            <a:ext cx="6172200" cy="1524000"/>
          </a:xfrm>
        </p:spPr>
        <p:txBody>
          <a:bodyPr/>
          <a:lstStyle>
            <a:lvl1pPr>
              <a:defRPr/>
            </a:lvl1p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4 Marcador de texto"/>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7" name="6 Marcador de fecha"/>
          <p:cNvSpPr>
            <a:spLocks noGrp="1"/>
          </p:cNvSpPr>
          <p:nvPr>
            <p:ph type="dt" sz="half" idx="10"/>
          </p:nvPr>
        </p:nvSpPr>
        <p:spPr/>
        <p:txBody>
          <a:bodyPr/>
          <a:lstStyle/>
          <a:p>
            <a:fld id="{7866E984-779E-47EA-B837-5577DF4E8B0F}" type="datetimeFigureOut">
              <a:rPr lang="es-CO" smtClean="0"/>
              <a:t>16/05/2018</a:t>
            </a:fld>
            <a:endParaRPr lang="es-CO"/>
          </a:p>
        </p:txBody>
      </p:sp>
      <p:sp>
        <p:nvSpPr>
          <p:cNvPr id="8" name="7 Marcador de pie de página"/>
          <p:cNvSpPr>
            <a:spLocks noGrp="1"/>
          </p:cNvSpPr>
          <p:nvPr>
            <p:ph type="ftr" sz="quarter" idx="11"/>
          </p:nvPr>
        </p:nvSpPr>
        <p:spPr/>
        <p:txBody>
          <a:bodyPr/>
          <a:lstStyle/>
          <a:p>
            <a:endParaRPr lang="es-CO"/>
          </a:p>
        </p:txBody>
      </p:sp>
      <p:sp>
        <p:nvSpPr>
          <p:cNvPr id="9" name="8 Marcador de número de diapositiva"/>
          <p:cNvSpPr>
            <a:spLocks noGrp="1"/>
          </p:cNvSpPr>
          <p:nvPr>
            <p:ph type="sldNum" sz="quarter" idx="12"/>
          </p:nvPr>
        </p:nvSpPr>
        <p:spPr/>
        <p:txBody>
          <a:bodyPr/>
          <a:lstStyle/>
          <a:p>
            <a:fld id="{DC6DB0E1-58F9-44AE-A846-478E3CDA277B}" type="slidenum">
              <a:rPr lang="es-CO" smtClean="0"/>
              <a:t>‹Nº›</a:t>
            </a:fld>
            <a:endParaRPr lang="es-CO"/>
          </a:p>
        </p:txBody>
      </p:sp>
    </p:spTree>
    <p:extLst>
      <p:ext uri="{BB962C8B-B14F-4D97-AF65-F5344CB8AC3E}">
        <p14:creationId xmlns:p14="http://schemas.microsoft.com/office/powerpoint/2010/main" val="24982455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fecha"/>
          <p:cNvSpPr>
            <a:spLocks noGrp="1"/>
          </p:cNvSpPr>
          <p:nvPr>
            <p:ph type="dt" sz="half" idx="10"/>
          </p:nvPr>
        </p:nvSpPr>
        <p:spPr/>
        <p:txBody>
          <a:bodyPr/>
          <a:lstStyle/>
          <a:p>
            <a:fld id="{7866E984-779E-47EA-B837-5577DF4E8B0F}" type="datetimeFigureOut">
              <a:rPr lang="es-CO" smtClean="0"/>
              <a:t>16/05/2018</a:t>
            </a:fld>
            <a:endParaRPr lang="es-CO"/>
          </a:p>
        </p:txBody>
      </p:sp>
      <p:sp>
        <p:nvSpPr>
          <p:cNvPr id="4" name="3 Marcador de pie de página"/>
          <p:cNvSpPr>
            <a:spLocks noGrp="1"/>
          </p:cNvSpPr>
          <p:nvPr>
            <p:ph type="ftr" sz="quarter" idx="11"/>
          </p:nvPr>
        </p:nvSpPr>
        <p:spPr/>
        <p:txBody>
          <a:bodyPr/>
          <a:lstStyle/>
          <a:p>
            <a:endParaRPr lang="es-CO"/>
          </a:p>
        </p:txBody>
      </p:sp>
      <p:sp>
        <p:nvSpPr>
          <p:cNvPr id="5" name="4 Marcador de número de diapositiva"/>
          <p:cNvSpPr>
            <a:spLocks noGrp="1"/>
          </p:cNvSpPr>
          <p:nvPr>
            <p:ph type="sldNum" sz="quarter" idx="12"/>
          </p:nvPr>
        </p:nvSpPr>
        <p:spPr/>
        <p:txBody>
          <a:bodyPr/>
          <a:lstStyle/>
          <a:p>
            <a:fld id="{DC6DB0E1-58F9-44AE-A846-478E3CDA277B}" type="slidenum">
              <a:rPr lang="es-CO" smtClean="0"/>
              <a:t>‹Nº›</a:t>
            </a:fld>
            <a:endParaRPr lang="es-CO"/>
          </a:p>
        </p:txBody>
      </p:sp>
    </p:spTree>
    <p:extLst>
      <p:ext uri="{BB962C8B-B14F-4D97-AF65-F5344CB8AC3E}">
        <p14:creationId xmlns:p14="http://schemas.microsoft.com/office/powerpoint/2010/main" val="37710239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7866E984-779E-47EA-B837-5577DF4E8B0F}" type="datetimeFigureOut">
              <a:rPr lang="es-CO" smtClean="0"/>
              <a:t>16/05/2018</a:t>
            </a:fld>
            <a:endParaRPr lang="es-CO"/>
          </a:p>
        </p:txBody>
      </p:sp>
      <p:sp>
        <p:nvSpPr>
          <p:cNvPr id="3" name="2 Marcador de pie de página"/>
          <p:cNvSpPr>
            <a:spLocks noGrp="1"/>
          </p:cNvSpPr>
          <p:nvPr>
            <p:ph type="ftr" sz="quarter" idx="11"/>
          </p:nvPr>
        </p:nvSpPr>
        <p:spPr/>
        <p:txBody>
          <a:bodyPr/>
          <a:lstStyle/>
          <a:p>
            <a:endParaRPr lang="es-CO"/>
          </a:p>
        </p:txBody>
      </p:sp>
      <p:sp>
        <p:nvSpPr>
          <p:cNvPr id="4" name="3 Marcador de número de diapositiva"/>
          <p:cNvSpPr>
            <a:spLocks noGrp="1"/>
          </p:cNvSpPr>
          <p:nvPr>
            <p:ph type="sldNum" sz="quarter" idx="12"/>
          </p:nvPr>
        </p:nvSpPr>
        <p:spPr/>
        <p:txBody>
          <a:bodyPr/>
          <a:lstStyle/>
          <a:p>
            <a:fld id="{DC6DB0E1-58F9-44AE-A846-478E3CDA277B}" type="slidenum">
              <a:rPr lang="es-CO" smtClean="0"/>
              <a:t>‹Nº›</a:t>
            </a:fld>
            <a:endParaRPr lang="es-CO"/>
          </a:p>
        </p:txBody>
      </p:sp>
    </p:spTree>
    <p:extLst>
      <p:ext uri="{BB962C8B-B14F-4D97-AF65-F5344CB8AC3E}">
        <p14:creationId xmlns:p14="http://schemas.microsoft.com/office/powerpoint/2010/main" val="40385098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342900" y="364067"/>
            <a:ext cx="2256235" cy="1549400"/>
          </a:xfrm>
        </p:spPr>
        <p:txBody>
          <a:bodyPr anchor="b"/>
          <a:lstStyle>
            <a:lvl1pPr algn="l">
              <a:defRPr sz="2000" b="1"/>
            </a:lvl1pPr>
          </a:lstStyle>
          <a:p>
            <a:r>
              <a:rPr lang="es-ES" smtClean="0"/>
              <a:t>Haga clic para modificar el estilo de título del patrón</a:t>
            </a:r>
            <a:endParaRPr lang="es-CO"/>
          </a:p>
        </p:txBody>
      </p:sp>
      <p:sp>
        <p:nvSpPr>
          <p:cNvPr id="3" name="2 Marcador de contenido"/>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texto"/>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7866E984-779E-47EA-B837-5577DF4E8B0F}" type="datetimeFigureOut">
              <a:rPr lang="es-CO" smtClean="0"/>
              <a:t>16/05/2018</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DC6DB0E1-58F9-44AE-A846-478E3CDA277B}" type="slidenum">
              <a:rPr lang="es-CO" smtClean="0"/>
              <a:t>‹Nº›</a:t>
            </a:fld>
            <a:endParaRPr lang="es-CO"/>
          </a:p>
        </p:txBody>
      </p:sp>
    </p:spTree>
    <p:extLst>
      <p:ext uri="{BB962C8B-B14F-4D97-AF65-F5344CB8AC3E}">
        <p14:creationId xmlns:p14="http://schemas.microsoft.com/office/powerpoint/2010/main" val="6494466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344216" y="6400800"/>
            <a:ext cx="4114800" cy="755651"/>
          </a:xfrm>
        </p:spPr>
        <p:txBody>
          <a:bodyPr anchor="b"/>
          <a:lstStyle>
            <a:lvl1pPr algn="l">
              <a:defRPr sz="2000" b="1"/>
            </a:lvl1pPr>
          </a:lstStyle>
          <a:p>
            <a:r>
              <a:rPr lang="es-ES" smtClean="0"/>
              <a:t>Haga clic para modificar el estilo de título del patrón</a:t>
            </a:r>
            <a:endParaRPr lang="es-CO"/>
          </a:p>
        </p:txBody>
      </p:sp>
      <p:sp>
        <p:nvSpPr>
          <p:cNvPr id="3" name="2 Marcador de posición de imagen"/>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O"/>
          </a:p>
        </p:txBody>
      </p:sp>
      <p:sp>
        <p:nvSpPr>
          <p:cNvPr id="4" name="3 Marcador de texto"/>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7866E984-779E-47EA-B837-5577DF4E8B0F}" type="datetimeFigureOut">
              <a:rPr lang="es-CO" smtClean="0"/>
              <a:t>16/05/2018</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DC6DB0E1-58F9-44AE-A846-478E3CDA277B}" type="slidenum">
              <a:rPr lang="es-CO" smtClean="0"/>
              <a:t>‹Nº›</a:t>
            </a:fld>
            <a:endParaRPr lang="es-CO"/>
          </a:p>
        </p:txBody>
      </p:sp>
    </p:spTree>
    <p:extLst>
      <p:ext uri="{BB962C8B-B14F-4D97-AF65-F5344CB8AC3E}">
        <p14:creationId xmlns:p14="http://schemas.microsoft.com/office/powerpoint/2010/main" val="25623028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7866E984-779E-47EA-B837-5577DF4E8B0F}" type="datetimeFigureOut">
              <a:rPr lang="es-CO" smtClean="0"/>
              <a:t>16/05/2018</a:t>
            </a:fld>
            <a:endParaRPr lang="es-CO"/>
          </a:p>
        </p:txBody>
      </p:sp>
      <p:sp>
        <p:nvSpPr>
          <p:cNvPr id="5" name="4 Marcador de pie de página"/>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O"/>
          </a:p>
        </p:txBody>
      </p:sp>
      <p:sp>
        <p:nvSpPr>
          <p:cNvPr id="6" name="5 Marcador de número de diapositiva"/>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DC6DB0E1-58F9-44AE-A846-478E3CDA277B}" type="slidenum">
              <a:rPr lang="es-CO" smtClean="0"/>
              <a:t>‹Nº›</a:t>
            </a:fld>
            <a:endParaRPr lang="es-CO"/>
          </a:p>
        </p:txBody>
      </p:sp>
    </p:spTree>
    <p:extLst>
      <p:ext uri="{BB962C8B-B14F-4D97-AF65-F5344CB8AC3E}">
        <p14:creationId xmlns:p14="http://schemas.microsoft.com/office/powerpoint/2010/main" val="23511248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1" name="40 Grupo"/>
          <p:cNvGrpSpPr/>
          <p:nvPr/>
        </p:nvGrpSpPr>
        <p:grpSpPr>
          <a:xfrm>
            <a:off x="120051" y="250972"/>
            <a:ext cx="6621317" cy="1926762"/>
            <a:chOff x="135002" y="116632"/>
            <a:chExt cx="4292982" cy="2088233"/>
          </a:xfrm>
          <a:solidFill>
            <a:srgbClr val="00B0F0"/>
          </a:solidFill>
        </p:grpSpPr>
        <p:sp>
          <p:nvSpPr>
            <p:cNvPr id="42" name="41 Rectángulo redondeado"/>
            <p:cNvSpPr/>
            <p:nvPr/>
          </p:nvSpPr>
          <p:spPr>
            <a:xfrm>
              <a:off x="135002" y="116632"/>
              <a:ext cx="4292982" cy="1584176"/>
            </a:xfrm>
            <a:prstGeom prst="roundRect">
              <a:avLst>
                <a:gd name="adj" fmla="val 13139"/>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bg1"/>
                </a:solidFill>
                <a:latin typeface="Arial Rounded MT Bold" panose="020F0704030504030204" pitchFamily="34" charset="0"/>
              </a:endParaRPr>
            </a:p>
          </p:txBody>
        </p:sp>
        <p:sp>
          <p:nvSpPr>
            <p:cNvPr id="43" name="42 Triángulo isósceles"/>
            <p:cNvSpPr/>
            <p:nvPr/>
          </p:nvSpPr>
          <p:spPr>
            <a:xfrm rot="10800000">
              <a:off x="323527" y="1700809"/>
              <a:ext cx="3888432" cy="504056"/>
            </a:xfrm>
            <a:prstGeom prst="triangle">
              <a:avLst>
                <a:gd name="adj" fmla="val 500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bg1"/>
                </a:solidFill>
                <a:latin typeface="Arial Rounded MT Bold" panose="020F0704030504030204" pitchFamily="34" charset="0"/>
              </a:endParaRPr>
            </a:p>
          </p:txBody>
        </p:sp>
      </p:grpSp>
      <p:sp>
        <p:nvSpPr>
          <p:cNvPr id="13" name="12 CuadroTexto"/>
          <p:cNvSpPr txBox="1"/>
          <p:nvPr/>
        </p:nvSpPr>
        <p:spPr>
          <a:xfrm>
            <a:off x="644517" y="687631"/>
            <a:ext cx="5304763" cy="1508105"/>
          </a:xfrm>
          <a:prstGeom prst="rect">
            <a:avLst/>
          </a:prstGeom>
          <a:noFill/>
        </p:spPr>
        <p:txBody>
          <a:bodyPr wrap="square" rtlCol="0">
            <a:spAutoFit/>
          </a:bodyPr>
          <a:lstStyle/>
          <a:p>
            <a:pPr algn="ctr"/>
            <a:r>
              <a:rPr lang="es-CO" sz="2000" dirty="0" smtClean="0">
                <a:solidFill>
                  <a:schemeClr val="bg1"/>
                </a:solidFill>
                <a:latin typeface="Arial Rounded MT Bold" panose="020F0704030504030204" pitchFamily="34" charset="0"/>
              </a:rPr>
              <a:t>INICIA/AVANZA</a:t>
            </a:r>
            <a:endParaRPr lang="es-CO" sz="2000" dirty="0">
              <a:solidFill>
                <a:schemeClr val="bg1"/>
              </a:solidFill>
              <a:latin typeface="Arial Rounded MT Bold" panose="020F0704030504030204" pitchFamily="34" charset="0"/>
            </a:endParaRPr>
          </a:p>
          <a:p>
            <a:pPr algn="ctr"/>
            <a:r>
              <a:rPr lang="es-CO" sz="2000" dirty="0">
                <a:solidFill>
                  <a:schemeClr val="bg1"/>
                </a:solidFill>
                <a:latin typeface="Arial Rounded MT Bold" panose="020F0704030504030204" pitchFamily="34" charset="0"/>
              </a:rPr>
              <a:t>e</a:t>
            </a:r>
            <a:r>
              <a:rPr lang="es-CO" sz="2000" dirty="0" smtClean="0">
                <a:solidFill>
                  <a:schemeClr val="bg1"/>
                </a:solidFill>
                <a:latin typeface="Arial Rounded MT Bold" panose="020F0704030504030204" pitchFamily="34" charset="0"/>
              </a:rPr>
              <a:t>l </a:t>
            </a:r>
            <a:r>
              <a:rPr lang="es-CO" sz="2000" dirty="0" smtClean="0">
                <a:solidFill>
                  <a:schemeClr val="bg1"/>
                </a:solidFill>
                <a:latin typeface="Arial Rounded MT Bold" panose="020F0704030504030204" pitchFamily="34" charset="0"/>
              </a:rPr>
              <a:t>mantenimiento / construcción de (Nombre del proyecto)</a:t>
            </a:r>
          </a:p>
          <a:p>
            <a:pPr algn="ctr"/>
            <a:r>
              <a:rPr lang="es-CO" sz="2000" dirty="0" smtClean="0">
                <a:solidFill>
                  <a:schemeClr val="bg1"/>
                </a:solidFill>
                <a:latin typeface="Arial Rounded MT Bold" panose="020F0704030504030204" pitchFamily="34" charset="0"/>
              </a:rPr>
              <a:t>(tramo </a:t>
            </a:r>
            <a:r>
              <a:rPr lang="es-CO" sz="2000" dirty="0">
                <a:solidFill>
                  <a:schemeClr val="bg1"/>
                </a:solidFill>
                <a:latin typeface="Arial Rounded MT Bold" panose="020F0704030504030204" pitchFamily="34" charset="0"/>
              </a:rPr>
              <a:t> </a:t>
            </a:r>
            <a:r>
              <a:rPr lang="es-CO" sz="2000" dirty="0" smtClean="0">
                <a:solidFill>
                  <a:schemeClr val="bg1"/>
                </a:solidFill>
                <a:latin typeface="Arial Rounded MT Bold" panose="020F0704030504030204" pitchFamily="34" charset="0"/>
              </a:rPr>
              <a:t>si aplica)</a:t>
            </a:r>
          </a:p>
          <a:p>
            <a:pPr algn="ctr"/>
            <a:endParaRPr lang="es-CO" sz="1100" dirty="0">
              <a:solidFill>
                <a:schemeClr val="bg1"/>
              </a:solidFill>
              <a:latin typeface="Arial Rounded MT Bold" panose="020F0704030504030204" pitchFamily="34" charset="0"/>
            </a:endParaRPr>
          </a:p>
        </p:txBody>
      </p:sp>
      <p:sp>
        <p:nvSpPr>
          <p:cNvPr id="3" name="2 CuadroTexto"/>
          <p:cNvSpPr txBox="1"/>
          <p:nvPr/>
        </p:nvSpPr>
        <p:spPr>
          <a:xfrm>
            <a:off x="452026" y="2987824"/>
            <a:ext cx="5818684" cy="3808735"/>
          </a:xfrm>
          <a:prstGeom prst="rect">
            <a:avLst/>
          </a:prstGeom>
          <a:noFill/>
        </p:spPr>
        <p:txBody>
          <a:bodyPr wrap="square" rtlCol="0">
            <a:spAutoFit/>
          </a:bodyPr>
          <a:lstStyle/>
          <a:p>
            <a:pPr algn="just"/>
            <a:r>
              <a:rPr lang="es-ES" sz="1050" dirty="0">
                <a:latin typeface="Arial" panose="020B0604020202020204" pitchFamily="34" charset="0"/>
                <a:ea typeface="Adobe Gothic Std B" pitchFamily="34" charset="-128"/>
                <a:cs typeface="Arial" panose="020B0604020202020204" pitchFamily="34" charset="0"/>
              </a:rPr>
              <a:t>Al iniciar la actividades constructivas, el Instituto de Desarrollo Urbano –IDU- a través del contratista encargado de esta obra XXXXXX, </a:t>
            </a:r>
            <a:r>
              <a:rPr lang="es-ES" sz="1050" dirty="0" smtClean="0">
                <a:latin typeface="Arial" panose="020B0604020202020204" pitchFamily="34" charset="0"/>
                <a:ea typeface="Adobe Gothic Std B" pitchFamily="34" charset="-128"/>
                <a:cs typeface="Arial" panose="020B0604020202020204" pitchFamily="34" charset="0"/>
              </a:rPr>
              <a:t>realizaron </a:t>
            </a:r>
            <a:r>
              <a:rPr lang="es-ES" sz="1050" dirty="0">
                <a:latin typeface="Arial" panose="020B0604020202020204" pitchFamily="34" charset="0"/>
                <a:ea typeface="Adobe Gothic Std B" pitchFamily="34" charset="-128"/>
                <a:cs typeface="Arial" panose="020B0604020202020204" pitchFamily="34" charset="0"/>
              </a:rPr>
              <a:t>la primera visita a su predio el día </a:t>
            </a:r>
            <a:r>
              <a:rPr lang="es-ES" sz="1050" dirty="0" smtClean="0">
                <a:latin typeface="Arial" panose="020B0604020202020204" pitchFamily="34" charset="0"/>
                <a:ea typeface="Adobe Gothic Std B" pitchFamily="34" charset="-128"/>
                <a:cs typeface="Arial" panose="020B0604020202020204" pitchFamily="34" charset="0"/>
              </a:rPr>
              <a:t>_________________________ y una segunda visita el día _____________ </a:t>
            </a:r>
            <a:r>
              <a:rPr lang="es-ES" sz="1050" dirty="0">
                <a:latin typeface="Arial" panose="020B0604020202020204" pitchFamily="34" charset="0"/>
                <a:ea typeface="Adobe Gothic Std B" pitchFamily="34" charset="-128"/>
                <a:cs typeface="Arial" panose="020B0604020202020204" pitchFamily="34" charset="0"/>
              </a:rPr>
              <a:t>para realizar el </a:t>
            </a:r>
            <a:r>
              <a:rPr lang="es-ES" sz="1050" b="1" dirty="0">
                <a:latin typeface="Arial" panose="020B0604020202020204" pitchFamily="34" charset="0"/>
                <a:ea typeface="Adobe Gothic Std B" pitchFamily="34" charset="-128"/>
                <a:cs typeface="Arial" panose="020B0604020202020204" pitchFamily="34" charset="0"/>
              </a:rPr>
              <a:t>Levantamiento de Acta de Vecindad, </a:t>
            </a:r>
            <a:r>
              <a:rPr lang="es-ES" sz="1050" dirty="0">
                <a:latin typeface="Arial" panose="020B0604020202020204" pitchFamily="34" charset="0"/>
                <a:ea typeface="Adobe Gothic Std B" pitchFamily="34" charset="-128"/>
                <a:cs typeface="Arial" panose="020B0604020202020204" pitchFamily="34" charset="0"/>
              </a:rPr>
              <a:t>sin ser </a:t>
            </a:r>
            <a:r>
              <a:rPr lang="es-ES" sz="1050" dirty="0" smtClean="0">
                <a:latin typeface="Arial" panose="020B0604020202020204" pitchFamily="34" charset="0"/>
                <a:ea typeface="Adobe Gothic Std B" pitchFamily="34" charset="-128"/>
                <a:cs typeface="Arial" panose="020B0604020202020204" pitchFamily="34" charset="0"/>
              </a:rPr>
              <a:t>atendidos </a:t>
            </a:r>
            <a:r>
              <a:rPr lang="es-ES" sz="1050" dirty="0">
                <a:latin typeface="Arial" panose="020B0604020202020204" pitchFamily="34" charset="0"/>
                <a:ea typeface="Adobe Gothic Std B" pitchFamily="34" charset="-128"/>
                <a:cs typeface="Arial" panose="020B0604020202020204" pitchFamily="34" charset="0"/>
              </a:rPr>
              <a:t>por ninguna persona, por lo cual </a:t>
            </a:r>
            <a:r>
              <a:rPr lang="es-ES" sz="1050" b="1" dirty="0">
                <a:latin typeface="Arial" panose="020B0604020202020204" pitchFamily="34" charset="0"/>
                <a:ea typeface="Adobe Gothic Std B" pitchFamily="34" charset="-128"/>
                <a:cs typeface="Arial" panose="020B0604020202020204" pitchFamily="34" charset="0"/>
              </a:rPr>
              <a:t>NO SE PUDO REALIZAR LA ACTIVIDAD</a:t>
            </a:r>
            <a:r>
              <a:rPr lang="es-ES" sz="1050" b="1" dirty="0" smtClean="0">
                <a:latin typeface="Arial" panose="020B0604020202020204" pitchFamily="34" charset="0"/>
                <a:ea typeface="Adobe Gothic Std B" pitchFamily="34" charset="-128"/>
                <a:cs typeface="Arial" panose="020B0604020202020204" pitchFamily="34" charset="0"/>
              </a:rPr>
              <a:t>.</a:t>
            </a:r>
          </a:p>
          <a:p>
            <a:pPr algn="just"/>
            <a:r>
              <a:rPr lang="es-ES" sz="1050" b="1" dirty="0" smtClean="0">
                <a:latin typeface="Arial" panose="020B0604020202020204" pitchFamily="34" charset="0"/>
                <a:ea typeface="Adobe Gothic Std B" pitchFamily="34" charset="-128"/>
                <a:cs typeface="Arial" panose="020B0604020202020204" pitchFamily="34" charset="0"/>
              </a:rPr>
              <a:t> </a:t>
            </a:r>
            <a:endParaRPr lang="es-ES" sz="1050" b="1" dirty="0">
              <a:latin typeface="Arial" panose="020B0604020202020204" pitchFamily="34" charset="0"/>
              <a:ea typeface="Adobe Gothic Std B" pitchFamily="34" charset="-128"/>
              <a:cs typeface="Arial" panose="020B0604020202020204" pitchFamily="34" charset="0"/>
            </a:endParaRPr>
          </a:p>
          <a:p>
            <a:pPr algn="just"/>
            <a:r>
              <a:rPr lang="es-ES" sz="1050" dirty="0" smtClean="0">
                <a:latin typeface="Arial" panose="020B0604020202020204" pitchFamily="34" charset="0"/>
                <a:ea typeface="Adobe Gothic Std B" pitchFamily="34" charset="-128"/>
                <a:cs typeface="Arial" panose="020B0604020202020204" pitchFamily="34" charset="0"/>
              </a:rPr>
              <a:t>Recuerde que esta actividad consiste en una evaluación externa e interna del estado de los inmuebles, registrando de manera escrita, fotográfica y fílmica; las condiciones actuales de los predios antes del inicio de las obras y una vez finalizadas las mismas.</a:t>
            </a:r>
          </a:p>
          <a:p>
            <a:pPr algn="just"/>
            <a:endParaRPr lang="es-ES" sz="1050" dirty="0" smtClean="0">
              <a:latin typeface="Arial" panose="020B0604020202020204" pitchFamily="34" charset="0"/>
              <a:ea typeface="Adobe Gothic Std B" pitchFamily="34" charset="-128"/>
              <a:cs typeface="Arial" panose="020B0604020202020204" pitchFamily="34" charset="0"/>
            </a:endParaRPr>
          </a:p>
          <a:p>
            <a:pPr algn="just"/>
            <a:r>
              <a:rPr lang="es-ES" sz="1050" dirty="0" smtClean="0">
                <a:latin typeface="Arial" panose="020B0604020202020204" pitchFamily="34" charset="0"/>
                <a:ea typeface="Adobe Gothic Std B" pitchFamily="34" charset="-128"/>
                <a:cs typeface="Arial" panose="020B0604020202020204" pitchFamily="34" charset="0"/>
              </a:rPr>
              <a:t>El Acta de Vecindad servirá como soporte técnico en caso que exista alguna afectación en los predios durante la ejecución de la obra, determinando la responsabilidad del contratista. Para adelantar la actividad se requiere la presencia de los propietarios, arrendatarios y/o encargados de los predios, así como su acompañamiento y autorización de ingreso al inmueble al momento de levantar el acta. </a:t>
            </a:r>
          </a:p>
          <a:p>
            <a:pPr algn="just"/>
            <a:endParaRPr lang="es-ES" sz="1050" dirty="0" smtClean="0">
              <a:latin typeface="Arial" panose="020B0604020202020204" pitchFamily="34" charset="0"/>
              <a:ea typeface="Adobe Gothic Std B" pitchFamily="34" charset="-128"/>
              <a:cs typeface="Arial" panose="020B0604020202020204" pitchFamily="34" charset="0"/>
            </a:endParaRPr>
          </a:p>
          <a:p>
            <a:pPr algn="just"/>
            <a:r>
              <a:rPr lang="es-ES" sz="1050" dirty="0">
                <a:latin typeface="Arial" panose="020B0604020202020204" pitchFamily="34" charset="0"/>
                <a:ea typeface="Adobe Gothic Std B" pitchFamily="34" charset="-128"/>
                <a:cs typeface="Arial" panose="020B0604020202020204" pitchFamily="34" charset="0"/>
              </a:rPr>
              <a:t>Esta actividad no tiene ningún costo, ni requiere la entrega de documentos del predio. Le informamos que se tiene programada una </a:t>
            </a:r>
            <a:r>
              <a:rPr lang="es-ES" sz="1050" b="1" dirty="0" smtClean="0">
                <a:latin typeface="Arial" panose="020B0604020202020204" pitchFamily="34" charset="0"/>
                <a:ea typeface="Adobe Gothic Std B" pitchFamily="34" charset="-128"/>
                <a:cs typeface="Arial" panose="020B0604020202020204" pitchFamily="34" charset="0"/>
              </a:rPr>
              <a:t>Última Visita </a:t>
            </a:r>
            <a:r>
              <a:rPr lang="es-ES" sz="1050" dirty="0">
                <a:latin typeface="Arial" panose="020B0604020202020204" pitchFamily="34" charset="0"/>
                <a:ea typeface="Adobe Gothic Std B" pitchFamily="34" charset="-128"/>
                <a:cs typeface="Arial" panose="020B0604020202020204" pitchFamily="34" charset="0"/>
              </a:rPr>
              <a:t>a su predio, tenga en cuenta que una vez cumplida la programación, y de no poder tener acceso, se levantará únicamente un acta de vecindad de fachada del predio; con lo cual no habrá lugar a futuras reclamaciones</a:t>
            </a:r>
            <a:r>
              <a:rPr lang="es-ES" sz="1050" dirty="0" smtClean="0">
                <a:latin typeface="Arial" panose="020B0604020202020204" pitchFamily="34" charset="0"/>
                <a:ea typeface="Adobe Gothic Std B" pitchFamily="34" charset="-128"/>
                <a:cs typeface="Arial" panose="020B0604020202020204" pitchFamily="34" charset="0"/>
              </a:rPr>
              <a:t>.</a:t>
            </a:r>
          </a:p>
          <a:p>
            <a:pPr algn="just"/>
            <a:endParaRPr lang="es-ES" sz="1050" dirty="0" smtClean="0">
              <a:latin typeface="Arial" panose="020B0604020202020204" pitchFamily="34" charset="0"/>
              <a:ea typeface="Adobe Gothic Std B" pitchFamily="34" charset="-128"/>
              <a:cs typeface="Arial" panose="020B0604020202020204" pitchFamily="34" charset="0"/>
            </a:endParaRPr>
          </a:p>
          <a:p>
            <a:pPr algn="just"/>
            <a:r>
              <a:rPr lang="es-ES" sz="1050" dirty="0">
                <a:latin typeface="Arial" panose="020B0604020202020204" pitchFamily="34" charset="0"/>
                <a:ea typeface="Adobe Gothic Std B" pitchFamily="34" charset="-128"/>
                <a:cs typeface="Arial" panose="020B0604020202020204" pitchFamily="34" charset="0"/>
              </a:rPr>
              <a:t>Si desea </a:t>
            </a:r>
            <a:r>
              <a:rPr lang="es-CO" sz="1050" dirty="0">
                <a:latin typeface="Arial" panose="020B0604020202020204" pitchFamily="34" charset="0"/>
                <a:ea typeface="Tahoma" pitchFamily="34" charset="0"/>
                <a:cs typeface="Arial" panose="020B0604020202020204" pitchFamily="34" charset="0"/>
              </a:rPr>
              <a:t>más</a:t>
            </a:r>
            <a:r>
              <a:rPr lang="es-ES" sz="1050" dirty="0" smtClean="0">
                <a:latin typeface="Arial" panose="020B0604020202020204" pitchFamily="34" charset="0"/>
                <a:ea typeface="Adobe Gothic Std B" pitchFamily="34" charset="-128"/>
                <a:cs typeface="Arial" panose="020B0604020202020204" pitchFamily="34" charset="0"/>
              </a:rPr>
              <a:t> </a:t>
            </a:r>
            <a:r>
              <a:rPr lang="es-ES" sz="1050" dirty="0">
                <a:latin typeface="Arial" panose="020B0604020202020204" pitchFamily="34" charset="0"/>
                <a:ea typeface="Adobe Gothic Std B" pitchFamily="34" charset="-128"/>
                <a:cs typeface="Arial" panose="020B0604020202020204" pitchFamily="34" charset="0"/>
              </a:rPr>
              <a:t>información sobre este tema, o coordinar una nueva visita, puede comunicarse con nuestro Punto </a:t>
            </a:r>
            <a:r>
              <a:rPr lang="es-ES" sz="1050" dirty="0" smtClean="0">
                <a:latin typeface="Arial" panose="020B0604020202020204" pitchFamily="34" charset="0"/>
                <a:ea typeface="Adobe Gothic Std B" pitchFamily="34" charset="-128"/>
                <a:cs typeface="Arial" panose="020B0604020202020204" pitchFamily="34" charset="0"/>
              </a:rPr>
              <a:t>IDU.</a:t>
            </a:r>
            <a:endParaRPr lang="es-CO" sz="1050" dirty="0">
              <a:latin typeface="Arial" panose="020B0604020202020204" pitchFamily="34" charset="0"/>
              <a:ea typeface="Adobe Gothic Std B" pitchFamily="34" charset="-128"/>
              <a:cs typeface="Arial" panose="020B0604020202020204" pitchFamily="34" charset="0"/>
            </a:endParaRPr>
          </a:p>
        </p:txBody>
      </p:sp>
      <p:pic>
        <p:nvPicPr>
          <p:cNvPr id="45" name="44 Imagen"/>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2026" y="6810870"/>
            <a:ext cx="331086" cy="323336"/>
          </a:xfrm>
          <a:prstGeom prst="rect">
            <a:avLst/>
          </a:prstGeom>
        </p:spPr>
      </p:pic>
      <p:pic>
        <p:nvPicPr>
          <p:cNvPr id="47" name="46 Imagen"/>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435448" y="6819532"/>
            <a:ext cx="331396" cy="331396"/>
          </a:xfrm>
          <a:prstGeom prst="rect">
            <a:avLst/>
          </a:prstGeom>
        </p:spPr>
      </p:pic>
      <p:sp>
        <p:nvSpPr>
          <p:cNvPr id="48" name="47 CuadroTexto"/>
          <p:cNvSpPr txBox="1"/>
          <p:nvPr/>
        </p:nvSpPr>
        <p:spPr>
          <a:xfrm>
            <a:off x="906949" y="6804248"/>
            <a:ext cx="2386518" cy="307777"/>
          </a:xfrm>
          <a:prstGeom prst="rect">
            <a:avLst/>
          </a:prstGeom>
          <a:noFill/>
        </p:spPr>
        <p:txBody>
          <a:bodyPr wrap="square" rtlCol="0">
            <a:spAutoFit/>
          </a:bodyPr>
          <a:lstStyle/>
          <a:p>
            <a:r>
              <a:rPr lang="es-CO" sz="1400" dirty="0" smtClean="0"/>
              <a:t>Escriba  la fecha de la visita</a:t>
            </a:r>
            <a:endParaRPr lang="es-CO" sz="1400" dirty="0"/>
          </a:p>
        </p:txBody>
      </p:sp>
      <p:sp>
        <p:nvSpPr>
          <p:cNvPr id="49" name="48 CuadroTexto"/>
          <p:cNvSpPr txBox="1"/>
          <p:nvPr/>
        </p:nvSpPr>
        <p:spPr>
          <a:xfrm>
            <a:off x="3867408" y="6826429"/>
            <a:ext cx="2386518" cy="307777"/>
          </a:xfrm>
          <a:prstGeom prst="rect">
            <a:avLst/>
          </a:prstGeom>
          <a:noFill/>
        </p:spPr>
        <p:txBody>
          <a:bodyPr wrap="square" rtlCol="0">
            <a:spAutoFit/>
          </a:bodyPr>
          <a:lstStyle/>
          <a:p>
            <a:r>
              <a:rPr lang="es-CO" sz="1400" dirty="0" smtClean="0"/>
              <a:t>Escriba  la hora de la visita</a:t>
            </a:r>
            <a:endParaRPr lang="es-CO" sz="1400" dirty="0"/>
          </a:p>
        </p:txBody>
      </p:sp>
      <p:sp>
        <p:nvSpPr>
          <p:cNvPr id="4" name="3 CuadroTexto"/>
          <p:cNvSpPr txBox="1"/>
          <p:nvPr/>
        </p:nvSpPr>
        <p:spPr>
          <a:xfrm>
            <a:off x="452026" y="7391345"/>
            <a:ext cx="5818684" cy="276999"/>
          </a:xfrm>
          <a:prstGeom prst="rect">
            <a:avLst/>
          </a:prstGeom>
          <a:noFill/>
        </p:spPr>
        <p:txBody>
          <a:bodyPr wrap="square" rtlCol="0">
            <a:spAutoFit/>
          </a:bodyPr>
          <a:lstStyle/>
          <a:p>
            <a:pPr algn="ctr"/>
            <a:r>
              <a:rPr lang="es-CO" sz="1200" dirty="0" smtClean="0">
                <a:latin typeface="Arial Rounded MT Bold" panose="020F0704030504030204" pitchFamily="34" charset="0"/>
              </a:rPr>
              <a:t>Personal que realizará la actividad</a:t>
            </a:r>
            <a:endParaRPr lang="es-CO" sz="1200" dirty="0">
              <a:latin typeface="Arial Rounded MT Bold" panose="020F0704030504030204" pitchFamily="34" charset="0"/>
            </a:endParaRPr>
          </a:p>
        </p:txBody>
      </p:sp>
      <p:sp>
        <p:nvSpPr>
          <p:cNvPr id="23" name="22 CuadroTexto"/>
          <p:cNvSpPr txBox="1"/>
          <p:nvPr/>
        </p:nvSpPr>
        <p:spPr>
          <a:xfrm>
            <a:off x="509904" y="2135200"/>
            <a:ext cx="6141372" cy="830997"/>
          </a:xfrm>
          <a:prstGeom prst="rect">
            <a:avLst/>
          </a:prstGeom>
          <a:noFill/>
        </p:spPr>
        <p:txBody>
          <a:bodyPr wrap="square" rtlCol="0">
            <a:spAutoFit/>
          </a:bodyPr>
          <a:lstStyle/>
          <a:p>
            <a:r>
              <a:rPr lang="es-CO" sz="1200" dirty="0" smtClean="0">
                <a:latin typeface="Arial Rounded MT Bold" panose="020F0704030504030204" pitchFamily="34" charset="0"/>
              </a:rPr>
              <a:t>Señor (a)(es)</a:t>
            </a:r>
          </a:p>
          <a:p>
            <a:r>
              <a:rPr lang="es-CO" sz="1200" dirty="0" smtClean="0">
                <a:latin typeface="Arial Rounded MT Bold" panose="020F0704030504030204" pitchFamily="34" charset="0"/>
              </a:rPr>
              <a:t>XXXXXXXXXXXXXXXX</a:t>
            </a:r>
          </a:p>
          <a:p>
            <a:r>
              <a:rPr lang="es-CO" sz="1200" dirty="0" smtClean="0">
                <a:latin typeface="Arial Rounded MT Bold" panose="020F0704030504030204" pitchFamily="34" charset="0"/>
              </a:rPr>
              <a:t>XXXXXXXXXXXXXXX</a:t>
            </a:r>
          </a:p>
          <a:p>
            <a:r>
              <a:rPr lang="es-CO" sz="1200" dirty="0" err="1" smtClean="0">
                <a:latin typeface="Arial Rounded MT Bold" panose="020F0704030504030204" pitchFamily="34" charset="0"/>
              </a:rPr>
              <a:t>Ref</a:t>
            </a:r>
            <a:r>
              <a:rPr lang="es-CO" sz="1200" dirty="0" smtClean="0">
                <a:latin typeface="Arial Rounded MT Bold" panose="020F0704030504030204" pitchFamily="34" charset="0"/>
              </a:rPr>
              <a:t>:  Levantamiento de Acta de Vecindad – Última </a:t>
            </a:r>
            <a:r>
              <a:rPr lang="es-CO" sz="1200" dirty="0">
                <a:latin typeface="Arial Rounded MT Bold" panose="020F0704030504030204" pitchFamily="34" charset="0"/>
              </a:rPr>
              <a:t>visita</a:t>
            </a:r>
          </a:p>
        </p:txBody>
      </p:sp>
      <p:sp>
        <p:nvSpPr>
          <p:cNvPr id="22" name="21 CuadroTexto"/>
          <p:cNvSpPr txBox="1"/>
          <p:nvPr/>
        </p:nvSpPr>
        <p:spPr>
          <a:xfrm>
            <a:off x="313452" y="318586"/>
            <a:ext cx="3353737" cy="200055"/>
          </a:xfrm>
          <a:prstGeom prst="rect">
            <a:avLst/>
          </a:prstGeom>
          <a:noFill/>
        </p:spPr>
        <p:txBody>
          <a:bodyPr wrap="square" rtlCol="0">
            <a:spAutoFit/>
          </a:bodyPr>
          <a:lstStyle/>
          <a:p>
            <a:r>
              <a:rPr lang="es-CO" sz="700" dirty="0" smtClean="0">
                <a:solidFill>
                  <a:schemeClr val="bg1"/>
                </a:solidFill>
                <a:latin typeface="Arial Rounded MT Bold" panose="020F0704030504030204" pitchFamily="34" charset="0"/>
              </a:rPr>
              <a:t>Volante: 1 Fecha: XXXX   Localidad:  </a:t>
            </a:r>
            <a:r>
              <a:rPr lang="es-CO" sz="700" dirty="0" err="1" smtClean="0">
                <a:solidFill>
                  <a:schemeClr val="bg1"/>
                </a:solidFill>
                <a:latin typeface="Arial Rounded MT Bold" panose="020F0704030504030204" pitchFamily="34" charset="0"/>
              </a:rPr>
              <a:t>xxxxxxxx</a:t>
            </a:r>
            <a:r>
              <a:rPr lang="es-CO" sz="700" dirty="0" smtClean="0">
                <a:solidFill>
                  <a:schemeClr val="bg1"/>
                </a:solidFill>
                <a:latin typeface="Arial Rounded MT Bold" panose="020F0704030504030204" pitchFamily="34" charset="0"/>
              </a:rPr>
              <a:t>  Contrato:   </a:t>
            </a:r>
            <a:r>
              <a:rPr lang="es-CO" sz="700" dirty="0" err="1" smtClean="0">
                <a:solidFill>
                  <a:schemeClr val="bg1"/>
                </a:solidFill>
                <a:latin typeface="Arial Rounded MT Bold" panose="020F0704030504030204" pitchFamily="34" charset="0"/>
              </a:rPr>
              <a:t>xxxx</a:t>
            </a:r>
            <a:r>
              <a:rPr lang="es-CO" sz="700" dirty="0" smtClean="0">
                <a:solidFill>
                  <a:schemeClr val="bg1"/>
                </a:solidFill>
                <a:latin typeface="Arial Rounded MT Bold" panose="020F0704030504030204" pitchFamily="34" charset="0"/>
              </a:rPr>
              <a:t> de </a:t>
            </a:r>
            <a:r>
              <a:rPr lang="es-CO" sz="700" dirty="0" err="1" smtClean="0">
                <a:solidFill>
                  <a:schemeClr val="bg1"/>
                </a:solidFill>
                <a:latin typeface="Arial Rounded MT Bold" panose="020F0704030504030204" pitchFamily="34" charset="0"/>
              </a:rPr>
              <a:t>xxxx</a:t>
            </a:r>
            <a:endParaRPr lang="es-CO" sz="700" dirty="0">
              <a:solidFill>
                <a:schemeClr val="bg1"/>
              </a:solidFill>
              <a:latin typeface="Arial Rounded MT Bold" panose="020F0704030504030204" pitchFamily="34" charset="0"/>
            </a:endParaRPr>
          </a:p>
        </p:txBody>
      </p:sp>
      <p:grpSp>
        <p:nvGrpSpPr>
          <p:cNvPr id="24" name="23 Grupo"/>
          <p:cNvGrpSpPr/>
          <p:nvPr/>
        </p:nvGrpSpPr>
        <p:grpSpPr>
          <a:xfrm>
            <a:off x="-32005" y="8100392"/>
            <a:ext cx="6890005" cy="973200"/>
            <a:chOff x="-32005" y="8100392"/>
            <a:chExt cx="6890005" cy="973200"/>
          </a:xfrm>
        </p:grpSpPr>
        <p:cxnSp>
          <p:nvCxnSpPr>
            <p:cNvPr id="25" name="24 Conector recto"/>
            <p:cNvCxnSpPr/>
            <p:nvPr/>
          </p:nvCxnSpPr>
          <p:spPr>
            <a:xfrm flipV="1">
              <a:off x="-32005" y="8100392"/>
              <a:ext cx="6890005" cy="10816"/>
            </a:xfrm>
            <a:prstGeom prst="line">
              <a:avLst/>
            </a:prstGeom>
            <a:ln w="38100">
              <a:solidFill>
                <a:srgbClr val="00B0F0">
                  <a:alpha val="61176"/>
                </a:srgbClr>
              </a:solidFill>
            </a:ln>
          </p:spPr>
          <p:style>
            <a:lnRef idx="1">
              <a:schemeClr val="accent1"/>
            </a:lnRef>
            <a:fillRef idx="0">
              <a:schemeClr val="accent1"/>
            </a:fillRef>
            <a:effectRef idx="0">
              <a:schemeClr val="accent1"/>
            </a:effectRef>
            <a:fontRef idx="minor">
              <a:schemeClr val="tx1"/>
            </a:fontRef>
          </p:style>
        </p:cxnSp>
        <p:grpSp>
          <p:nvGrpSpPr>
            <p:cNvPr id="26" name="25 Grupo"/>
            <p:cNvGrpSpPr/>
            <p:nvPr/>
          </p:nvGrpSpPr>
          <p:grpSpPr>
            <a:xfrm>
              <a:off x="2848560" y="8227206"/>
              <a:ext cx="1660560" cy="846386"/>
              <a:chOff x="2101566" y="8227206"/>
              <a:chExt cx="1660560" cy="846386"/>
            </a:xfrm>
          </p:grpSpPr>
          <p:cxnSp>
            <p:nvCxnSpPr>
              <p:cNvPr id="35" name="34 Conector recto"/>
              <p:cNvCxnSpPr/>
              <p:nvPr/>
            </p:nvCxnSpPr>
            <p:spPr>
              <a:xfrm>
                <a:off x="2111741" y="8352236"/>
                <a:ext cx="0" cy="659805"/>
              </a:xfrm>
              <a:prstGeom prst="line">
                <a:avLst/>
              </a:prstGeom>
              <a:ln>
                <a:solidFill>
                  <a:srgbClr val="00B0F0"/>
                </a:solidFill>
              </a:ln>
            </p:spPr>
            <p:style>
              <a:lnRef idx="1">
                <a:schemeClr val="accent1"/>
              </a:lnRef>
              <a:fillRef idx="0">
                <a:schemeClr val="accent1"/>
              </a:fillRef>
              <a:effectRef idx="0">
                <a:schemeClr val="accent1"/>
              </a:effectRef>
              <a:fontRef idx="minor">
                <a:schemeClr val="tx1"/>
              </a:fontRef>
            </p:style>
          </p:cxnSp>
          <p:sp>
            <p:nvSpPr>
              <p:cNvPr id="36" name="35 Rectángulo"/>
              <p:cNvSpPr/>
              <p:nvPr/>
            </p:nvSpPr>
            <p:spPr>
              <a:xfrm>
                <a:off x="2101566" y="8227206"/>
                <a:ext cx="1660560" cy="846386"/>
              </a:xfrm>
              <a:prstGeom prst="rect">
                <a:avLst/>
              </a:prstGeom>
            </p:spPr>
            <p:txBody>
              <a:bodyPr wrap="square">
                <a:spAutoFit/>
              </a:bodyPr>
              <a:lstStyle/>
              <a:p>
                <a:r>
                  <a:rPr lang="es-ES" sz="700" b="1" dirty="0" smtClean="0">
                    <a:latin typeface="Arial Rounded MT Bold" panose="020F0704030504030204" pitchFamily="34" charset="0"/>
                  </a:rPr>
                  <a:t>IDU en línea:</a:t>
                </a:r>
              </a:p>
              <a:p>
                <a:r>
                  <a:rPr lang="es-ES" sz="700" dirty="0" smtClean="0">
                    <a:latin typeface="Arial Rounded MT Bold" panose="020F0704030504030204" pitchFamily="34" charset="0"/>
                  </a:rPr>
                  <a:t>www.idu.gov.co</a:t>
                </a:r>
              </a:p>
              <a:p>
                <a:r>
                  <a:rPr lang="es-ES" sz="700" dirty="0" smtClean="0">
                    <a:latin typeface="Arial Rounded MT Bold" panose="020F0704030504030204" pitchFamily="34" charset="0"/>
                  </a:rPr>
                  <a:t>Línea gratuita: </a:t>
                </a:r>
              </a:p>
              <a:p>
                <a:r>
                  <a:rPr lang="es-ES" sz="700" dirty="0" smtClean="0">
                    <a:latin typeface="Arial Rounded MT Bold" panose="020F0704030504030204" pitchFamily="34" charset="0"/>
                  </a:rPr>
                  <a:t>01800 0910312</a:t>
                </a:r>
              </a:p>
              <a:p>
                <a:r>
                  <a:rPr lang="es-ES" sz="700" dirty="0" smtClean="0">
                    <a:latin typeface="Arial Rounded MT Bold" panose="020F0704030504030204" pitchFamily="34" charset="0"/>
                  </a:rPr>
                  <a:t>Atención al ciudadano:</a:t>
                </a:r>
              </a:p>
              <a:p>
                <a:r>
                  <a:rPr lang="es-ES" sz="700" dirty="0" smtClean="0">
                    <a:latin typeface="Arial Rounded MT Bold" panose="020F0704030504030204" pitchFamily="34" charset="0"/>
                  </a:rPr>
                  <a:t>341 22 14 – 338 75 55</a:t>
                </a:r>
              </a:p>
              <a:p>
                <a:r>
                  <a:rPr lang="es-ES" sz="700" dirty="0" smtClean="0">
                    <a:latin typeface="Arial Rounded MT Bold" panose="020F0704030504030204" pitchFamily="34" charset="0"/>
                  </a:rPr>
                  <a:t>atnciudadano@idu.gov.co</a:t>
                </a:r>
                <a:endParaRPr lang="es-CO" sz="700" dirty="0">
                  <a:latin typeface="Arial Rounded MT Bold" panose="020F0704030504030204" pitchFamily="34" charset="0"/>
                </a:endParaRPr>
              </a:p>
            </p:txBody>
          </p:sp>
        </p:grpSp>
        <p:pic>
          <p:nvPicPr>
            <p:cNvPr id="27" name="Picture 4" descr="F:\comunidad comunicaciones\logo Bogotá Mejor para Todos.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971051" y="8227206"/>
              <a:ext cx="1656184" cy="749881"/>
            </a:xfrm>
            <a:prstGeom prst="rect">
              <a:avLst/>
            </a:prstGeom>
            <a:noFill/>
            <a:extLst>
              <a:ext uri="{909E8E84-426E-40DD-AFC4-6F175D3DCCD1}">
                <a14:hiddenFill xmlns:a14="http://schemas.microsoft.com/office/drawing/2010/main">
                  <a:solidFill>
                    <a:srgbClr val="FFFFFF"/>
                  </a:solidFill>
                </a14:hiddenFill>
              </a:ext>
            </a:extLst>
          </p:spPr>
        </p:pic>
        <p:pic>
          <p:nvPicPr>
            <p:cNvPr id="28" name="27 Imagen"/>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09257" y="8285276"/>
              <a:ext cx="455447" cy="713945"/>
            </a:xfrm>
            <a:prstGeom prst="rect">
              <a:avLst/>
            </a:prstGeom>
          </p:spPr>
        </p:pic>
      </p:grpSp>
      <p:sp>
        <p:nvSpPr>
          <p:cNvPr id="37" name="36 CuadroTexto"/>
          <p:cNvSpPr txBox="1"/>
          <p:nvPr/>
        </p:nvSpPr>
        <p:spPr>
          <a:xfrm>
            <a:off x="836712" y="8328610"/>
            <a:ext cx="1864393" cy="707886"/>
          </a:xfrm>
          <a:prstGeom prst="rect">
            <a:avLst/>
          </a:prstGeom>
          <a:noFill/>
        </p:spPr>
        <p:txBody>
          <a:bodyPr wrap="square" rtlCol="0">
            <a:spAutoFit/>
          </a:bodyPr>
          <a:lstStyle/>
          <a:p>
            <a:r>
              <a:rPr lang="es-ES" altLang="es-CO" sz="800" b="1" dirty="0" smtClean="0">
                <a:latin typeface="Arial Narrow" pitchFamily="34" charset="0"/>
              </a:rPr>
              <a:t>Más información sobre el proyecto en:</a:t>
            </a:r>
          </a:p>
          <a:p>
            <a:r>
              <a:rPr lang="es-ES" altLang="es-CO" sz="800" dirty="0" smtClean="0">
                <a:latin typeface="Arial Narrow" pitchFamily="34" charset="0"/>
              </a:rPr>
              <a:t>Dirección (si aplica) </a:t>
            </a:r>
          </a:p>
          <a:p>
            <a:r>
              <a:rPr lang="es-ES" altLang="es-CO" sz="800" dirty="0" smtClean="0">
                <a:latin typeface="Arial Narrow" pitchFamily="34" charset="0"/>
              </a:rPr>
              <a:t>Horario de atención</a:t>
            </a:r>
          </a:p>
          <a:p>
            <a:r>
              <a:rPr lang="es-ES" altLang="es-CO" sz="800" dirty="0" smtClean="0">
                <a:latin typeface="Arial Narrow" pitchFamily="34" charset="0"/>
              </a:rPr>
              <a:t>Teléfonos: </a:t>
            </a:r>
          </a:p>
          <a:p>
            <a:r>
              <a:rPr lang="es-ES" altLang="es-CO" sz="800" dirty="0" smtClean="0">
                <a:latin typeface="Arial Narrow" pitchFamily="34" charset="0"/>
              </a:rPr>
              <a:t>Correo electrónico: </a:t>
            </a:r>
            <a:endParaRPr lang="es-CO" sz="800" dirty="0"/>
          </a:p>
        </p:txBody>
      </p:sp>
    </p:spTree>
    <p:extLst>
      <p:ext uri="{BB962C8B-B14F-4D97-AF65-F5344CB8AC3E}">
        <p14:creationId xmlns:p14="http://schemas.microsoft.com/office/powerpoint/2010/main" val="3144146310"/>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374</Words>
  <Application>Microsoft Office PowerPoint</Application>
  <PresentationFormat>Presentación en pantalla (4:3)</PresentationFormat>
  <Paragraphs>32</Paragraphs>
  <Slides>1</Slides>
  <Notes>0</Notes>
  <HiddenSlides>0</HiddenSlides>
  <MMClips>0</MMClips>
  <ScaleCrop>false</ScaleCrop>
  <HeadingPairs>
    <vt:vector size="4" baseType="variant">
      <vt:variant>
        <vt:lpstr>Tema</vt:lpstr>
      </vt:variant>
      <vt:variant>
        <vt:i4>1</vt:i4>
      </vt:variant>
      <vt:variant>
        <vt:lpstr>Títulos de diapositiva</vt:lpstr>
      </vt:variant>
      <vt:variant>
        <vt:i4>1</vt:i4>
      </vt:variant>
    </vt:vector>
  </HeadingPairs>
  <TitlesOfParts>
    <vt:vector size="2" baseType="lpstr">
      <vt:lpstr>Tema de Office</vt:lpstr>
      <vt:lpstr>Presentación de PowerPoint</vt:lpstr>
    </vt:vector>
  </TitlesOfParts>
  <Company>IDU</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IDU</dc:creator>
  <cp:lastModifiedBy>IDU</cp:lastModifiedBy>
  <cp:revision>7</cp:revision>
  <dcterms:created xsi:type="dcterms:W3CDTF">2017-09-14T15:06:38Z</dcterms:created>
  <dcterms:modified xsi:type="dcterms:W3CDTF">2018-05-16T18:18:13Z</dcterms:modified>
</cp:coreProperties>
</file>