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2064" y="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3708756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3808159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2045444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83502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588510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17905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249824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3771023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4038509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649446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866E984-779E-47EA-B837-5577DF4E8B0F}" type="datetimeFigureOut">
              <a:rPr lang="es-CO" smtClean="0"/>
              <a:t>16/05/2018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2562302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866E984-779E-47EA-B837-5577DF4E8B0F}" type="datetimeFigureOut">
              <a:rPr lang="es-CO" smtClean="0"/>
              <a:t>16/05/2018</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C6DB0E1-58F9-44AE-A846-478E3CDA277B}" type="slidenum">
              <a:rPr lang="es-CO" smtClean="0"/>
              <a:t>‹Nº›</a:t>
            </a:fld>
            <a:endParaRPr lang="es-CO"/>
          </a:p>
        </p:txBody>
      </p:sp>
    </p:spTree>
    <p:extLst>
      <p:ext uri="{BB962C8B-B14F-4D97-AF65-F5344CB8AC3E}">
        <p14:creationId xmlns:p14="http://schemas.microsoft.com/office/powerpoint/2010/main" val="2351124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40 Grupo"/>
          <p:cNvGrpSpPr/>
          <p:nvPr/>
        </p:nvGrpSpPr>
        <p:grpSpPr>
          <a:xfrm>
            <a:off x="120051" y="250972"/>
            <a:ext cx="6621317" cy="1926762"/>
            <a:chOff x="135002" y="116632"/>
            <a:chExt cx="4292982" cy="2088233"/>
          </a:xfrm>
          <a:solidFill>
            <a:srgbClr val="00B0F0"/>
          </a:solidFill>
        </p:grpSpPr>
        <p:sp>
          <p:nvSpPr>
            <p:cNvPr id="42" name="41 Rectángulo redondeado"/>
            <p:cNvSpPr/>
            <p:nvPr/>
          </p:nvSpPr>
          <p:spPr>
            <a:xfrm>
              <a:off x="135002" y="116632"/>
              <a:ext cx="4292982" cy="1584176"/>
            </a:xfrm>
            <a:prstGeom prst="roundRect">
              <a:avLst>
                <a:gd name="adj" fmla="val 1313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bg1"/>
                </a:solidFill>
                <a:latin typeface="Arial Rounded MT Bold" panose="020F0704030504030204" pitchFamily="34" charset="0"/>
              </a:endParaRPr>
            </a:p>
          </p:txBody>
        </p:sp>
        <p:sp>
          <p:nvSpPr>
            <p:cNvPr id="43" name="42 Triángulo isósceles"/>
            <p:cNvSpPr/>
            <p:nvPr/>
          </p:nvSpPr>
          <p:spPr>
            <a:xfrm rot="10800000">
              <a:off x="323527" y="1700809"/>
              <a:ext cx="3888432" cy="504056"/>
            </a:xfrm>
            <a:prstGeom prst="triangle">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bg1"/>
                </a:solidFill>
                <a:latin typeface="Arial Rounded MT Bold" panose="020F0704030504030204" pitchFamily="34" charset="0"/>
              </a:endParaRPr>
            </a:p>
          </p:txBody>
        </p:sp>
      </p:grpSp>
      <p:sp>
        <p:nvSpPr>
          <p:cNvPr id="13" name="12 CuadroTexto"/>
          <p:cNvSpPr txBox="1"/>
          <p:nvPr/>
        </p:nvSpPr>
        <p:spPr>
          <a:xfrm>
            <a:off x="644517" y="707375"/>
            <a:ext cx="5304763" cy="1200329"/>
          </a:xfrm>
          <a:prstGeom prst="rect">
            <a:avLst/>
          </a:prstGeom>
          <a:noFill/>
        </p:spPr>
        <p:txBody>
          <a:bodyPr wrap="square" rtlCol="0">
            <a:spAutoFit/>
          </a:bodyPr>
          <a:lstStyle/>
          <a:p>
            <a:pPr algn="ctr"/>
            <a:r>
              <a:rPr lang="es-CO" sz="2000" b="1" dirty="0" smtClean="0">
                <a:solidFill>
                  <a:schemeClr val="bg1"/>
                </a:solidFill>
                <a:latin typeface="Arial Rounded MT Bold" panose="020F0704030504030204" pitchFamily="34" charset="0"/>
              </a:rPr>
              <a:t>INICIA/AVANZA</a:t>
            </a:r>
            <a:endParaRPr lang="es-CO" sz="2000" b="1" dirty="0">
              <a:solidFill>
                <a:schemeClr val="bg1"/>
              </a:solidFill>
              <a:latin typeface="Arial Rounded MT Bold" panose="020F0704030504030204" pitchFamily="34" charset="0"/>
            </a:endParaRPr>
          </a:p>
          <a:p>
            <a:pPr algn="ctr"/>
            <a:r>
              <a:rPr lang="es-CO" sz="2000" b="1" dirty="0">
                <a:solidFill>
                  <a:schemeClr val="bg1"/>
                </a:solidFill>
                <a:latin typeface="Arial Rounded MT Bold" panose="020F0704030504030204" pitchFamily="34" charset="0"/>
              </a:rPr>
              <a:t>e</a:t>
            </a:r>
            <a:r>
              <a:rPr lang="es-CO" sz="2000" b="1" dirty="0" smtClean="0">
                <a:solidFill>
                  <a:schemeClr val="bg1"/>
                </a:solidFill>
                <a:latin typeface="Arial Rounded MT Bold" panose="020F0704030504030204" pitchFamily="34" charset="0"/>
              </a:rPr>
              <a:t>l </a:t>
            </a:r>
            <a:r>
              <a:rPr lang="es-CO" sz="2000" b="1" dirty="0" smtClean="0">
                <a:solidFill>
                  <a:schemeClr val="bg1"/>
                </a:solidFill>
                <a:latin typeface="Arial Rounded MT Bold" panose="020F0704030504030204" pitchFamily="34" charset="0"/>
              </a:rPr>
              <a:t>mantenimiento / construcción de XXXX </a:t>
            </a:r>
          </a:p>
          <a:p>
            <a:pPr algn="ctr"/>
            <a:r>
              <a:rPr lang="es-CO" sz="2000" b="1" dirty="0" smtClean="0">
                <a:solidFill>
                  <a:schemeClr val="bg1"/>
                </a:solidFill>
                <a:latin typeface="Arial Rounded MT Bold" panose="020F0704030504030204" pitchFamily="34" charset="0"/>
              </a:rPr>
              <a:t>(tramo </a:t>
            </a:r>
            <a:r>
              <a:rPr lang="es-CO" sz="2000" b="1" dirty="0">
                <a:solidFill>
                  <a:schemeClr val="bg1"/>
                </a:solidFill>
                <a:latin typeface="Arial Rounded MT Bold" panose="020F0704030504030204" pitchFamily="34" charset="0"/>
              </a:rPr>
              <a:t> </a:t>
            </a:r>
            <a:r>
              <a:rPr lang="es-CO" sz="2000" b="1" dirty="0" err="1" smtClean="0">
                <a:solidFill>
                  <a:schemeClr val="bg1"/>
                </a:solidFill>
                <a:latin typeface="Arial Rounded MT Bold" panose="020F0704030504030204" pitchFamily="34" charset="0"/>
              </a:rPr>
              <a:t>xxxx</a:t>
            </a:r>
            <a:r>
              <a:rPr lang="es-CO" sz="2000" b="1" dirty="0" smtClean="0">
                <a:solidFill>
                  <a:schemeClr val="bg1"/>
                </a:solidFill>
                <a:latin typeface="Arial Rounded MT Bold" panose="020F0704030504030204" pitchFamily="34" charset="0"/>
              </a:rPr>
              <a:t>)</a:t>
            </a:r>
          </a:p>
          <a:p>
            <a:pPr algn="ctr"/>
            <a:endParaRPr lang="es-CO" sz="1100" b="1" dirty="0">
              <a:solidFill>
                <a:schemeClr val="bg1"/>
              </a:solidFill>
              <a:latin typeface="Arial Rounded MT Bold" panose="020F0704030504030204" pitchFamily="34" charset="0"/>
            </a:endParaRPr>
          </a:p>
        </p:txBody>
      </p:sp>
      <p:sp>
        <p:nvSpPr>
          <p:cNvPr id="3" name="2 CuadroTexto"/>
          <p:cNvSpPr txBox="1"/>
          <p:nvPr/>
        </p:nvSpPr>
        <p:spPr>
          <a:xfrm>
            <a:off x="490636" y="3192229"/>
            <a:ext cx="5818684" cy="3477875"/>
          </a:xfrm>
          <a:prstGeom prst="rect">
            <a:avLst/>
          </a:prstGeom>
          <a:noFill/>
        </p:spPr>
        <p:txBody>
          <a:bodyPr wrap="square" rtlCol="0">
            <a:spAutoFit/>
          </a:bodyPr>
          <a:lstStyle/>
          <a:p>
            <a:pPr algn="just"/>
            <a:r>
              <a:rPr lang="es-ES" sz="1000" dirty="0" smtClean="0">
                <a:latin typeface="Arial" panose="020B0604020202020204" pitchFamily="34" charset="0"/>
                <a:ea typeface="Adobe Gothic Std B" pitchFamily="34" charset="-128"/>
                <a:cs typeface="Arial" panose="020B0604020202020204" pitchFamily="34" charset="0"/>
              </a:rPr>
              <a:t>Al iniciar la actividades constructivas, el Instituto de Desarrollo Urbano –IDU- a través del contratista encargado de esta obra XXXXXX, realizó la primera visita a su predio el día _________________________ para realizar el </a:t>
            </a:r>
            <a:r>
              <a:rPr lang="es-ES" sz="1000" b="1" dirty="0" smtClean="0">
                <a:latin typeface="Arial" panose="020B0604020202020204" pitchFamily="34" charset="0"/>
                <a:ea typeface="Adobe Gothic Std B" pitchFamily="34" charset="-128"/>
                <a:cs typeface="Arial" panose="020B0604020202020204" pitchFamily="34" charset="0"/>
              </a:rPr>
              <a:t>Levantamiento de Acta de Vecindad, </a:t>
            </a:r>
            <a:r>
              <a:rPr lang="es-ES" sz="1000" dirty="0" smtClean="0">
                <a:latin typeface="Arial" panose="020B0604020202020204" pitchFamily="34" charset="0"/>
                <a:ea typeface="Adobe Gothic Std B" pitchFamily="34" charset="-128"/>
                <a:cs typeface="Arial" panose="020B0604020202020204" pitchFamily="34" charset="0"/>
              </a:rPr>
              <a:t>sin ser atendido por ninguna persona, por lo cual </a:t>
            </a:r>
            <a:r>
              <a:rPr lang="es-ES" sz="1000" b="1" dirty="0" smtClean="0">
                <a:latin typeface="Arial" panose="020B0604020202020204" pitchFamily="34" charset="0"/>
                <a:ea typeface="Adobe Gothic Std B" pitchFamily="34" charset="-128"/>
                <a:cs typeface="Arial" panose="020B0604020202020204" pitchFamily="34" charset="0"/>
              </a:rPr>
              <a:t>NO SE PUDO REALIZAR LA ACTIVIDAD.</a:t>
            </a:r>
          </a:p>
          <a:p>
            <a:pPr algn="just"/>
            <a:r>
              <a:rPr lang="es-ES" sz="1000" b="1" dirty="0" smtClean="0">
                <a:latin typeface="Arial" panose="020B0604020202020204" pitchFamily="34" charset="0"/>
                <a:ea typeface="Adobe Gothic Std B" pitchFamily="34" charset="-128"/>
                <a:cs typeface="Arial" panose="020B0604020202020204" pitchFamily="34" charset="0"/>
              </a:rPr>
              <a:t> </a:t>
            </a:r>
          </a:p>
          <a:p>
            <a:pPr algn="just"/>
            <a:r>
              <a:rPr lang="es-ES" sz="1000" dirty="0" smtClean="0">
                <a:latin typeface="Arial" panose="020B0604020202020204" pitchFamily="34" charset="0"/>
                <a:ea typeface="Adobe Gothic Std B" pitchFamily="34" charset="-128"/>
                <a:cs typeface="Arial" panose="020B0604020202020204" pitchFamily="34" charset="0"/>
              </a:rPr>
              <a:t>Recuerde que 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000" dirty="0" smtClean="0">
              <a:latin typeface="Arial" panose="020B0604020202020204" pitchFamily="34" charset="0"/>
              <a:ea typeface="Adobe Gothic Std B" pitchFamily="34" charset="-128"/>
              <a:cs typeface="Arial" panose="020B0604020202020204" pitchFamily="34" charset="0"/>
            </a:endParaRPr>
          </a:p>
          <a:p>
            <a:pPr algn="just"/>
            <a:r>
              <a:rPr lang="es-ES" sz="1000" dirty="0" smtClean="0">
                <a:latin typeface="Arial" panose="020B0604020202020204" pitchFamily="34" charset="0"/>
                <a:ea typeface="Adobe Gothic Std B" pitchFamily="34" charset="-128"/>
                <a:cs typeface="Arial" panose="020B0604020202020204" pitchFamily="34" charset="0"/>
              </a:rPr>
              <a:t>El Acta de Vecindad le servirá al propietario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000" dirty="0" smtClean="0">
              <a:latin typeface="Arial" panose="020B0604020202020204" pitchFamily="34" charset="0"/>
              <a:ea typeface="Adobe Gothic Std B" pitchFamily="34" charset="-128"/>
              <a:cs typeface="Arial" panose="020B0604020202020204" pitchFamily="34" charset="0"/>
            </a:endParaRPr>
          </a:p>
          <a:p>
            <a:pPr algn="just"/>
            <a:r>
              <a:rPr lang="es-ES" sz="1000" dirty="0" smtClean="0">
                <a:latin typeface="Arial" panose="020B0604020202020204" pitchFamily="34" charset="0"/>
                <a:ea typeface="Adobe Gothic Std B" pitchFamily="34" charset="-128"/>
                <a:cs typeface="Arial" panose="020B0604020202020204" pitchFamily="34" charset="0"/>
              </a:rPr>
              <a:t>Esta actividad no tiene ningún costo, ni requiere la entrega de documentos del predio. Le informamos que se tiene programada una SEGUNDA VISITA a su predio, tenga en cuenta que una vez cumplida la programación, y de no poder tener acceso, se levantará únicamente un acta de vecindad de fachada del predio; con lo cual no habrá lugar a futuras reclamaciones.</a:t>
            </a:r>
          </a:p>
          <a:p>
            <a:pPr algn="just"/>
            <a:r>
              <a:rPr lang="es-ES" sz="1000" dirty="0" smtClean="0">
                <a:latin typeface="Arial" panose="020B0604020202020204" pitchFamily="34" charset="0"/>
                <a:ea typeface="Adobe Gothic Std B" pitchFamily="34" charset="-128"/>
                <a:cs typeface="Arial" panose="020B0604020202020204" pitchFamily="34" charset="0"/>
              </a:rPr>
              <a:t> </a:t>
            </a:r>
          </a:p>
          <a:p>
            <a:pPr algn="just"/>
            <a:r>
              <a:rPr lang="es-ES" sz="1000" dirty="0">
                <a:latin typeface="Arial" panose="020B0604020202020204" pitchFamily="34" charset="0"/>
                <a:ea typeface="Adobe Gothic Std B" pitchFamily="34" charset="-128"/>
                <a:cs typeface="Arial" panose="020B0604020202020204" pitchFamily="34" charset="0"/>
              </a:rPr>
              <a:t>Si desea </a:t>
            </a:r>
            <a:r>
              <a:rPr lang="es-ES" sz="1000" dirty="0" smtClean="0">
                <a:latin typeface="Arial" panose="020B0604020202020204" pitchFamily="34" charset="0"/>
                <a:ea typeface="Adobe Gothic Std B" pitchFamily="34" charset="-128"/>
                <a:cs typeface="Arial" panose="020B0604020202020204" pitchFamily="34" charset="0"/>
              </a:rPr>
              <a:t>más </a:t>
            </a:r>
            <a:r>
              <a:rPr lang="es-ES" sz="1000" dirty="0">
                <a:latin typeface="Arial" panose="020B0604020202020204" pitchFamily="34" charset="0"/>
                <a:ea typeface="Adobe Gothic Std B" pitchFamily="34" charset="-128"/>
                <a:cs typeface="Arial" panose="020B0604020202020204" pitchFamily="34" charset="0"/>
              </a:rPr>
              <a:t>información sobre este tema, o coordinar una nueva visita, puede comunicarse con nuestro Punto </a:t>
            </a:r>
            <a:r>
              <a:rPr lang="es-ES" sz="1000" dirty="0" smtClean="0">
                <a:latin typeface="Arial" panose="020B0604020202020204" pitchFamily="34" charset="0"/>
                <a:ea typeface="Adobe Gothic Std B" pitchFamily="34" charset="-128"/>
                <a:cs typeface="Arial" panose="020B0604020202020204" pitchFamily="34" charset="0"/>
              </a:rPr>
              <a:t>IDU.</a:t>
            </a:r>
            <a:endParaRPr lang="es-CO" sz="1000" dirty="0">
              <a:latin typeface="Arial" panose="020B0604020202020204" pitchFamily="34" charset="0"/>
              <a:ea typeface="Adobe Gothic Std B" pitchFamily="34" charset="-128"/>
              <a:cs typeface="Arial" panose="020B0604020202020204" pitchFamily="34" charset="0"/>
            </a:endParaRPr>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2026" y="6810870"/>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35448" y="6819532"/>
            <a:ext cx="331396" cy="331396"/>
          </a:xfrm>
          <a:prstGeom prst="rect">
            <a:avLst/>
          </a:prstGeom>
        </p:spPr>
      </p:pic>
      <p:sp>
        <p:nvSpPr>
          <p:cNvPr id="48" name="47 CuadroTexto"/>
          <p:cNvSpPr txBox="1"/>
          <p:nvPr/>
        </p:nvSpPr>
        <p:spPr>
          <a:xfrm>
            <a:off x="906949" y="6804248"/>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3867408" y="6826429"/>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Arial Rounded MT Bold" panose="020F0704030504030204" pitchFamily="34" charset="0"/>
              </a:rPr>
              <a:t>Personal que realizará la actividad</a:t>
            </a:r>
            <a:endParaRPr lang="es-CO" sz="1200" dirty="0">
              <a:latin typeface="Arial Rounded MT Bold" panose="020F0704030504030204" pitchFamily="34" charset="0"/>
            </a:endParaRPr>
          </a:p>
        </p:txBody>
      </p:sp>
      <p:sp>
        <p:nvSpPr>
          <p:cNvPr id="22" name="21 CuadroTexto"/>
          <p:cNvSpPr txBox="1"/>
          <p:nvPr/>
        </p:nvSpPr>
        <p:spPr>
          <a:xfrm>
            <a:off x="509904" y="2135200"/>
            <a:ext cx="6141372" cy="830997"/>
          </a:xfrm>
          <a:prstGeom prst="rect">
            <a:avLst/>
          </a:prstGeom>
          <a:noFill/>
        </p:spPr>
        <p:txBody>
          <a:bodyPr wrap="square" rtlCol="0">
            <a:spAutoFit/>
          </a:bodyPr>
          <a:lstStyle/>
          <a:p>
            <a:r>
              <a:rPr lang="es-CO" sz="1200" dirty="0" smtClean="0">
                <a:latin typeface="Arial Rounded MT Bold" panose="020F0704030504030204" pitchFamily="34" charset="0"/>
              </a:rPr>
              <a:t>Señor (a)(es)</a:t>
            </a:r>
          </a:p>
          <a:p>
            <a:r>
              <a:rPr lang="es-CO" sz="1200" dirty="0" smtClean="0">
                <a:latin typeface="Arial Rounded MT Bold" panose="020F0704030504030204" pitchFamily="34" charset="0"/>
              </a:rPr>
              <a:t>XXXXXXXXXXXXXXXX</a:t>
            </a:r>
          </a:p>
          <a:p>
            <a:r>
              <a:rPr lang="es-CO" sz="1200" dirty="0" smtClean="0">
                <a:latin typeface="Arial Rounded MT Bold" panose="020F0704030504030204" pitchFamily="34" charset="0"/>
              </a:rPr>
              <a:t>XXXXXXXXXXXXXXX</a:t>
            </a:r>
          </a:p>
          <a:p>
            <a:r>
              <a:rPr lang="es-CO" sz="1200" dirty="0" err="1" smtClean="0">
                <a:latin typeface="Arial Rounded MT Bold" panose="020F0704030504030204" pitchFamily="34" charset="0"/>
              </a:rPr>
              <a:t>Ref</a:t>
            </a:r>
            <a:r>
              <a:rPr lang="es-CO" sz="1200" dirty="0" smtClean="0">
                <a:latin typeface="Arial Rounded MT Bold" panose="020F0704030504030204" pitchFamily="34" charset="0"/>
              </a:rPr>
              <a:t>:  Levantamiento de Acta de Vecindad – </a:t>
            </a:r>
            <a:r>
              <a:rPr lang="es-CO" sz="1200" dirty="0">
                <a:latin typeface="Arial Rounded MT Bold" panose="020F0704030504030204" pitchFamily="34" charset="0"/>
              </a:rPr>
              <a:t>Segunda visita</a:t>
            </a:r>
          </a:p>
        </p:txBody>
      </p:sp>
      <p:sp>
        <p:nvSpPr>
          <p:cNvPr id="23" name="22 CuadroTexto"/>
          <p:cNvSpPr txBox="1"/>
          <p:nvPr/>
        </p:nvSpPr>
        <p:spPr>
          <a:xfrm>
            <a:off x="313452" y="318586"/>
            <a:ext cx="3353737" cy="200055"/>
          </a:xfrm>
          <a:prstGeom prst="rect">
            <a:avLst/>
          </a:prstGeom>
          <a:noFill/>
        </p:spPr>
        <p:txBody>
          <a:bodyPr wrap="square" rtlCol="0">
            <a:spAutoFit/>
          </a:bodyPr>
          <a:lstStyle/>
          <a:p>
            <a:r>
              <a:rPr lang="es-CO" sz="700" dirty="0" smtClean="0">
                <a:solidFill>
                  <a:schemeClr val="bg1"/>
                </a:solidFill>
                <a:latin typeface="Arial Rounded MT Bold" panose="020F0704030504030204" pitchFamily="34" charset="0"/>
              </a:rPr>
              <a:t>Volante: 1 Fecha: XXXX   Localidad:  </a:t>
            </a:r>
            <a:r>
              <a:rPr lang="es-CO" sz="700" dirty="0" err="1" smtClean="0">
                <a:solidFill>
                  <a:schemeClr val="bg1"/>
                </a:solidFill>
                <a:latin typeface="Arial Rounded MT Bold" panose="020F0704030504030204" pitchFamily="34" charset="0"/>
              </a:rPr>
              <a:t>xxxxxxxx</a:t>
            </a:r>
            <a:r>
              <a:rPr lang="es-CO" sz="700" dirty="0" smtClean="0">
                <a:solidFill>
                  <a:schemeClr val="bg1"/>
                </a:solidFill>
                <a:latin typeface="Arial Rounded MT Bold" panose="020F0704030504030204" pitchFamily="34" charset="0"/>
              </a:rPr>
              <a:t>  Contrato:   </a:t>
            </a:r>
            <a:r>
              <a:rPr lang="es-CO" sz="700" dirty="0" err="1" smtClean="0">
                <a:solidFill>
                  <a:schemeClr val="bg1"/>
                </a:solidFill>
                <a:latin typeface="Arial Rounded MT Bold" panose="020F0704030504030204" pitchFamily="34" charset="0"/>
              </a:rPr>
              <a:t>xxxx</a:t>
            </a:r>
            <a:r>
              <a:rPr lang="es-CO" sz="700" dirty="0" smtClean="0">
                <a:solidFill>
                  <a:schemeClr val="bg1"/>
                </a:solidFill>
                <a:latin typeface="Arial Rounded MT Bold" panose="020F0704030504030204" pitchFamily="34" charset="0"/>
              </a:rPr>
              <a:t> de </a:t>
            </a:r>
            <a:r>
              <a:rPr lang="es-CO" sz="700" dirty="0" err="1" smtClean="0">
                <a:solidFill>
                  <a:schemeClr val="bg1"/>
                </a:solidFill>
                <a:latin typeface="Arial Rounded MT Bold" panose="020F0704030504030204" pitchFamily="34" charset="0"/>
              </a:rPr>
              <a:t>xxxx</a:t>
            </a:r>
            <a:endParaRPr lang="es-CO" sz="700" dirty="0">
              <a:solidFill>
                <a:schemeClr val="bg1"/>
              </a:solidFill>
              <a:latin typeface="Arial Rounded MT Bold" panose="020F0704030504030204" pitchFamily="34" charset="0"/>
            </a:endParaRPr>
          </a:p>
        </p:txBody>
      </p:sp>
      <p:grpSp>
        <p:nvGrpSpPr>
          <p:cNvPr id="24" name="23 Grupo"/>
          <p:cNvGrpSpPr/>
          <p:nvPr/>
        </p:nvGrpSpPr>
        <p:grpSpPr>
          <a:xfrm>
            <a:off x="-32005" y="8100392"/>
            <a:ext cx="6890005" cy="973200"/>
            <a:chOff x="-32005" y="8100392"/>
            <a:chExt cx="6890005" cy="973200"/>
          </a:xfrm>
        </p:grpSpPr>
        <p:cxnSp>
          <p:nvCxnSpPr>
            <p:cNvPr id="25" name="24 Conector recto"/>
            <p:cNvCxnSpPr/>
            <p:nvPr/>
          </p:nvCxnSpPr>
          <p:spPr>
            <a:xfrm flipV="1">
              <a:off x="-32005" y="8100392"/>
              <a:ext cx="6890005" cy="10816"/>
            </a:xfrm>
            <a:prstGeom prst="line">
              <a:avLst/>
            </a:prstGeom>
            <a:ln w="38100">
              <a:solidFill>
                <a:srgbClr val="00B0F0">
                  <a:alpha val="61176"/>
                </a:srgbClr>
              </a:solidFill>
            </a:ln>
          </p:spPr>
          <p:style>
            <a:lnRef idx="1">
              <a:schemeClr val="accent1"/>
            </a:lnRef>
            <a:fillRef idx="0">
              <a:schemeClr val="accent1"/>
            </a:fillRef>
            <a:effectRef idx="0">
              <a:schemeClr val="accent1"/>
            </a:effectRef>
            <a:fontRef idx="minor">
              <a:schemeClr val="tx1"/>
            </a:fontRef>
          </p:style>
        </p:cxnSp>
        <p:grpSp>
          <p:nvGrpSpPr>
            <p:cNvPr id="26" name="25 Grupo"/>
            <p:cNvGrpSpPr/>
            <p:nvPr/>
          </p:nvGrpSpPr>
          <p:grpSpPr>
            <a:xfrm>
              <a:off x="2848560" y="8227206"/>
              <a:ext cx="1660560" cy="846386"/>
              <a:chOff x="2101566" y="8227206"/>
              <a:chExt cx="1660560" cy="846386"/>
            </a:xfrm>
          </p:grpSpPr>
          <p:cxnSp>
            <p:nvCxnSpPr>
              <p:cNvPr id="35" name="34 Conector recto"/>
              <p:cNvCxnSpPr/>
              <p:nvPr/>
            </p:nvCxnSpPr>
            <p:spPr>
              <a:xfrm>
                <a:off x="2111741" y="8352236"/>
                <a:ext cx="0" cy="659805"/>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36" name="35 Rectángulo"/>
              <p:cNvSpPr/>
              <p:nvPr/>
            </p:nvSpPr>
            <p:spPr>
              <a:xfrm>
                <a:off x="2101566" y="8227206"/>
                <a:ext cx="1660560" cy="846386"/>
              </a:xfrm>
              <a:prstGeom prst="rect">
                <a:avLst/>
              </a:prstGeom>
            </p:spPr>
            <p:txBody>
              <a:bodyPr wrap="square">
                <a:spAutoFit/>
              </a:bodyPr>
              <a:lstStyle/>
              <a:p>
                <a:r>
                  <a:rPr lang="es-ES" sz="700" b="1" dirty="0" smtClean="0">
                    <a:latin typeface="Arial Rounded MT Bold" panose="020F0704030504030204" pitchFamily="34" charset="0"/>
                  </a:rPr>
                  <a:t>IDU en línea:</a:t>
                </a:r>
              </a:p>
              <a:p>
                <a:r>
                  <a:rPr lang="es-ES" sz="700" dirty="0" smtClean="0">
                    <a:latin typeface="Arial Rounded MT Bold" panose="020F0704030504030204" pitchFamily="34" charset="0"/>
                  </a:rPr>
                  <a:t>www.idu.gov.co</a:t>
                </a:r>
              </a:p>
              <a:p>
                <a:r>
                  <a:rPr lang="es-ES" sz="700" dirty="0" smtClean="0">
                    <a:latin typeface="Arial Rounded MT Bold" panose="020F0704030504030204" pitchFamily="34" charset="0"/>
                  </a:rPr>
                  <a:t>Línea gratuita: </a:t>
                </a:r>
              </a:p>
              <a:p>
                <a:r>
                  <a:rPr lang="es-ES" sz="700" dirty="0" smtClean="0">
                    <a:latin typeface="Arial Rounded MT Bold" panose="020F0704030504030204" pitchFamily="34" charset="0"/>
                  </a:rPr>
                  <a:t>01800 0910312</a:t>
                </a:r>
              </a:p>
              <a:p>
                <a:r>
                  <a:rPr lang="es-ES" sz="700" dirty="0" smtClean="0">
                    <a:latin typeface="Arial Rounded MT Bold" panose="020F0704030504030204" pitchFamily="34" charset="0"/>
                  </a:rPr>
                  <a:t>Atención al ciudadano:</a:t>
                </a:r>
              </a:p>
              <a:p>
                <a:r>
                  <a:rPr lang="es-ES" sz="700" dirty="0" smtClean="0">
                    <a:latin typeface="Arial Rounded MT Bold" panose="020F0704030504030204" pitchFamily="34" charset="0"/>
                  </a:rPr>
                  <a:t>341 22 14 – 338 75 55</a:t>
                </a:r>
              </a:p>
              <a:p>
                <a:r>
                  <a:rPr lang="es-ES" sz="700" dirty="0" smtClean="0">
                    <a:latin typeface="Arial Rounded MT Bold" panose="020F0704030504030204" pitchFamily="34" charset="0"/>
                  </a:rPr>
                  <a:t>atnciudadano@idu.gov.co</a:t>
                </a:r>
                <a:endParaRPr lang="es-CO" sz="700" dirty="0">
                  <a:latin typeface="Arial Rounded MT Bold" panose="020F0704030504030204" pitchFamily="34" charset="0"/>
                </a:endParaRPr>
              </a:p>
            </p:txBody>
          </p:sp>
        </p:grpSp>
        <p:pic>
          <p:nvPicPr>
            <p:cNvPr id="27" name="Picture 4" descr="F:\comunidad comunicaciones\logo Bogotá Mejor para Todos.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71051" y="8227206"/>
              <a:ext cx="1656184" cy="749881"/>
            </a:xfrm>
            <a:prstGeom prst="rect">
              <a:avLst/>
            </a:prstGeom>
            <a:noFill/>
            <a:extLst>
              <a:ext uri="{909E8E84-426E-40DD-AFC4-6F175D3DCCD1}">
                <a14:hiddenFill xmlns:a14="http://schemas.microsoft.com/office/drawing/2010/main">
                  <a:solidFill>
                    <a:srgbClr val="FFFFFF"/>
                  </a:solidFill>
                </a14:hiddenFill>
              </a:ext>
            </a:extLst>
          </p:spPr>
        </p:pic>
        <p:pic>
          <p:nvPicPr>
            <p:cNvPr id="28" name="27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9257" y="8285276"/>
              <a:ext cx="455447" cy="713945"/>
            </a:xfrm>
            <a:prstGeom prst="rect">
              <a:avLst/>
            </a:prstGeom>
          </p:spPr>
        </p:pic>
      </p:grpSp>
      <p:sp>
        <p:nvSpPr>
          <p:cNvPr id="37" name="36 CuadroTexto"/>
          <p:cNvSpPr txBox="1"/>
          <p:nvPr/>
        </p:nvSpPr>
        <p:spPr>
          <a:xfrm>
            <a:off x="836712" y="8328610"/>
            <a:ext cx="1864393" cy="707886"/>
          </a:xfrm>
          <a:prstGeom prst="rect">
            <a:avLst/>
          </a:prstGeom>
          <a:noFill/>
        </p:spPr>
        <p:txBody>
          <a:bodyPr wrap="square" rtlCol="0">
            <a:spAutoFit/>
          </a:bodyPr>
          <a:lstStyle/>
          <a:p>
            <a:r>
              <a:rPr lang="es-ES" altLang="es-CO" sz="800" b="1" dirty="0" smtClean="0">
                <a:latin typeface="Arial Narrow" pitchFamily="34" charset="0"/>
              </a:rPr>
              <a:t>Más información sobre el proyecto en:</a:t>
            </a:r>
          </a:p>
          <a:p>
            <a:r>
              <a:rPr lang="es-ES" altLang="es-CO" sz="800" dirty="0" smtClean="0">
                <a:latin typeface="Arial Narrow" pitchFamily="34" charset="0"/>
              </a:rPr>
              <a:t>Dirección (si aplica) </a:t>
            </a:r>
          </a:p>
          <a:p>
            <a:r>
              <a:rPr lang="es-ES" altLang="es-CO" sz="800" dirty="0" smtClean="0">
                <a:latin typeface="Arial Narrow" pitchFamily="34" charset="0"/>
              </a:rPr>
              <a:t>Horario de atención</a:t>
            </a:r>
          </a:p>
          <a:p>
            <a:r>
              <a:rPr lang="es-ES" altLang="es-CO" sz="800" dirty="0" smtClean="0">
                <a:latin typeface="Arial Narrow" pitchFamily="34" charset="0"/>
              </a:rPr>
              <a:t>Teléfonos: </a:t>
            </a:r>
          </a:p>
          <a:p>
            <a:r>
              <a:rPr lang="es-ES" altLang="es-CO" sz="800" dirty="0" smtClean="0">
                <a:latin typeface="Arial Narrow" pitchFamily="34" charset="0"/>
              </a:rPr>
              <a:t>Correo electrónico: </a:t>
            </a:r>
            <a:endParaRPr lang="es-CO" sz="800" dirty="0"/>
          </a:p>
        </p:txBody>
      </p:sp>
    </p:spTree>
    <p:extLst>
      <p:ext uri="{BB962C8B-B14F-4D97-AF65-F5344CB8AC3E}">
        <p14:creationId xmlns:p14="http://schemas.microsoft.com/office/powerpoint/2010/main" val="1870830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366</Words>
  <Application>Microsoft Office PowerPoint</Application>
  <PresentationFormat>Presentación en pantalla (4:3)</PresentationFormat>
  <Paragraphs>32</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5</cp:revision>
  <dcterms:created xsi:type="dcterms:W3CDTF">2017-09-14T15:06:38Z</dcterms:created>
  <dcterms:modified xsi:type="dcterms:W3CDTF">2018-05-16T18:17:53Z</dcterms:modified>
</cp:coreProperties>
</file>