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1" r:id="rId2"/>
  </p:sldIdLst>
  <p:sldSz cx="6858000" cy="9144000" type="screen4x3"/>
  <p:notesSz cx="6858000" cy="9144000"/>
  <p:defaultTextStyle>
    <a:defPPr>
      <a:defRPr lang="es-CO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 xmlns="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Paula Daniela Rodriguez Diago" initials="PDRD" lastIdx="1" clrIdx="0">
    <p:extLst/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xmlns="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>
        <p:scale>
          <a:sx n="70" d="100"/>
          <a:sy n="70" d="100"/>
        </p:scale>
        <p:origin x="-1548" y="570"/>
      </p:cViewPr>
      <p:guideLst>
        <p:guide orient="horz" pos="2880"/>
        <p:guide pos="216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commentAuthors" Target="commentAuthors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ctrTitle"/>
          </p:nvPr>
        </p:nvSpPr>
        <p:spPr>
          <a:xfrm>
            <a:off x="514350" y="2840568"/>
            <a:ext cx="5829300" cy="1960033"/>
          </a:xfrm>
        </p:spPr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Subtítulo"/>
          <p:cNvSpPr>
            <a:spLocks noGrp="1"/>
          </p:cNvSpPr>
          <p:nvPr>
            <p:ph type="subTitle" idx="1"/>
          </p:nvPr>
        </p:nvSpPr>
        <p:spPr>
          <a:xfrm>
            <a:off x="1028700" y="5181600"/>
            <a:ext cx="4800600" cy="23368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s-ES" smtClean="0"/>
              <a:t>Haga clic para modificar el estilo de subtítulo del patrón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0875646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808159198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3729037" y="488951"/>
            <a:ext cx="1157288" cy="104013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257175" y="488951"/>
            <a:ext cx="3357563" cy="104013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04544411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83502397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541735" y="5875867"/>
            <a:ext cx="5829300" cy="1816100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541735" y="3875618"/>
            <a:ext cx="5829300" cy="2000249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58851056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257175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2628900" y="2844800"/>
            <a:ext cx="2257425" cy="8045451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17905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046817"/>
            <a:ext cx="303014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342900" y="2899833"/>
            <a:ext cx="303014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3483769" y="2046817"/>
            <a:ext cx="3031331" cy="853016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3483769" y="2899833"/>
            <a:ext cx="3031331" cy="5268384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7" name="6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8" name="7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9" name="8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498245536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4" name="3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5" name="4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377102396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3" name="2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4" name="3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403850985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342900" y="364067"/>
            <a:ext cx="2256235" cy="154940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2681287" y="364067"/>
            <a:ext cx="3833813" cy="7804151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342900" y="1913467"/>
            <a:ext cx="2256235" cy="6254751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64944665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344216" y="6400800"/>
            <a:ext cx="4114800" cy="755651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344216" y="817033"/>
            <a:ext cx="4114800" cy="54864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s-CO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344216" y="7156451"/>
            <a:ext cx="4114800" cy="1073149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4 Marcador de fecha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6" name="5 Marcador de pie de página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s-CO"/>
          </a:p>
        </p:txBody>
      </p:sp>
      <p:sp>
        <p:nvSpPr>
          <p:cNvPr id="7" name="6 Marcador de número de diapositiva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5623028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Marcador de título"/>
          <p:cNvSpPr>
            <a:spLocks noGrp="1"/>
          </p:cNvSpPr>
          <p:nvPr>
            <p:ph type="title"/>
          </p:nvPr>
        </p:nvSpPr>
        <p:spPr>
          <a:xfrm>
            <a:off x="342900" y="366184"/>
            <a:ext cx="6172200" cy="1524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s-ES" smtClean="0"/>
              <a:t>Haga clic para modificar el estilo de título del patrón</a:t>
            </a:r>
            <a:endParaRPr lang="es-CO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342900" y="2133601"/>
            <a:ext cx="6172200" cy="603461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s-CO"/>
          </a:p>
        </p:txBody>
      </p:sp>
      <p:sp>
        <p:nvSpPr>
          <p:cNvPr id="4" name="3 Marcador de fecha"/>
          <p:cNvSpPr>
            <a:spLocks noGrp="1"/>
          </p:cNvSpPr>
          <p:nvPr>
            <p:ph type="dt" sz="half" idx="2"/>
          </p:nvPr>
        </p:nvSpPr>
        <p:spPr>
          <a:xfrm>
            <a:off x="342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66E984-779E-47EA-B837-5577DF4E8B0F}" type="datetimeFigureOut">
              <a:rPr lang="es-CO" smtClean="0"/>
              <a:t>24/11/2017</a:t>
            </a:fld>
            <a:endParaRPr lang="es-CO"/>
          </a:p>
        </p:txBody>
      </p:sp>
      <p:sp>
        <p:nvSpPr>
          <p:cNvPr id="5" name="4 Marcador de pie de página"/>
          <p:cNvSpPr>
            <a:spLocks noGrp="1"/>
          </p:cNvSpPr>
          <p:nvPr>
            <p:ph type="ftr" sz="quarter" idx="3"/>
          </p:nvPr>
        </p:nvSpPr>
        <p:spPr>
          <a:xfrm>
            <a:off x="2343150" y="8475134"/>
            <a:ext cx="21717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s-CO"/>
          </a:p>
        </p:txBody>
      </p:sp>
      <p:sp>
        <p:nvSpPr>
          <p:cNvPr id="6" name="5 Marcador de número de diapositiva"/>
          <p:cNvSpPr>
            <a:spLocks noGrp="1"/>
          </p:cNvSpPr>
          <p:nvPr>
            <p:ph type="sldNum" sz="quarter" idx="4"/>
          </p:nvPr>
        </p:nvSpPr>
        <p:spPr>
          <a:xfrm>
            <a:off x="4914900" y="8475134"/>
            <a:ext cx="1600200" cy="486833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6DB0E1-58F9-44AE-A846-478E3CDA277B}" type="slidenum">
              <a:rPr lang="es-CO" smtClean="0"/>
              <a:t>‹Nº›</a:t>
            </a:fld>
            <a:endParaRPr lang="es-CO"/>
          </a:p>
        </p:txBody>
      </p:sp>
    </p:spTree>
    <p:extLst>
      <p:ext uri="{BB962C8B-B14F-4D97-AF65-F5344CB8AC3E}">
        <p14:creationId xmlns:p14="http://schemas.microsoft.com/office/powerpoint/2010/main" val="235112482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3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7" name="Picture 7"/>
          <p:cNvPicPr>
            <a:picLocks noChangeAspect="1" noChangeArrowheads="1"/>
          </p:cNvPicPr>
          <p:nvPr/>
        </p:nvPicPr>
        <p:blipFill>
          <a:blip r:embed="rId2">
            <a:grayscl/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1517" y="2147501"/>
            <a:ext cx="1936526" cy="14137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grpSp>
        <p:nvGrpSpPr>
          <p:cNvPr id="41" name="40 Grupo"/>
          <p:cNvGrpSpPr/>
          <p:nvPr/>
        </p:nvGrpSpPr>
        <p:grpSpPr>
          <a:xfrm>
            <a:off x="120051" y="250972"/>
            <a:ext cx="6621317" cy="1926762"/>
            <a:chOff x="135002" y="116632"/>
            <a:chExt cx="4292982" cy="2088233"/>
          </a:xfrm>
          <a:solidFill>
            <a:srgbClr val="00B0F0"/>
          </a:solidFill>
        </p:grpSpPr>
        <p:sp>
          <p:nvSpPr>
            <p:cNvPr id="42" name="41 Rectángulo redondeado"/>
            <p:cNvSpPr/>
            <p:nvPr/>
          </p:nvSpPr>
          <p:spPr>
            <a:xfrm>
              <a:off x="135002" y="116632"/>
              <a:ext cx="4292982" cy="1584176"/>
            </a:xfrm>
            <a:prstGeom prst="roundRect">
              <a:avLst>
                <a:gd name="adj" fmla="val 13139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  <p:sp>
          <p:nvSpPr>
            <p:cNvPr id="43" name="42 Triángulo isósceles"/>
            <p:cNvSpPr/>
            <p:nvPr/>
          </p:nvSpPr>
          <p:spPr>
            <a:xfrm rot="10800000">
              <a:off x="323527" y="1700809"/>
              <a:ext cx="3888432" cy="504056"/>
            </a:xfrm>
            <a:prstGeom prst="triangle">
              <a:avLst>
                <a:gd name="adj" fmla="val 50000"/>
              </a:avLst>
            </a:prstGeom>
            <a:grpFill/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es-CO">
                <a:solidFill>
                  <a:schemeClr val="bg1"/>
                </a:solidFill>
                <a:latin typeface="Arial Rounded MT Bold" panose="020F0704030504030204" pitchFamily="34" charset="0"/>
              </a:endParaRPr>
            </a:p>
          </p:txBody>
        </p:sp>
      </p:grpSp>
      <p:sp>
        <p:nvSpPr>
          <p:cNvPr id="13" name="12 CuadroTexto"/>
          <p:cNvSpPr txBox="1"/>
          <p:nvPr/>
        </p:nvSpPr>
        <p:spPr>
          <a:xfrm>
            <a:off x="644517" y="687631"/>
            <a:ext cx="5304763" cy="150810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ARRANCA/AVANZA</a:t>
            </a:r>
            <a:endParaRPr lang="es-CO" sz="20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El mantenimiento / construcción de (nombre del proyecto)</a:t>
            </a:r>
          </a:p>
          <a:p>
            <a:pPr algn="ctr"/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(tramo </a:t>
            </a:r>
            <a:r>
              <a:rPr lang="es-CO" sz="2000" b="1" dirty="0">
                <a:solidFill>
                  <a:schemeClr val="bg1"/>
                </a:solidFill>
                <a:latin typeface="Arial Rounded MT Bold" panose="020F0704030504030204" pitchFamily="34" charset="0"/>
              </a:rPr>
              <a:t> </a:t>
            </a:r>
            <a:r>
              <a:rPr lang="es-CO" sz="2000" b="1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si aplica)</a:t>
            </a:r>
          </a:p>
          <a:p>
            <a:pPr algn="ctr"/>
            <a:endParaRPr lang="es-CO" sz="1100" b="1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805980" y="3840882"/>
            <a:ext cx="5575348" cy="35394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just"/>
            <a:r>
              <a:rPr lang="es-ES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Las obras de </a:t>
            </a:r>
            <a:r>
              <a:rPr lang="es-ES" alt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(escriba el nombre del proyecto) </a:t>
            </a:r>
            <a:r>
              <a:rPr lang="es-ES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han iniciado en la Localidad XXXXXXXX. Si quiere ser parte de ellas, el Instituto de Desarrollo Urbano –IDU – y la firma contratista encargada </a:t>
            </a:r>
            <a:r>
              <a:rPr lang="es-ES" altLang="es-CO" sz="1600" dirty="0" err="1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xxxxxxxxx</a:t>
            </a:r>
            <a:r>
              <a:rPr lang="es-ES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, invitan a</a:t>
            </a:r>
            <a:r>
              <a:rPr lang="es-MX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 la comunidad residente </a:t>
            </a:r>
            <a:r>
              <a:rPr lang="es-MX" alt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en esta Localidad </a:t>
            </a:r>
            <a:r>
              <a:rPr lang="es-MX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a presentar su hoja de vida, como parte </a:t>
            </a:r>
            <a:r>
              <a:rPr lang="es-MX" alt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del equipo </a:t>
            </a:r>
            <a:r>
              <a:rPr lang="es-MX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de </a:t>
            </a:r>
            <a:r>
              <a:rPr lang="es-CO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construcción. </a:t>
            </a:r>
          </a:p>
          <a:p>
            <a:pPr algn="just"/>
            <a:endParaRPr lang="es-CO" altLang="es-CO" sz="16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pPr algn="just"/>
            <a:r>
              <a:rPr lang="es-CO" altLang="es-CO" sz="1600" dirty="0" smtClean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Si usted se encuentra interesado, comuníquese con el Punto IDU de Atención al Ciudadano. Es </a:t>
            </a:r>
            <a:r>
              <a:rPr lang="es-CO" altLang="es-CO" sz="1600" dirty="0">
                <a:latin typeface="Arial" panose="020B0604020202020204" pitchFamily="34" charset="0"/>
                <a:ea typeface="Tahoma" pitchFamily="34" charset="0"/>
                <a:cs typeface="Arial" panose="020B0604020202020204" pitchFamily="34" charset="0"/>
              </a:rPr>
              <a:t>indispensable certificar residencia (presentando carta de la Junta de Acción Comunal o de la Alcaldía Local), en cualquiera de los barrios pertenecientes a la Localidad. </a:t>
            </a:r>
          </a:p>
          <a:p>
            <a:pPr algn="ctr"/>
            <a:endParaRPr lang="es-CO" altLang="es-CO" sz="16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  <a:p>
            <a:endParaRPr lang="es-CO" sz="1600" dirty="0">
              <a:latin typeface="Arial" panose="020B0604020202020204" pitchFamily="34" charset="0"/>
              <a:ea typeface="Tahoma" pitchFamily="34" charset="0"/>
              <a:cs typeface="Arial" panose="020B0604020202020204" pitchFamily="34" charset="0"/>
            </a:endParaRPr>
          </a:p>
        </p:txBody>
      </p:sp>
      <p:sp>
        <p:nvSpPr>
          <p:cNvPr id="4" name="3 CuadroTexto"/>
          <p:cNvSpPr txBox="1"/>
          <p:nvPr/>
        </p:nvSpPr>
        <p:spPr>
          <a:xfrm>
            <a:off x="2704719" y="2541548"/>
            <a:ext cx="371525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2000" b="1" dirty="0" smtClean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rPr>
              <a:t>Contratación de </a:t>
            </a:r>
          </a:p>
          <a:p>
            <a:r>
              <a:rPr lang="es-CO" sz="2000" b="1" dirty="0" smtClean="0">
                <a:latin typeface="Arial Rounded MT Bold" panose="020F0704030504030204" pitchFamily="34" charset="0"/>
                <a:ea typeface="Tahoma" pitchFamily="34" charset="0"/>
                <a:cs typeface="Tahoma" pitchFamily="34" charset="0"/>
              </a:rPr>
              <a:t>Mano de Obra No Calificada</a:t>
            </a:r>
            <a:endParaRPr lang="es-CO" sz="2000" dirty="0">
              <a:latin typeface="Arial Rounded MT Bold" panose="020F0704030504030204" pitchFamily="34" charset="0"/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313452" y="318586"/>
            <a:ext cx="3353737" cy="20005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Volante: 1 Fecha: XXXX   Localidad: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 Contrato:  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r>
              <a:rPr lang="es-CO" sz="700" dirty="0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 de </a:t>
            </a:r>
            <a:r>
              <a:rPr lang="es-CO" sz="700" dirty="0" err="1" smtClean="0">
                <a:solidFill>
                  <a:schemeClr val="bg1"/>
                </a:solidFill>
                <a:latin typeface="Arial Rounded MT Bold" panose="020F0704030504030204" pitchFamily="34" charset="0"/>
              </a:rPr>
              <a:t>xxxx</a:t>
            </a:r>
            <a:endParaRPr lang="es-CO" sz="700" dirty="0">
              <a:solidFill>
                <a:schemeClr val="bg1"/>
              </a:solidFill>
              <a:latin typeface="Arial Rounded MT Bold" panose="020F0704030504030204" pitchFamily="34" charset="0"/>
            </a:endParaRPr>
          </a:p>
        </p:txBody>
      </p:sp>
      <p:grpSp>
        <p:nvGrpSpPr>
          <p:cNvPr id="18" name="17 Grupo"/>
          <p:cNvGrpSpPr/>
          <p:nvPr/>
        </p:nvGrpSpPr>
        <p:grpSpPr>
          <a:xfrm>
            <a:off x="-62737" y="8100392"/>
            <a:ext cx="6890005" cy="973200"/>
            <a:chOff x="-32005" y="8100392"/>
            <a:chExt cx="6890005" cy="973200"/>
          </a:xfrm>
        </p:grpSpPr>
        <p:cxnSp>
          <p:nvCxnSpPr>
            <p:cNvPr id="19" name="18 Conector recto"/>
            <p:cNvCxnSpPr/>
            <p:nvPr/>
          </p:nvCxnSpPr>
          <p:spPr>
            <a:xfrm flipV="1">
              <a:off x="-32005" y="8100392"/>
              <a:ext cx="6890005" cy="10816"/>
            </a:xfrm>
            <a:prstGeom prst="line">
              <a:avLst/>
            </a:prstGeom>
            <a:ln w="38100">
              <a:solidFill>
                <a:srgbClr val="00B0F0">
                  <a:alpha val="61176"/>
                </a:srgbClr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grpSp>
          <p:nvGrpSpPr>
            <p:cNvPr id="21" name="20 Grupo"/>
            <p:cNvGrpSpPr/>
            <p:nvPr/>
          </p:nvGrpSpPr>
          <p:grpSpPr>
            <a:xfrm>
              <a:off x="2848560" y="8227206"/>
              <a:ext cx="1660560" cy="846386"/>
              <a:chOff x="2101566" y="8227206"/>
              <a:chExt cx="1660560" cy="846386"/>
            </a:xfrm>
          </p:grpSpPr>
          <p:cxnSp>
            <p:nvCxnSpPr>
              <p:cNvPr id="24" name="23 Conector recto"/>
              <p:cNvCxnSpPr/>
              <p:nvPr/>
            </p:nvCxnSpPr>
            <p:spPr>
              <a:xfrm>
                <a:off x="2111741" y="8352236"/>
                <a:ext cx="0" cy="659805"/>
              </a:xfrm>
              <a:prstGeom prst="line">
                <a:avLst/>
              </a:prstGeom>
              <a:ln>
                <a:solidFill>
                  <a:srgbClr val="00B0F0"/>
                </a:solidFill>
              </a:ln>
            </p:spPr>
            <p:style>
              <a:lnRef idx="1">
                <a:schemeClr val="accent1"/>
              </a:lnRef>
              <a:fillRef idx="0">
                <a:schemeClr val="accent1"/>
              </a:fillRef>
              <a:effectRef idx="0">
                <a:schemeClr val="accent1"/>
              </a:effectRef>
              <a:fontRef idx="minor">
                <a:schemeClr val="tx1"/>
              </a:fontRef>
            </p:style>
          </p:cxnSp>
          <p:sp>
            <p:nvSpPr>
              <p:cNvPr id="25" name="24 Rectángulo"/>
              <p:cNvSpPr/>
              <p:nvPr/>
            </p:nvSpPr>
            <p:spPr>
              <a:xfrm>
                <a:off x="2101566" y="8227206"/>
                <a:ext cx="1660560" cy="846386"/>
              </a:xfrm>
              <a:prstGeom prst="rect">
                <a:avLst/>
              </a:prstGeom>
            </p:spPr>
            <p:txBody>
              <a:bodyPr wrap="square">
                <a:spAutoFit/>
              </a:bodyPr>
              <a:lstStyle/>
              <a:p>
                <a:r>
                  <a:rPr lang="es-ES" sz="700" b="1" dirty="0" smtClean="0">
                    <a:latin typeface="Arial Rounded MT Bold" panose="020F0704030504030204" pitchFamily="34" charset="0"/>
                  </a:rPr>
                  <a:t>IDU en línea: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www.idu.gov.co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Línea gratuita: 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01800 0910312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Atención al ciudadano: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341 22 14 – 338 75 55</a:t>
                </a:r>
              </a:p>
              <a:p>
                <a:r>
                  <a:rPr lang="es-ES" sz="700" dirty="0" smtClean="0">
                    <a:latin typeface="Arial Rounded MT Bold" panose="020F0704030504030204" pitchFamily="34" charset="0"/>
                  </a:rPr>
                  <a:t>atnciudadano@idu.gov.co</a:t>
                </a:r>
                <a:endParaRPr lang="es-CO" sz="700" dirty="0">
                  <a:latin typeface="Arial Rounded MT Bold" panose="020F0704030504030204" pitchFamily="34" charset="0"/>
                </a:endParaRPr>
              </a:p>
            </p:txBody>
          </p:sp>
        </p:grpSp>
        <p:pic>
          <p:nvPicPr>
            <p:cNvPr id="22" name="Picture 4" descr="F:\comunidad comunicaciones\logo Bogotá Mejor para Todos.png"/>
            <p:cNvPicPr>
              <a:picLocks noChangeAspect="1" noChangeArrowheads="1"/>
            </p:cNvPicPr>
            <p:nvPr/>
          </p:nvPicPr>
          <p:blipFill>
            <a:blip r:embed="rId3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4971051" y="8227206"/>
              <a:ext cx="1656184" cy="749881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23" name="22 Imagen"/>
            <p:cNvPicPr>
              <a:picLocks noChangeAspect="1"/>
            </p:cNvPicPr>
            <p:nvPr/>
          </p:nvPicPr>
          <p:blipFill>
            <a:blip r:embed="rId4" cstate="print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309257" y="8285276"/>
              <a:ext cx="455447" cy="713945"/>
            </a:xfrm>
            <a:prstGeom prst="rect">
              <a:avLst/>
            </a:prstGeom>
          </p:spPr>
        </p:pic>
      </p:grpSp>
      <p:sp>
        <p:nvSpPr>
          <p:cNvPr id="26" name="25 CuadroTexto"/>
          <p:cNvSpPr txBox="1"/>
          <p:nvPr/>
        </p:nvSpPr>
        <p:spPr>
          <a:xfrm>
            <a:off x="805980" y="8328610"/>
            <a:ext cx="1864393" cy="70788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ES" altLang="es-CO" sz="800" b="1" dirty="0" smtClean="0">
                <a:latin typeface="Arial Narrow" pitchFamily="34" charset="0"/>
              </a:rPr>
              <a:t>Más información sobre el proyecto en: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Dirección (si aplica)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Horario de atención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Teléfonos: </a:t>
            </a:r>
          </a:p>
          <a:p>
            <a:r>
              <a:rPr lang="es-ES" altLang="es-CO" sz="800" dirty="0" smtClean="0">
                <a:latin typeface="Arial Narrow" pitchFamily="34" charset="0"/>
              </a:rPr>
              <a:t>Correo electrónico: </a:t>
            </a:r>
            <a:endParaRPr lang="es-CO" sz="800" dirty="0"/>
          </a:p>
        </p:txBody>
      </p:sp>
    </p:spTree>
    <p:extLst>
      <p:ext uri="{BB962C8B-B14F-4D97-AF65-F5344CB8AC3E}">
        <p14:creationId xmlns:p14="http://schemas.microsoft.com/office/powerpoint/2010/main" val="1804801576"/>
      </p:ext>
    </p:extLst>
  </p:cSld>
  <p:clrMapOvr>
    <a:masterClrMapping/>
  </p:clrMapOvr>
</p:sld>
</file>

<file path=ppt/theme/theme1.xml><?xml version="1.0" encoding="utf-8"?>
<a:theme xmlns:a="http://schemas.openxmlformats.org/drawingml/2006/main" name="Tema de Offic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4</TotalTime>
  <Words>185</Words>
  <Application>Microsoft Office PowerPoint</Application>
  <PresentationFormat>Presentación en pantalla (4:3)</PresentationFormat>
  <Paragraphs>21</Paragraphs>
  <Slides>1</Slides>
  <Notes>0</Notes>
  <HiddenSlides>0</HiddenSlides>
  <MMClips>0</MMClips>
  <ScaleCrop>false</ScaleCrop>
  <HeadingPairs>
    <vt:vector size="4" baseType="variant">
      <vt:variant>
        <vt:lpstr>Tema</vt:lpstr>
      </vt:variant>
      <vt:variant>
        <vt:i4>1</vt:i4>
      </vt:variant>
      <vt:variant>
        <vt:lpstr>Títulos de diapositiva</vt:lpstr>
      </vt:variant>
      <vt:variant>
        <vt:i4>1</vt:i4>
      </vt:variant>
    </vt:vector>
  </HeadingPairs>
  <TitlesOfParts>
    <vt:vector size="2" baseType="lpstr">
      <vt:lpstr>Tema de Office</vt:lpstr>
      <vt:lpstr>Presentación de PowerPoint</vt:lpstr>
    </vt:vector>
  </TitlesOfParts>
  <Company>IDU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Presentación de PowerPoint</dc:title>
  <dc:creator>IDU</dc:creator>
  <cp:lastModifiedBy>IDU</cp:lastModifiedBy>
  <cp:revision>12</cp:revision>
  <dcterms:created xsi:type="dcterms:W3CDTF">2017-09-14T15:06:38Z</dcterms:created>
  <dcterms:modified xsi:type="dcterms:W3CDTF">2017-11-24T13:31:56Z</dcterms:modified>
</cp:coreProperties>
</file>