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48" y="57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875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815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544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502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851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0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824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102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85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944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230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112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17" y="2147501"/>
            <a:ext cx="1936526" cy="141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" name="40 Grupo"/>
          <p:cNvGrpSpPr/>
          <p:nvPr/>
        </p:nvGrpSpPr>
        <p:grpSpPr>
          <a:xfrm>
            <a:off x="120051" y="250972"/>
            <a:ext cx="6621317" cy="1926762"/>
            <a:chOff x="135002" y="116632"/>
            <a:chExt cx="4292982" cy="2088233"/>
          </a:xfrm>
          <a:solidFill>
            <a:srgbClr val="00B0F0"/>
          </a:solidFill>
        </p:grpSpPr>
        <p:sp>
          <p:nvSpPr>
            <p:cNvPr id="42" name="41 Rectángulo redondeado"/>
            <p:cNvSpPr/>
            <p:nvPr/>
          </p:nvSpPr>
          <p:spPr>
            <a:xfrm>
              <a:off x="135002" y="116632"/>
              <a:ext cx="4292982" cy="1584176"/>
            </a:xfrm>
            <a:prstGeom prst="roundRect">
              <a:avLst>
                <a:gd name="adj" fmla="val 131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3" name="42 Triángulo isósceles"/>
            <p:cNvSpPr/>
            <p:nvPr/>
          </p:nvSpPr>
          <p:spPr>
            <a:xfrm rot="10800000">
              <a:off x="323527" y="1700809"/>
              <a:ext cx="3888432" cy="504056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3" name="12 CuadroTexto"/>
          <p:cNvSpPr txBox="1"/>
          <p:nvPr/>
        </p:nvSpPr>
        <p:spPr>
          <a:xfrm>
            <a:off x="644517" y="687631"/>
            <a:ext cx="530476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ARRANCA/AVANZA</a:t>
            </a:r>
            <a:endParaRPr lang="es-CO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El mantenimiento / construcción de (nombre del proyecto)</a:t>
            </a:r>
          </a:p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(tramo </a:t>
            </a:r>
            <a:r>
              <a:rPr lang="es-CO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si aplica)</a:t>
            </a:r>
          </a:p>
          <a:p>
            <a:pPr algn="ctr"/>
            <a:endParaRPr lang="es-CO" sz="11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805980" y="3840882"/>
            <a:ext cx="55753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altLang="es-CO" sz="16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Las obras de </a:t>
            </a:r>
            <a:r>
              <a:rPr lang="es-ES" altLang="es-CO" sz="16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(escriba el nombre del proyecto) </a:t>
            </a:r>
            <a:r>
              <a:rPr lang="es-ES" altLang="es-CO" sz="16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han iniciado en la Localidad XXXXXXXX. Si quiere ser parte de ellas, el Instituto de Desarrollo Urbano –IDU – y la firma contratista encargada </a:t>
            </a:r>
            <a:r>
              <a:rPr lang="es-ES" altLang="es-CO" sz="1600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xxxxxxxxx</a:t>
            </a:r>
            <a:r>
              <a:rPr lang="es-ES" altLang="es-CO" sz="16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invitan a</a:t>
            </a:r>
            <a:r>
              <a:rPr lang="es-MX" altLang="es-CO" sz="16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la comunidad residente </a:t>
            </a:r>
            <a:r>
              <a:rPr lang="es-MX" altLang="es-CO" sz="16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en esta Localidad </a:t>
            </a:r>
            <a:r>
              <a:rPr lang="es-MX" altLang="es-CO" sz="16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a presentar su hoja de vida, como parte </a:t>
            </a:r>
            <a:r>
              <a:rPr lang="es-MX" altLang="es-CO" sz="16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del equipo </a:t>
            </a:r>
            <a:r>
              <a:rPr lang="es-MX" altLang="es-CO" sz="16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de </a:t>
            </a:r>
            <a:r>
              <a:rPr lang="es-CO" altLang="es-CO" sz="16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construcción. </a:t>
            </a:r>
          </a:p>
          <a:p>
            <a:pPr algn="just"/>
            <a:endParaRPr lang="es-CO" altLang="es-CO" sz="160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algn="just"/>
            <a:r>
              <a:rPr lang="es-CO" altLang="es-CO" sz="16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Si usted se encuentra interesado, comuníquese con el Punto IDU de Atención al Ciudadano. Es </a:t>
            </a:r>
            <a:r>
              <a:rPr lang="es-CO" altLang="es-CO" sz="16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indispensable certificar residencia (presentando carta de la Junta de Acción Comunal o de la Alcaldía Local), en cualquiera de los barrios pertenecientes a la Localidad. </a:t>
            </a:r>
          </a:p>
          <a:p>
            <a:pPr algn="ctr"/>
            <a:endParaRPr lang="es-CO" altLang="es-CO" sz="160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endParaRPr lang="es-CO" sz="160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704719" y="2541548"/>
            <a:ext cx="3715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smtClean="0">
                <a:latin typeface="Arial Rounded MT Bold" panose="020F0704030504030204" pitchFamily="34" charset="0"/>
                <a:ea typeface="Tahoma" pitchFamily="34" charset="0"/>
                <a:cs typeface="Tahoma" pitchFamily="34" charset="0"/>
              </a:rPr>
              <a:t>Contratación de </a:t>
            </a:r>
          </a:p>
          <a:p>
            <a:r>
              <a:rPr lang="es-CO" sz="2000" b="1" dirty="0" smtClean="0">
                <a:latin typeface="Arial Rounded MT Bold" panose="020F0704030504030204" pitchFamily="34" charset="0"/>
                <a:ea typeface="Tahoma" pitchFamily="34" charset="0"/>
                <a:cs typeface="Tahoma" pitchFamily="34" charset="0"/>
              </a:rPr>
              <a:t>Mano de Obra No Calificada</a:t>
            </a:r>
            <a:endParaRPr lang="es-CO" sz="2000" dirty="0">
              <a:latin typeface="Arial Rounded MT Bold" panose="020F0704030504030204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13452" y="318586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Contrato: 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18" name="17 Grupo"/>
          <p:cNvGrpSpPr/>
          <p:nvPr/>
        </p:nvGrpSpPr>
        <p:grpSpPr>
          <a:xfrm>
            <a:off x="-62737" y="8100392"/>
            <a:ext cx="6890005" cy="973200"/>
            <a:chOff x="-32005" y="8100392"/>
            <a:chExt cx="6890005" cy="973200"/>
          </a:xfrm>
        </p:grpSpPr>
        <p:cxnSp>
          <p:nvCxnSpPr>
            <p:cNvPr id="19" name="18 Conector recto"/>
            <p:cNvCxnSpPr/>
            <p:nvPr/>
          </p:nvCxnSpPr>
          <p:spPr>
            <a:xfrm flipV="1">
              <a:off x="-32005" y="8100392"/>
              <a:ext cx="6890005" cy="10816"/>
            </a:xfrm>
            <a:prstGeom prst="line">
              <a:avLst/>
            </a:prstGeom>
            <a:ln w="38100">
              <a:solidFill>
                <a:srgbClr val="00B0F0">
                  <a:alpha val="6117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20 Grupo"/>
            <p:cNvGrpSpPr/>
            <p:nvPr/>
          </p:nvGrpSpPr>
          <p:grpSpPr>
            <a:xfrm>
              <a:off x="2848560" y="8227206"/>
              <a:ext cx="1660560" cy="846386"/>
              <a:chOff x="2101566" y="8227206"/>
              <a:chExt cx="1660560" cy="846386"/>
            </a:xfrm>
          </p:grpSpPr>
          <p:cxnSp>
            <p:nvCxnSpPr>
              <p:cNvPr id="24" name="23 Conector recto"/>
              <p:cNvCxnSpPr/>
              <p:nvPr/>
            </p:nvCxnSpPr>
            <p:spPr>
              <a:xfrm>
                <a:off x="2111741" y="8352236"/>
                <a:ext cx="0" cy="659805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24 Rectángulo"/>
              <p:cNvSpPr/>
              <p:nvPr/>
            </p:nvSpPr>
            <p:spPr>
              <a:xfrm>
                <a:off x="2101566" y="8227206"/>
                <a:ext cx="1660560" cy="846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700" b="1" dirty="0" smtClean="0">
                    <a:latin typeface="Arial Rounded MT Bold" panose="020F0704030504030204" pitchFamily="34" charset="0"/>
                  </a:rPr>
                  <a:t>IDU en línea: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www.idu.gov.co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Línea gratuita: 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01800 0910312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Atención al ciudadano: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341 22 14 – 338 75 55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atnciudadano@idu.gov.co</a:t>
                </a:r>
                <a:endParaRPr lang="es-CO" sz="700" dirty="0">
                  <a:latin typeface="Arial Rounded MT Bold" panose="020F0704030504030204" pitchFamily="34" charset="0"/>
                </a:endParaRPr>
              </a:p>
            </p:txBody>
          </p:sp>
        </p:grpSp>
        <p:pic>
          <p:nvPicPr>
            <p:cNvPr id="22" name="Picture 4" descr="F:\comunidad comunicaciones\logo Bogotá Mejor para Todos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1051" y="8227206"/>
              <a:ext cx="1656184" cy="749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22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257" y="8285276"/>
              <a:ext cx="455447" cy="713945"/>
            </a:xfrm>
            <a:prstGeom prst="rect">
              <a:avLst/>
            </a:prstGeom>
          </p:spPr>
        </p:pic>
      </p:grpSp>
      <p:sp>
        <p:nvSpPr>
          <p:cNvPr id="26" name="25 CuadroTexto"/>
          <p:cNvSpPr txBox="1"/>
          <p:nvPr/>
        </p:nvSpPr>
        <p:spPr>
          <a:xfrm>
            <a:off x="805980" y="8328610"/>
            <a:ext cx="1864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CO" sz="800" b="1" dirty="0" smtClean="0">
                <a:latin typeface="Arial Narrow" pitchFamily="34" charset="0"/>
              </a:rPr>
              <a:t>Más información sobre el proyecto en: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Dirección (si aplica)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Horario de atención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Teléfonos: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Correo electrónico: 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18048015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185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12</cp:revision>
  <dcterms:created xsi:type="dcterms:W3CDTF">2017-09-14T15:06:38Z</dcterms:created>
  <dcterms:modified xsi:type="dcterms:W3CDTF">2017-11-24T13:31:56Z</dcterms:modified>
</cp:coreProperties>
</file>